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31"/>
  </p:notesMasterIdLst>
  <p:handoutMasterIdLst>
    <p:handoutMasterId r:id="rId232"/>
  </p:handoutMasterIdLst>
  <p:sldIdLst>
    <p:sldId id="264" r:id="rId2"/>
    <p:sldId id="272" r:id="rId3"/>
    <p:sldId id="522" r:id="rId4"/>
    <p:sldId id="501" r:id="rId5"/>
    <p:sldId id="257" r:id="rId6"/>
    <p:sldId id="271" r:id="rId7"/>
    <p:sldId id="261" r:id="rId8"/>
    <p:sldId id="267" r:id="rId9"/>
    <p:sldId id="273" r:id="rId10"/>
    <p:sldId id="274" r:id="rId11"/>
    <p:sldId id="275" r:id="rId12"/>
    <p:sldId id="270" r:id="rId13"/>
    <p:sldId id="276" r:id="rId14"/>
    <p:sldId id="277" r:id="rId15"/>
    <p:sldId id="278" r:id="rId16"/>
    <p:sldId id="505" r:id="rId17"/>
    <p:sldId id="507" r:id="rId18"/>
    <p:sldId id="506" r:id="rId19"/>
    <p:sldId id="508" r:id="rId20"/>
    <p:sldId id="509" r:id="rId21"/>
    <p:sldId id="520" r:id="rId22"/>
    <p:sldId id="521" r:id="rId23"/>
    <p:sldId id="519" r:id="rId24"/>
    <p:sldId id="279" r:id="rId25"/>
    <p:sldId id="280" r:id="rId26"/>
    <p:sldId id="322" r:id="rId27"/>
    <p:sldId id="281" r:id="rId28"/>
    <p:sldId id="283" r:id="rId29"/>
    <p:sldId id="295" r:id="rId30"/>
    <p:sldId id="287" r:id="rId31"/>
    <p:sldId id="289" r:id="rId32"/>
    <p:sldId id="288" r:id="rId33"/>
    <p:sldId id="284" r:id="rId34"/>
    <p:sldId id="262" r:id="rId35"/>
    <p:sldId id="292" r:id="rId36"/>
    <p:sldId id="268" r:id="rId37"/>
    <p:sldId id="293" r:id="rId38"/>
    <p:sldId id="294" r:id="rId39"/>
    <p:sldId id="296" r:id="rId40"/>
    <p:sldId id="297" r:id="rId41"/>
    <p:sldId id="298" r:id="rId42"/>
    <p:sldId id="300" r:id="rId43"/>
    <p:sldId id="301" r:id="rId44"/>
    <p:sldId id="302" r:id="rId45"/>
    <p:sldId id="305" r:id="rId46"/>
    <p:sldId id="511" r:id="rId47"/>
    <p:sldId id="299" r:id="rId48"/>
    <p:sldId id="306" r:id="rId49"/>
    <p:sldId id="304" r:id="rId50"/>
    <p:sldId id="303"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269" r:id="rId66"/>
    <p:sldId id="323" r:id="rId67"/>
    <p:sldId id="510" r:id="rId68"/>
    <p:sldId id="325" r:id="rId69"/>
    <p:sldId id="326" r:id="rId70"/>
    <p:sldId id="327" r:id="rId71"/>
    <p:sldId id="328" r:id="rId72"/>
    <p:sldId id="329" r:id="rId73"/>
    <p:sldId id="330" r:id="rId74"/>
    <p:sldId id="338" r:id="rId75"/>
    <p:sldId id="339" r:id="rId76"/>
    <p:sldId id="340" r:id="rId77"/>
    <p:sldId id="341" r:id="rId78"/>
    <p:sldId id="342" r:id="rId79"/>
    <p:sldId id="343" r:id="rId80"/>
    <p:sldId id="344" r:id="rId81"/>
    <p:sldId id="345" r:id="rId82"/>
    <p:sldId id="348" r:id="rId83"/>
    <p:sldId id="349" r:id="rId84"/>
    <p:sldId id="350" r:id="rId85"/>
    <p:sldId id="351" r:id="rId86"/>
    <p:sldId id="352" r:id="rId87"/>
    <p:sldId id="356" r:id="rId88"/>
    <p:sldId id="357" r:id="rId89"/>
    <p:sldId id="358" r:id="rId90"/>
    <p:sldId id="359" r:id="rId91"/>
    <p:sldId id="353" r:id="rId92"/>
    <p:sldId id="354" r:id="rId93"/>
    <p:sldId id="355"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407" r:id="rId125"/>
    <p:sldId id="391" r:id="rId126"/>
    <p:sldId id="392" r:id="rId127"/>
    <p:sldId id="395" r:id="rId128"/>
    <p:sldId id="409" r:id="rId129"/>
    <p:sldId id="394" r:id="rId130"/>
    <p:sldId id="411" r:id="rId131"/>
    <p:sldId id="412" r:id="rId132"/>
    <p:sldId id="504" r:id="rId133"/>
    <p:sldId id="397" r:id="rId134"/>
    <p:sldId id="398" r:id="rId135"/>
    <p:sldId id="399" r:id="rId136"/>
    <p:sldId id="400" r:id="rId137"/>
    <p:sldId id="401" r:id="rId138"/>
    <p:sldId id="403" r:id="rId139"/>
    <p:sldId id="404" r:id="rId140"/>
    <p:sldId id="405" r:id="rId141"/>
    <p:sldId id="406" r:id="rId142"/>
    <p:sldId id="414" r:id="rId143"/>
    <p:sldId id="415" r:id="rId144"/>
    <p:sldId id="417" r:id="rId145"/>
    <p:sldId id="418" r:id="rId146"/>
    <p:sldId id="419" r:id="rId147"/>
    <p:sldId id="420" r:id="rId148"/>
    <p:sldId id="421" r:id="rId149"/>
    <p:sldId id="422" r:id="rId150"/>
    <p:sldId id="423" r:id="rId151"/>
    <p:sldId id="424" r:id="rId152"/>
    <p:sldId id="425" r:id="rId153"/>
    <p:sldId id="446" r:id="rId154"/>
    <p:sldId id="426" r:id="rId155"/>
    <p:sldId id="427" r:id="rId156"/>
    <p:sldId id="428" r:id="rId157"/>
    <p:sldId id="429" r:id="rId158"/>
    <p:sldId id="430" r:id="rId159"/>
    <p:sldId id="431" r:id="rId160"/>
    <p:sldId id="432" r:id="rId161"/>
    <p:sldId id="433" r:id="rId162"/>
    <p:sldId id="434" r:id="rId163"/>
    <p:sldId id="435" r:id="rId164"/>
    <p:sldId id="436" r:id="rId165"/>
    <p:sldId id="437" r:id="rId166"/>
    <p:sldId id="438" r:id="rId167"/>
    <p:sldId id="439" r:id="rId168"/>
    <p:sldId id="440" r:id="rId169"/>
    <p:sldId id="441" r:id="rId170"/>
    <p:sldId id="442" r:id="rId171"/>
    <p:sldId id="443" r:id="rId172"/>
    <p:sldId id="444" r:id="rId173"/>
    <p:sldId id="445" r:id="rId174"/>
    <p:sldId id="480" r:id="rId175"/>
    <p:sldId id="482" r:id="rId176"/>
    <p:sldId id="487" r:id="rId177"/>
    <p:sldId id="488" r:id="rId178"/>
    <p:sldId id="447" r:id="rId179"/>
    <p:sldId id="449" r:id="rId180"/>
    <p:sldId id="450" r:id="rId181"/>
    <p:sldId id="451" r:id="rId182"/>
    <p:sldId id="452" r:id="rId183"/>
    <p:sldId id="453" r:id="rId184"/>
    <p:sldId id="454" r:id="rId185"/>
    <p:sldId id="455" r:id="rId186"/>
    <p:sldId id="456" r:id="rId187"/>
    <p:sldId id="457" r:id="rId188"/>
    <p:sldId id="458" r:id="rId189"/>
    <p:sldId id="459" r:id="rId190"/>
    <p:sldId id="460" r:id="rId191"/>
    <p:sldId id="461" r:id="rId192"/>
    <p:sldId id="462" r:id="rId193"/>
    <p:sldId id="513" r:id="rId194"/>
    <p:sldId id="514" r:id="rId195"/>
    <p:sldId id="515" r:id="rId196"/>
    <p:sldId id="516" r:id="rId197"/>
    <p:sldId id="512" r:id="rId198"/>
    <p:sldId id="463" r:id="rId199"/>
    <p:sldId id="464" r:id="rId200"/>
    <p:sldId id="465" r:id="rId201"/>
    <p:sldId id="466" r:id="rId202"/>
    <p:sldId id="467" r:id="rId203"/>
    <p:sldId id="468" r:id="rId204"/>
    <p:sldId id="469" r:id="rId205"/>
    <p:sldId id="470" r:id="rId206"/>
    <p:sldId id="471" r:id="rId207"/>
    <p:sldId id="472" r:id="rId208"/>
    <p:sldId id="502" r:id="rId209"/>
    <p:sldId id="474" r:id="rId210"/>
    <p:sldId id="475" r:id="rId211"/>
    <p:sldId id="476" r:id="rId212"/>
    <p:sldId id="490" r:id="rId213"/>
    <p:sldId id="491" r:id="rId214"/>
    <p:sldId id="489" r:id="rId215"/>
    <p:sldId id="492" r:id="rId216"/>
    <p:sldId id="493" r:id="rId217"/>
    <p:sldId id="497" r:id="rId218"/>
    <p:sldId id="498" r:id="rId219"/>
    <p:sldId id="499" r:id="rId220"/>
    <p:sldId id="500" r:id="rId221"/>
    <p:sldId id="477" r:id="rId222"/>
    <p:sldId id="478" r:id="rId223"/>
    <p:sldId id="479" r:id="rId224"/>
    <p:sldId id="266" r:id="rId225"/>
    <p:sldId id="517" r:id="rId226"/>
    <p:sldId id="265" r:id="rId227"/>
    <p:sldId id="258" r:id="rId228"/>
    <p:sldId id="259" r:id="rId229"/>
    <p:sldId id="260" r:id="rId230"/>
  </p:sldIdLst>
  <p:sldSz cx="9144000" cy="6858000" type="screen4x3"/>
  <p:notesSz cx="6858000" cy="9144000"/>
  <p:custDataLst>
    <p:tags r:id="rId233"/>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4E53049-E06F-4D7D-879E-CF34A1DE39DC}">
          <p14:sldIdLst>
            <p14:sldId id="264"/>
            <p14:sldId id="272"/>
            <p14:sldId id="522"/>
            <p14:sldId id="501"/>
            <p14:sldId id="257"/>
            <p14:sldId id="271"/>
            <p14:sldId id="261"/>
            <p14:sldId id="267"/>
            <p14:sldId id="273"/>
            <p14:sldId id="274"/>
            <p14:sldId id="275"/>
            <p14:sldId id="270"/>
            <p14:sldId id="276"/>
            <p14:sldId id="277"/>
            <p14:sldId id="278"/>
            <p14:sldId id="505"/>
            <p14:sldId id="507"/>
            <p14:sldId id="506"/>
            <p14:sldId id="508"/>
            <p14:sldId id="509"/>
            <p14:sldId id="520"/>
            <p14:sldId id="521"/>
            <p14:sldId id="519"/>
            <p14:sldId id="279"/>
            <p14:sldId id="280"/>
            <p14:sldId id="322"/>
            <p14:sldId id="281"/>
            <p14:sldId id="283"/>
            <p14:sldId id="295"/>
            <p14:sldId id="287"/>
            <p14:sldId id="289"/>
            <p14:sldId id="288"/>
            <p14:sldId id="284"/>
            <p14:sldId id="262"/>
            <p14:sldId id="292"/>
            <p14:sldId id="268"/>
            <p14:sldId id="293"/>
            <p14:sldId id="294"/>
            <p14:sldId id="296"/>
            <p14:sldId id="297"/>
            <p14:sldId id="298"/>
            <p14:sldId id="300"/>
            <p14:sldId id="301"/>
            <p14:sldId id="302"/>
            <p14:sldId id="305"/>
            <p14:sldId id="511"/>
            <p14:sldId id="299"/>
            <p14:sldId id="306"/>
            <p14:sldId id="304"/>
            <p14:sldId id="303"/>
            <p14:sldId id="308"/>
            <p14:sldId id="309"/>
            <p14:sldId id="310"/>
            <p14:sldId id="311"/>
            <p14:sldId id="312"/>
            <p14:sldId id="313"/>
            <p14:sldId id="314"/>
            <p14:sldId id="315"/>
            <p14:sldId id="316"/>
            <p14:sldId id="317"/>
            <p14:sldId id="318"/>
            <p14:sldId id="319"/>
            <p14:sldId id="320"/>
            <p14:sldId id="321"/>
            <p14:sldId id="269"/>
            <p14:sldId id="323"/>
            <p14:sldId id="510"/>
            <p14:sldId id="325"/>
            <p14:sldId id="326"/>
            <p14:sldId id="327"/>
            <p14:sldId id="328"/>
            <p14:sldId id="329"/>
            <p14:sldId id="330"/>
            <p14:sldId id="338"/>
            <p14:sldId id="339"/>
            <p14:sldId id="340"/>
            <p14:sldId id="341"/>
            <p14:sldId id="342"/>
            <p14:sldId id="343"/>
            <p14:sldId id="344"/>
            <p14:sldId id="345"/>
            <p14:sldId id="348"/>
            <p14:sldId id="349"/>
            <p14:sldId id="350"/>
            <p14:sldId id="351"/>
            <p14:sldId id="352"/>
            <p14:sldId id="356"/>
            <p14:sldId id="357"/>
            <p14:sldId id="358"/>
            <p14:sldId id="359"/>
            <p14:sldId id="353"/>
            <p14:sldId id="354"/>
            <p14:sldId id="355"/>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407"/>
            <p14:sldId id="391"/>
            <p14:sldId id="392"/>
            <p14:sldId id="395"/>
            <p14:sldId id="409"/>
            <p14:sldId id="394"/>
            <p14:sldId id="411"/>
            <p14:sldId id="412"/>
            <p14:sldId id="504"/>
            <p14:sldId id="397"/>
            <p14:sldId id="398"/>
            <p14:sldId id="399"/>
            <p14:sldId id="400"/>
            <p14:sldId id="401"/>
            <p14:sldId id="403"/>
            <p14:sldId id="404"/>
            <p14:sldId id="405"/>
            <p14:sldId id="406"/>
            <p14:sldId id="414"/>
            <p14:sldId id="415"/>
            <p14:sldId id="417"/>
            <p14:sldId id="418"/>
            <p14:sldId id="419"/>
            <p14:sldId id="420"/>
            <p14:sldId id="421"/>
            <p14:sldId id="422"/>
            <p14:sldId id="423"/>
            <p14:sldId id="424"/>
            <p14:sldId id="425"/>
            <p14:sldId id="446"/>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80"/>
            <p14:sldId id="482"/>
            <p14:sldId id="487"/>
            <p14:sldId id="488"/>
            <p14:sldId id="447"/>
            <p14:sldId id="449"/>
            <p14:sldId id="450"/>
            <p14:sldId id="451"/>
            <p14:sldId id="452"/>
            <p14:sldId id="453"/>
            <p14:sldId id="454"/>
            <p14:sldId id="455"/>
            <p14:sldId id="456"/>
            <p14:sldId id="457"/>
            <p14:sldId id="458"/>
            <p14:sldId id="459"/>
            <p14:sldId id="460"/>
            <p14:sldId id="461"/>
            <p14:sldId id="462"/>
            <p14:sldId id="513"/>
            <p14:sldId id="514"/>
            <p14:sldId id="515"/>
            <p14:sldId id="516"/>
            <p14:sldId id="512"/>
            <p14:sldId id="463"/>
            <p14:sldId id="464"/>
            <p14:sldId id="465"/>
            <p14:sldId id="466"/>
            <p14:sldId id="467"/>
            <p14:sldId id="468"/>
            <p14:sldId id="469"/>
            <p14:sldId id="470"/>
            <p14:sldId id="471"/>
            <p14:sldId id="472"/>
            <p14:sldId id="502"/>
            <p14:sldId id="474"/>
            <p14:sldId id="475"/>
            <p14:sldId id="476"/>
            <p14:sldId id="490"/>
            <p14:sldId id="491"/>
            <p14:sldId id="489"/>
            <p14:sldId id="492"/>
            <p14:sldId id="493"/>
            <p14:sldId id="497"/>
            <p14:sldId id="498"/>
            <p14:sldId id="499"/>
            <p14:sldId id="500"/>
            <p14:sldId id="477"/>
            <p14:sldId id="478"/>
            <p14:sldId id="479"/>
            <p14:sldId id="266"/>
            <p14:sldId id="517"/>
            <p14:sldId id="265"/>
            <p14:sldId id="258"/>
            <p14:sldId id="259"/>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2" autoAdjust="0"/>
    <p:restoredTop sz="88667" autoAdjust="0"/>
  </p:normalViewPr>
  <p:slideViewPr>
    <p:cSldViewPr snapToGrid="0">
      <p:cViewPr varScale="1">
        <p:scale>
          <a:sx n="140" d="100"/>
          <a:sy n="140" d="100"/>
        </p:scale>
        <p:origin x="1248" y="192"/>
      </p:cViewPr>
      <p:guideLst/>
    </p:cSldViewPr>
  </p:slideViewPr>
  <p:notesTextViewPr>
    <p:cViewPr>
      <p:scale>
        <a:sx n="1" d="1"/>
        <a:sy n="1" d="1"/>
      </p:scale>
      <p:origin x="0" y="0"/>
    </p:cViewPr>
  </p:notesTextViewPr>
  <p:notesViewPr>
    <p:cSldViewPr snapToGrid="0">
      <p:cViewPr varScale="1">
        <p:scale>
          <a:sx n="88" d="100"/>
          <a:sy n="88"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gs" Target="tags/tag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A136A90-6B59-45AD-BBA1-85AFD032E8F8}" type="doc">
      <dgm:prSet loTypeId="urn:microsoft.com/office/officeart/2005/8/layout/list1#1" loCatId="list" qsTypeId="urn:microsoft.com/office/officeart/2005/8/quickstyle/simple1#1" qsCatId="simple" csTypeId="urn:microsoft.com/office/officeart/2005/8/colors/accent1_2#1" csCatId="accent1" phldr="1"/>
      <dgm:spPr/>
      <dgm:t>
        <a:bodyPr rtlCol="0"/>
        <a:lstStyle/>
        <a:p>
          <a:pPr rtl="0"/>
          <a:endParaRPr lang="en-US"/>
        </a:p>
      </dgm:t>
    </dgm:pt>
    <dgm:pt modelId="{620EFBB7-0769-4554-96E3-51B5B6698D5A}">
      <dgm:prSet phldrT="[Text]"/>
      <dgm:spPr>
        <a:solidFill>
          <a:schemeClr val="accent5">
            <a:lumMod val="50000"/>
          </a:schemeClr>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1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B5DFE748-686E-4A08-944E-9D07F9FA6B48}" type="parTrans" cxnId="{17C9D25A-BC5F-418E-9A4A-29DD9C57BD39}">
      <dgm:prSet/>
      <dgm:spPr/>
      <dgm:t>
        <a:bodyPr rtlCol="0"/>
        <a:lstStyle/>
        <a:p>
          <a:pPr rtl="0"/>
          <a:endParaRPr lang="zh-CN" altLang="en-US" noProof="0" dirty="0"/>
        </a:p>
      </dgm:t>
    </dgm:pt>
    <dgm:pt modelId="{FD3AFE35-532F-4AE8-BAB4-DFA3B4B611F6}" type="sibTrans" cxnId="{17C9D25A-BC5F-418E-9A4A-29DD9C57BD39}">
      <dgm:prSet/>
      <dgm:spPr/>
      <dgm:t>
        <a:bodyPr rtlCol="0"/>
        <a:lstStyle/>
        <a:p>
          <a:pPr rtl="0"/>
          <a:endParaRPr lang="zh-CN" altLang="en-US" noProof="0" dirty="0"/>
        </a:p>
      </dgm:t>
    </dgm:pt>
    <dgm:pt modelId="{A533B6C7-3203-4AEE-95BC-E867D49C88B5}">
      <dgm:prSet phldrT="[Text]"/>
      <dgm:spPr>
        <a:solidFill>
          <a:schemeClr val="accent2"/>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2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4FCAF1A9-8A97-45AC-B4A5-B91AEE5BC9BB}" type="parTrans" cxnId="{0FE563DE-8338-4B45-BCFD-251C8642CABA}">
      <dgm:prSet/>
      <dgm:spPr/>
      <dgm:t>
        <a:bodyPr rtlCol="0"/>
        <a:lstStyle/>
        <a:p>
          <a:pPr rtl="0"/>
          <a:endParaRPr lang="zh-CN" altLang="en-US" noProof="0" dirty="0"/>
        </a:p>
      </dgm:t>
    </dgm:pt>
    <dgm:pt modelId="{634EAA8A-B09B-42FE-8301-99FBFB2B9BD8}" type="sibTrans" cxnId="{0FE563DE-8338-4B45-BCFD-251C8642CABA}">
      <dgm:prSet/>
      <dgm:spPr/>
      <dgm:t>
        <a:bodyPr rtlCol="0"/>
        <a:lstStyle/>
        <a:p>
          <a:pPr rtl="0"/>
          <a:endParaRPr lang="zh-CN" altLang="en-US" noProof="0" dirty="0"/>
        </a:p>
      </dgm:t>
    </dgm:pt>
    <dgm:pt modelId="{4A4045ED-A119-4AA6-9C68-5FB2FD000427}">
      <dgm:prSet phldrT="[Text]"/>
      <dgm:spPr>
        <a:solidFill>
          <a:srgbClr val="FFD347"/>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3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3AFC7164-9B18-4D91-8BCD-E06AEDF44A1B}" type="parTrans" cxnId="{1BD59E24-EEF8-4998-8DB1-3343142CAF57}">
      <dgm:prSet/>
      <dgm:spPr/>
      <dgm:t>
        <a:bodyPr rtlCol="0"/>
        <a:lstStyle/>
        <a:p>
          <a:pPr rtl="0"/>
          <a:endParaRPr lang="zh-CN" altLang="en-US" noProof="0" dirty="0"/>
        </a:p>
      </dgm:t>
    </dgm:pt>
    <dgm:pt modelId="{858335E1-0756-4935-AE41-5B216DCCD948}" type="sibTrans" cxnId="{1BD59E24-EEF8-4998-8DB1-3343142CAF57}">
      <dgm:prSet/>
      <dgm:spPr/>
      <dgm:t>
        <a:bodyPr rtlCol="0"/>
        <a:lstStyle/>
        <a:p>
          <a:pPr rtl="0"/>
          <a:endParaRPr lang="zh-CN" altLang="en-US" noProof="0" dirty="0"/>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3"/>
      <dgm:spPr/>
    </dgm:pt>
    <dgm:pt modelId="{A8B898EB-38C9-408E-9FE2-CB5C874FA50A}" type="pres">
      <dgm:prSet presAssocID="{620EFBB7-0769-4554-96E3-51B5B6698D5A}" presName="parentText" presStyleLbl="node1" presStyleIdx="0" presStyleCnt="3">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3">
        <dgm:presLayoutVars>
          <dgm:bulletEnabled val="1"/>
        </dgm:presLayoutVars>
      </dgm:prSet>
      <dgm:spPr>
        <a:ln>
          <a:solidFill>
            <a:schemeClr val="accent5">
              <a:lumMod val="50000"/>
            </a:schemeClr>
          </a:solidFill>
        </a:ln>
      </dgm:spPr>
    </dgm:pt>
    <dgm:pt modelId="{B5CDED1F-8360-491C-9402-4F19E16BD667}" type="pres">
      <dgm:prSet presAssocID="{FD3AFE35-532F-4AE8-BAB4-DFA3B4B611F6}" presName="spaceBetweenRectangles" presStyleCnt="0"/>
      <dgm:spPr/>
    </dgm:pt>
    <dgm:pt modelId="{77070C8B-4365-4FE5-A117-9CDBA9EA1B7B}" type="pres">
      <dgm:prSet presAssocID="{A533B6C7-3203-4AEE-95BC-E867D49C88B5}" presName="parentLin" presStyleCnt="0"/>
      <dgm:spPr/>
    </dgm:pt>
    <dgm:pt modelId="{1281A6D2-5A4B-4B28-A324-2451A8523897}" type="pres">
      <dgm:prSet presAssocID="{A533B6C7-3203-4AEE-95BC-E867D49C88B5}" presName="parentLeftMargin" presStyleLbl="node1" presStyleIdx="0" presStyleCnt="3"/>
      <dgm:spPr/>
    </dgm:pt>
    <dgm:pt modelId="{9F236B2A-6433-401D-953E-FC86D923A3BE}" type="pres">
      <dgm:prSet presAssocID="{A533B6C7-3203-4AEE-95BC-E867D49C88B5}" presName="parentText" presStyleLbl="node1" presStyleIdx="1" presStyleCnt="3">
        <dgm:presLayoutVars>
          <dgm:chMax val="0"/>
          <dgm:bulletEnabled val="1"/>
        </dgm:presLayoutVars>
      </dgm:prSet>
      <dgm:spPr/>
    </dgm:pt>
    <dgm:pt modelId="{622D5052-0558-4614-99B8-0AD5AD5D765D}" type="pres">
      <dgm:prSet presAssocID="{A533B6C7-3203-4AEE-95BC-E867D49C88B5}" presName="negativeSpace" presStyleCnt="0"/>
      <dgm:spPr/>
    </dgm:pt>
    <dgm:pt modelId="{87E2FD7C-0729-47B8-B1FB-A44E439BE764}" type="pres">
      <dgm:prSet presAssocID="{A533B6C7-3203-4AEE-95BC-E867D49C88B5}" presName="childText" presStyleLbl="conFgAcc1" presStyleIdx="1" presStyleCnt="3">
        <dgm:presLayoutVars>
          <dgm:bulletEnabled val="1"/>
        </dgm:presLayoutVars>
      </dgm:prSet>
      <dgm:spPr>
        <a:ln>
          <a:solidFill>
            <a:schemeClr val="accent2"/>
          </a:solidFill>
        </a:ln>
      </dgm:spPr>
    </dgm:pt>
    <dgm:pt modelId="{6052B25F-36DF-4A5F-BA08-1F9785D05B9B}" type="pres">
      <dgm:prSet presAssocID="{634EAA8A-B09B-42FE-8301-99FBFB2B9BD8}" presName="spaceBetweenRectangles" presStyleCnt="0"/>
      <dgm:spPr/>
    </dgm:pt>
    <dgm:pt modelId="{C731DBC8-0E99-4639-ACA2-7ACEFA2844BF}" type="pres">
      <dgm:prSet presAssocID="{4A4045ED-A119-4AA6-9C68-5FB2FD000427}" presName="parentLin" presStyleCnt="0"/>
      <dgm:spPr/>
    </dgm:pt>
    <dgm:pt modelId="{35933558-DB26-4802-B4E2-672716F88346}" type="pres">
      <dgm:prSet presAssocID="{4A4045ED-A119-4AA6-9C68-5FB2FD000427}" presName="parentLeftMargin" presStyleLbl="node1" presStyleIdx="1" presStyleCnt="3"/>
      <dgm:spPr/>
    </dgm:pt>
    <dgm:pt modelId="{12FEB779-618B-4854-88E9-390575D436B8}" type="pres">
      <dgm:prSet presAssocID="{4A4045ED-A119-4AA6-9C68-5FB2FD000427}" presName="parentText" presStyleLbl="node1" presStyleIdx="2" presStyleCnt="3">
        <dgm:presLayoutVars>
          <dgm:chMax val="0"/>
          <dgm:bulletEnabled val="1"/>
        </dgm:presLayoutVars>
      </dgm:prSet>
      <dgm:spPr/>
    </dgm:pt>
    <dgm:pt modelId="{0E7DA70E-372B-453D-9992-B9F46E5D404C}" type="pres">
      <dgm:prSet presAssocID="{4A4045ED-A119-4AA6-9C68-5FB2FD000427}" presName="negativeSpace" presStyleCnt="0"/>
      <dgm:spPr/>
    </dgm:pt>
    <dgm:pt modelId="{E7351307-5BD1-403B-A1BF-1058796C5E99}" type="pres">
      <dgm:prSet presAssocID="{4A4045ED-A119-4AA6-9C68-5FB2FD000427}" presName="childText" presStyleLbl="conFgAcc1" presStyleIdx="2" presStyleCnt="3">
        <dgm:presLayoutVars>
          <dgm:bulletEnabled val="1"/>
        </dgm:presLayoutVars>
      </dgm:prSet>
      <dgm:spPr>
        <a:ln>
          <a:solidFill>
            <a:srgbClr val="FFD347"/>
          </a:solidFill>
        </a:ln>
      </dgm:spPr>
    </dgm:pt>
  </dgm:ptLst>
  <dgm:cxnLst>
    <dgm:cxn modelId="{4C47BF0C-5B6B-47F0-A6B5-4894696B5CAD}" type="presOf" srcId="{620EFBB7-0769-4554-96E3-51B5B6698D5A}" destId="{A8B898EB-38C9-408E-9FE2-CB5C874FA50A}" srcOrd="1" destOrd="0" presId="urn:microsoft.com/office/officeart/2005/8/layout/list1#1"/>
    <dgm:cxn modelId="{1BD59E24-EEF8-4998-8DB1-3343142CAF57}" srcId="{2A136A90-6B59-45AD-BBA1-85AFD032E8F8}" destId="{4A4045ED-A119-4AA6-9C68-5FB2FD000427}" srcOrd="2" destOrd="0" parTransId="{3AFC7164-9B18-4D91-8BCD-E06AEDF44A1B}" sibTransId="{858335E1-0756-4935-AE41-5B216DCCD948}"/>
    <dgm:cxn modelId="{72FBC52A-80BD-4D8D-8201-EC70459479E5}" type="presOf" srcId="{A533B6C7-3203-4AEE-95BC-E867D49C88B5}" destId="{9F236B2A-6433-401D-953E-FC86D923A3BE}" srcOrd="1" destOrd="0" presId="urn:microsoft.com/office/officeart/2005/8/layout/list1#1"/>
    <dgm:cxn modelId="{FFC7372E-FB9E-4701-9673-F683E4BC8F79}" type="presOf" srcId="{4A4045ED-A119-4AA6-9C68-5FB2FD000427}" destId="{35933558-DB26-4802-B4E2-672716F88346}" srcOrd="0" destOrd="0" presId="urn:microsoft.com/office/officeart/2005/8/layout/list1#1"/>
    <dgm:cxn modelId="{AE191E4D-5CAB-4318-B26C-FF45842DE147}" type="presOf" srcId="{A533B6C7-3203-4AEE-95BC-E867D49C88B5}" destId="{1281A6D2-5A4B-4B28-A324-2451A8523897}" srcOrd="0" destOrd="0" presId="urn:microsoft.com/office/officeart/2005/8/layout/list1#1"/>
    <dgm:cxn modelId="{17C9D25A-BC5F-418E-9A4A-29DD9C57BD39}" srcId="{2A136A90-6B59-45AD-BBA1-85AFD032E8F8}" destId="{620EFBB7-0769-4554-96E3-51B5B6698D5A}" srcOrd="0" destOrd="0" parTransId="{B5DFE748-686E-4A08-944E-9D07F9FA6B48}" sibTransId="{FD3AFE35-532F-4AE8-BAB4-DFA3B4B611F6}"/>
    <dgm:cxn modelId="{8028E8BF-8455-4118-B99A-A0686340C34D}" type="presOf" srcId="{2A136A90-6B59-45AD-BBA1-85AFD032E8F8}" destId="{183A34DF-AA92-49E1-8191-0CF6AD17A6AA}" srcOrd="0" destOrd="0" presId="urn:microsoft.com/office/officeart/2005/8/layout/list1#1"/>
    <dgm:cxn modelId="{DAB080D3-9720-409D-92F9-E4C628DAB5DB}" type="presOf" srcId="{620EFBB7-0769-4554-96E3-51B5B6698D5A}" destId="{428AD880-175D-49F1-A1F6-97F367C387BF}" srcOrd="0" destOrd="0" presId="urn:microsoft.com/office/officeart/2005/8/layout/list1#1"/>
    <dgm:cxn modelId="{F8ADA4DB-B32F-4B73-8A10-82145969B0D4}" type="presOf" srcId="{4A4045ED-A119-4AA6-9C68-5FB2FD000427}" destId="{12FEB779-618B-4854-88E9-390575D436B8}" srcOrd="1" destOrd="0" presId="urn:microsoft.com/office/officeart/2005/8/layout/list1#1"/>
    <dgm:cxn modelId="{0FE563DE-8338-4B45-BCFD-251C8642CABA}" srcId="{2A136A90-6B59-45AD-BBA1-85AFD032E8F8}" destId="{A533B6C7-3203-4AEE-95BC-E867D49C88B5}" srcOrd="1" destOrd="0" parTransId="{4FCAF1A9-8A97-45AC-B4A5-B91AEE5BC9BB}" sibTransId="{634EAA8A-B09B-42FE-8301-99FBFB2B9BD8}"/>
    <dgm:cxn modelId="{35086FED-D703-4638-98BD-FE920FA5FBDD}" type="presParOf" srcId="{183A34DF-AA92-49E1-8191-0CF6AD17A6AA}" destId="{8F706C0E-1AB2-4161-86CE-4B3594B6EE51}" srcOrd="0" destOrd="0" presId="urn:microsoft.com/office/officeart/2005/8/layout/list1#1"/>
    <dgm:cxn modelId="{3FD846C1-1AA1-4813-BE57-63765B60AAC5}" type="presParOf" srcId="{8F706C0E-1AB2-4161-86CE-4B3594B6EE51}" destId="{428AD880-175D-49F1-A1F6-97F367C387BF}" srcOrd="0" destOrd="0" presId="urn:microsoft.com/office/officeart/2005/8/layout/list1#1"/>
    <dgm:cxn modelId="{5B04AB5B-9799-43BD-8D52-7AC40E55F47A}" type="presParOf" srcId="{8F706C0E-1AB2-4161-86CE-4B3594B6EE51}" destId="{A8B898EB-38C9-408E-9FE2-CB5C874FA50A}" srcOrd="1" destOrd="0" presId="urn:microsoft.com/office/officeart/2005/8/layout/list1#1"/>
    <dgm:cxn modelId="{5E58D9F8-1C6A-4C88-8692-866BDA2FB234}" type="presParOf" srcId="{183A34DF-AA92-49E1-8191-0CF6AD17A6AA}" destId="{010CCE66-3FB9-4F51-BDBC-33ABD28D8225}" srcOrd="1" destOrd="0" presId="urn:microsoft.com/office/officeart/2005/8/layout/list1#1"/>
    <dgm:cxn modelId="{5B5BD3E0-6AA5-405C-86F6-6189D7D1BBB2}" type="presParOf" srcId="{183A34DF-AA92-49E1-8191-0CF6AD17A6AA}" destId="{CD67A140-C3A5-43E4-BD28-3C31B61E6EA3}" srcOrd="2" destOrd="0" presId="urn:microsoft.com/office/officeart/2005/8/layout/list1#1"/>
    <dgm:cxn modelId="{88AA28E7-36CD-44A7-8ADB-4D1F8916FBC1}" type="presParOf" srcId="{183A34DF-AA92-49E1-8191-0CF6AD17A6AA}" destId="{B5CDED1F-8360-491C-9402-4F19E16BD667}" srcOrd="3" destOrd="0" presId="urn:microsoft.com/office/officeart/2005/8/layout/list1#1"/>
    <dgm:cxn modelId="{FF7413D7-D548-4681-A585-70D1AABC67F9}" type="presParOf" srcId="{183A34DF-AA92-49E1-8191-0CF6AD17A6AA}" destId="{77070C8B-4365-4FE5-A117-9CDBA9EA1B7B}" srcOrd="4" destOrd="0" presId="urn:microsoft.com/office/officeart/2005/8/layout/list1#1"/>
    <dgm:cxn modelId="{71A0FD2B-4499-4733-9591-DA4C05395BCE}" type="presParOf" srcId="{77070C8B-4365-4FE5-A117-9CDBA9EA1B7B}" destId="{1281A6D2-5A4B-4B28-A324-2451A8523897}" srcOrd="0" destOrd="0" presId="urn:microsoft.com/office/officeart/2005/8/layout/list1#1"/>
    <dgm:cxn modelId="{30A09A04-D072-417D-A61D-934C676DCDCF}" type="presParOf" srcId="{77070C8B-4365-4FE5-A117-9CDBA9EA1B7B}" destId="{9F236B2A-6433-401D-953E-FC86D923A3BE}" srcOrd="1" destOrd="0" presId="urn:microsoft.com/office/officeart/2005/8/layout/list1#1"/>
    <dgm:cxn modelId="{524522B1-B159-42B4-B665-C9379A55DCC7}" type="presParOf" srcId="{183A34DF-AA92-49E1-8191-0CF6AD17A6AA}" destId="{622D5052-0558-4614-99B8-0AD5AD5D765D}" srcOrd="5" destOrd="0" presId="urn:microsoft.com/office/officeart/2005/8/layout/list1#1"/>
    <dgm:cxn modelId="{E7BEC372-D400-47C9-A797-96ADB89A1753}" type="presParOf" srcId="{183A34DF-AA92-49E1-8191-0CF6AD17A6AA}" destId="{87E2FD7C-0729-47B8-B1FB-A44E439BE764}" srcOrd="6" destOrd="0" presId="urn:microsoft.com/office/officeart/2005/8/layout/list1#1"/>
    <dgm:cxn modelId="{417F3911-D9AF-4E19-9D90-8109AFEFCD0B}" type="presParOf" srcId="{183A34DF-AA92-49E1-8191-0CF6AD17A6AA}" destId="{6052B25F-36DF-4A5F-BA08-1F9785D05B9B}" srcOrd="7" destOrd="0" presId="urn:microsoft.com/office/officeart/2005/8/layout/list1#1"/>
    <dgm:cxn modelId="{3DE435C5-4ABA-458C-BF3A-884235FEC02F}" type="presParOf" srcId="{183A34DF-AA92-49E1-8191-0CF6AD17A6AA}" destId="{C731DBC8-0E99-4639-ACA2-7ACEFA2844BF}" srcOrd="8" destOrd="0" presId="urn:microsoft.com/office/officeart/2005/8/layout/list1#1"/>
    <dgm:cxn modelId="{9CE7FB1B-7AC6-451B-AD05-46E39FAC0010}" type="presParOf" srcId="{C731DBC8-0E99-4639-ACA2-7ACEFA2844BF}" destId="{35933558-DB26-4802-B4E2-672716F88346}" srcOrd="0" destOrd="0" presId="urn:microsoft.com/office/officeart/2005/8/layout/list1#1"/>
    <dgm:cxn modelId="{D7FA96C3-741B-437E-86F3-1F9B666F84B5}" type="presParOf" srcId="{C731DBC8-0E99-4639-ACA2-7ACEFA2844BF}" destId="{12FEB779-618B-4854-88E9-390575D436B8}" srcOrd="1" destOrd="0" presId="urn:microsoft.com/office/officeart/2005/8/layout/list1#1"/>
    <dgm:cxn modelId="{3A498131-4138-44B4-9C9F-8B31018D776D}" type="presParOf" srcId="{183A34DF-AA92-49E1-8191-0CF6AD17A6AA}" destId="{0E7DA70E-372B-453D-9992-B9F46E5D404C}" srcOrd="9" destOrd="0" presId="urn:microsoft.com/office/officeart/2005/8/layout/list1#1"/>
    <dgm:cxn modelId="{14BB65EA-6E97-4ECF-BD27-4835B736C81E}" type="presParOf" srcId="{183A34DF-AA92-49E1-8191-0CF6AD17A6AA}" destId="{E7351307-5BD1-403B-A1BF-1058796C5E99}" srcOrd="10" destOrd="0" presId="urn:microsoft.com/office/officeart/2005/8/layout/list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136A90-6B59-45AD-BBA1-85AFD032E8F8}" type="doc">
      <dgm:prSet loTypeId="urn:microsoft.com/office/officeart/2005/8/layout/list1#2" loCatId="list" qsTypeId="urn:microsoft.com/office/officeart/2005/8/quickstyle/simple1#2" qsCatId="simple" csTypeId="urn:microsoft.com/office/officeart/2005/8/colors/accent1_2#2" csCatId="accent1" phldr="1"/>
      <dgm:spPr/>
      <dgm:t>
        <a:bodyPr rtlCol="0"/>
        <a:lstStyle/>
        <a:p>
          <a:pPr rtl="0"/>
          <a:endParaRPr lang="en-US"/>
        </a:p>
      </dgm:t>
    </dgm:pt>
    <dgm:pt modelId="{620EFBB7-0769-4554-96E3-51B5B6698D5A}">
      <dgm:prSet phldrT="[Text]"/>
      <dgm:spPr>
        <a:solidFill>
          <a:schemeClr val="accent5">
            <a:lumMod val="50000"/>
          </a:schemeClr>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4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B5DFE748-686E-4A08-944E-9D07F9FA6B48}" type="parTrans" cxnId="{17C9D25A-BC5F-418E-9A4A-29DD9C57BD39}">
      <dgm:prSet/>
      <dgm:spPr/>
      <dgm:t>
        <a:bodyPr rtlCol="0"/>
        <a:lstStyle/>
        <a:p>
          <a:pPr rtl="0"/>
          <a:endParaRPr lang="zh-CN" altLang="en-US" noProof="0" dirty="0"/>
        </a:p>
      </dgm:t>
    </dgm:pt>
    <dgm:pt modelId="{FD3AFE35-532F-4AE8-BAB4-DFA3B4B611F6}" type="sibTrans" cxnId="{17C9D25A-BC5F-418E-9A4A-29DD9C57BD39}">
      <dgm:prSet/>
      <dgm:spPr/>
      <dgm:t>
        <a:bodyPr rtlCol="0"/>
        <a:lstStyle/>
        <a:p>
          <a:pPr rtl="0"/>
          <a:endParaRPr lang="zh-CN" altLang="en-US" noProof="0" dirty="0"/>
        </a:p>
      </dgm:t>
    </dgm:pt>
    <dgm:pt modelId="{A533B6C7-3203-4AEE-95BC-E867D49C88B5}">
      <dgm:prSet phldrT="[Text]"/>
      <dgm:spPr>
        <a:solidFill>
          <a:schemeClr val="accent2"/>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5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4FCAF1A9-8A97-45AC-B4A5-B91AEE5BC9BB}" type="parTrans" cxnId="{0FE563DE-8338-4B45-BCFD-251C8642CABA}">
      <dgm:prSet/>
      <dgm:spPr/>
      <dgm:t>
        <a:bodyPr rtlCol="0"/>
        <a:lstStyle/>
        <a:p>
          <a:pPr rtl="0"/>
          <a:endParaRPr lang="zh-CN" altLang="en-US" noProof="0" dirty="0"/>
        </a:p>
      </dgm:t>
    </dgm:pt>
    <dgm:pt modelId="{634EAA8A-B09B-42FE-8301-99FBFB2B9BD8}" type="sibTrans" cxnId="{0FE563DE-8338-4B45-BCFD-251C8642CABA}">
      <dgm:prSet/>
      <dgm:spPr/>
      <dgm:t>
        <a:bodyPr rtlCol="0"/>
        <a:lstStyle/>
        <a:p>
          <a:pPr rtl="0"/>
          <a:endParaRPr lang="zh-CN" altLang="en-US" noProof="0" dirty="0"/>
        </a:p>
      </dgm:t>
    </dgm:pt>
    <dgm:pt modelId="{4A4045ED-A119-4AA6-9C68-5FB2FD000427}">
      <dgm:prSet phldrT="[Text]"/>
      <dgm:spPr>
        <a:solidFill>
          <a:srgbClr val="FFD347"/>
        </a:solidFill>
      </dgm:spPr>
      <dgm:t>
        <a:bodyPr rtlCol="0"/>
        <a:lstStyle/>
        <a:p>
          <a:pPr rtl="0"/>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noProof="0" dirty="0">
              <a:latin typeface="Microsoft YaHei UI" panose="020B0503020204020204" pitchFamily="34" charset="-122"/>
              <a:ea typeface="Microsoft YaHei UI" panose="020B0503020204020204" pitchFamily="34" charset="-122"/>
              <a:cs typeface="Tahoma" panose="020B0604030504040204" pitchFamily="34" charset="0"/>
            </a:rPr>
            <a:t>6 </a:t>
          </a:r>
          <a:r>
            <a:rPr lang="zh-CN" altLang="en-US"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gm:t>
    </dgm:pt>
    <dgm:pt modelId="{3AFC7164-9B18-4D91-8BCD-E06AEDF44A1B}" type="parTrans" cxnId="{1BD59E24-EEF8-4998-8DB1-3343142CAF57}">
      <dgm:prSet/>
      <dgm:spPr/>
      <dgm:t>
        <a:bodyPr rtlCol="0"/>
        <a:lstStyle/>
        <a:p>
          <a:pPr rtl="0"/>
          <a:endParaRPr lang="zh-CN" altLang="en-US" noProof="0" dirty="0"/>
        </a:p>
      </dgm:t>
    </dgm:pt>
    <dgm:pt modelId="{858335E1-0756-4935-AE41-5B216DCCD948}" type="sibTrans" cxnId="{1BD59E24-EEF8-4998-8DB1-3343142CAF57}">
      <dgm:prSet/>
      <dgm:spPr/>
      <dgm:t>
        <a:bodyPr rtlCol="0"/>
        <a:lstStyle/>
        <a:p>
          <a:pPr rtl="0"/>
          <a:endParaRPr lang="zh-CN" altLang="en-US" noProof="0" dirty="0"/>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3"/>
      <dgm:spPr/>
    </dgm:pt>
    <dgm:pt modelId="{A8B898EB-38C9-408E-9FE2-CB5C874FA50A}" type="pres">
      <dgm:prSet presAssocID="{620EFBB7-0769-4554-96E3-51B5B6698D5A}" presName="parentText" presStyleLbl="node1" presStyleIdx="0" presStyleCnt="3">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3">
        <dgm:presLayoutVars>
          <dgm:bulletEnabled val="1"/>
        </dgm:presLayoutVars>
      </dgm:prSet>
      <dgm:spPr>
        <a:ln>
          <a:solidFill>
            <a:schemeClr val="accent5">
              <a:lumMod val="50000"/>
            </a:schemeClr>
          </a:solidFill>
        </a:ln>
      </dgm:spPr>
    </dgm:pt>
    <dgm:pt modelId="{B5CDED1F-8360-491C-9402-4F19E16BD667}" type="pres">
      <dgm:prSet presAssocID="{FD3AFE35-532F-4AE8-BAB4-DFA3B4B611F6}" presName="spaceBetweenRectangles" presStyleCnt="0"/>
      <dgm:spPr/>
    </dgm:pt>
    <dgm:pt modelId="{77070C8B-4365-4FE5-A117-9CDBA9EA1B7B}" type="pres">
      <dgm:prSet presAssocID="{A533B6C7-3203-4AEE-95BC-E867D49C88B5}" presName="parentLin" presStyleCnt="0"/>
      <dgm:spPr/>
    </dgm:pt>
    <dgm:pt modelId="{1281A6D2-5A4B-4B28-A324-2451A8523897}" type="pres">
      <dgm:prSet presAssocID="{A533B6C7-3203-4AEE-95BC-E867D49C88B5}" presName="parentLeftMargin" presStyleLbl="node1" presStyleIdx="0" presStyleCnt="3"/>
      <dgm:spPr/>
    </dgm:pt>
    <dgm:pt modelId="{9F236B2A-6433-401D-953E-FC86D923A3BE}" type="pres">
      <dgm:prSet presAssocID="{A533B6C7-3203-4AEE-95BC-E867D49C88B5}" presName="parentText" presStyleLbl="node1" presStyleIdx="1" presStyleCnt="3">
        <dgm:presLayoutVars>
          <dgm:chMax val="0"/>
          <dgm:bulletEnabled val="1"/>
        </dgm:presLayoutVars>
      </dgm:prSet>
      <dgm:spPr/>
    </dgm:pt>
    <dgm:pt modelId="{622D5052-0558-4614-99B8-0AD5AD5D765D}" type="pres">
      <dgm:prSet presAssocID="{A533B6C7-3203-4AEE-95BC-E867D49C88B5}" presName="negativeSpace" presStyleCnt="0"/>
      <dgm:spPr/>
    </dgm:pt>
    <dgm:pt modelId="{87E2FD7C-0729-47B8-B1FB-A44E439BE764}" type="pres">
      <dgm:prSet presAssocID="{A533B6C7-3203-4AEE-95BC-E867D49C88B5}" presName="childText" presStyleLbl="conFgAcc1" presStyleIdx="1" presStyleCnt="3">
        <dgm:presLayoutVars>
          <dgm:bulletEnabled val="1"/>
        </dgm:presLayoutVars>
      </dgm:prSet>
      <dgm:spPr>
        <a:ln>
          <a:solidFill>
            <a:schemeClr val="accent2"/>
          </a:solidFill>
        </a:ln>
      </dgm:spPr>
    </dgm:pt>
    <dgm:pt modelId="{6052B25F-36DF-4A5F-BA08-1F9785D05B9B}" type="pres">
      <dgm:prSet presAssocID="{634EAA8A-B09B-42FE-8301-99FBFB2B9BD8}" presName="spaceBetweenRectangles" presStyleCnt="0"/>
      <dgm:spPr/>
    </dgm:pt>
    <dgm:pt modelId="{C731DBC8-0E99-4639-ACA2-7ACEFA2844BF}" type="pres">
      <dgm:prSet presAssocID="{4A4045ED-A119-4AA6-9C68-5FB2FD000427}" presName="parentLin" presStyleCnt="0"/>
      <dgm:spPr/>
    </dgm:pt>
    <dgm:pt modelId="{35933558-DB26-4802-B4E2-672716F88346}" type="pres">
      <dgm:prSet presAssocID="{4A4045ED-A119-4AA6-9C68-5FB2FD000427}" presName="parentLeftMargin" presStyleLbl="node1" presStyleIdx="1" presStyleCnt="3"/>
      <dgm:spPr/>
    </dgm:pt>
    <dgm:pt modelId="{12FEB779-618B-4854-88E9-390575D436B8}" type="pres">
      <dgm:prSet presAssocID="{4A4045ED-A119-4AA6-9C68-5FB2FD000427}" presName="parentText" presStyleLbl="node1" presStyleIdx="2" presStyleCnt="3">
        <dgm:presLayoutVars>
          <dgm:chMax val="0"/>
          <dgm:bulletEnabled val="1"/>
        </dgm:presLayoutVars>
      </dgm:prSet>
      <dgm:spPr/>
    </dgm:pt>
    <dgm:pt modelId="{0E7DA70E-372B-453D-9992-B9F46E5D404C}" type="pres">
      <dgm:prSet presAssocID="{4A4045ED-A119-4AA6-9C68-5FB2FD000427}" presName="negativeSpace" presStyleCnt="0"/>
      <dgm:spPr/>
    </dgm:pt>
    <dgm:pt modelId="{E7351307-5BD1-403B-A1BF-1058796C5E99}" type="pres">
      <dgm:prSet presAssocID="{4A4045ED-A119-4AA6-9C68-5FB2FD000427}" presName="childText" presStyleLbl="conFgAcc1" presStyleIdx="2" presStyleCnt="3">
        <dgm:presLayoutVars>
          <dgm:bulletEnabled val="1"/>
        </dgm:presLayoutVars>
      </dgm:prSet>
      <dgm:spPr>
        <a:ln>
          <a:solidFill>
            <a:srgbClr val="FFD347"/>
          </a:solidFill>
        </a:ln>
      </dgm:spPr>
    </dgm:pt>
  </dgm:ptLst>
  <dgm:cxnLst>
    <dgm:cxn modelId="{4C47BF0C-5B6B-47F0-A6B5-4894696B5CAD}" type="presOf" srcId="{620EFBB7-0769-4554-96E3-51B5B6698D5A}" destId="{A8B898EB-38C9-408E-9FE2-CB5C874FA50A}" srcOrd="1" destOrd="0" presId="urn:microsoft.com/office/officeart/2005/8/layout/list1#2"/>
    <dgm:cxn modelId="{1BD59E24-EEF8-4998-8DB1-3343142CAF57}" srcId="{2A136A90-6B59-45AD-BBA1-85AFD032E8F8}" destId="{4A4045ED-A119-4AA6-9C68-5FB2FD000427}" srcOrd="2" destOrd="0" parTransId="{3AFC7164-9B18-4D91-8BCD-E06AEDF44A1B}" sibTransId="{858335E1-0756-4935-AE41-5B216DCCD948}"/>
    <dgm:cxn modelId="{72FBC52A-80BD-4D8D-8201-EC70459479E5}" type="presOf" srcId="{A533B6C7-3203-4AEE-95BC-E867D49C88B5}" destId="{9F236B2A-6433-401D-953E-FC86D923A3BE}" srcOrd="1" destOrd="0" presId="urn:microsoft.com/office/officeart/2005/8/layout/list1#2"/>
    <dgm:cxn modelId="{FFC7372E-FB9E-4701-9673-F683E4BC8F79}" type="presOf" srcId="{4A4045ED-A119-4AA6-9C68-5FB2FD000427}" destId="{35933558-DB26-4802-B4E2-672716F88346}" srcOrd="0" destOrd="0" presId="urn:microsoft.com/office/officeart/2005/8/layout/list1#2"/>
    <dgm:cxn modelId="{AE191E4D-5CAB-4318-B26C-FF45842DE147}" type="presOf" srcId="{A533B6C7-3203-4AEE-95BC-E867D49C88B5}" destId="{1281A6D2-5A4B-4B28-A324-2451A8523897}" srcOrd="0" destOrd="0" presId="urn:microsoft.com/office/officeart/2005/8/layout/list1#2"/>
    <dgm:cxn modelId="{17C9D25A-BC5F-418E-9A4A-29DD9C57BD39}" srcId="{2A136A90-6B59-45AD-BBA1-85AFD032E8F8}" destId="{620EFBB7-0769-4554-96E3-51B5B6698D5A}" srcOrd="0" destOrd="0" parTransId="{B5DFE748-686E-4A08-944E-9D07F9FA6B48}" sibTransId="{FD3AFE35-532F-4AE8-BAB4-DFA3B4B611F6}"/>
    <dgm:cxn modelId="{8028E8BF-8455-4118-B99A-A0686340C34D}" type="presOf" srcId="{2A136A90-6B59-45AD-BBA1-85AFD032E8F8}" destId="{183A34DF-AA92-49E1-8191-0CF6AD17A6AA}" srcOrd="0" destOrd="0" presId="urn:microsoft.com/office/officeart/2005/8/layout/list1#2"/>
    <dgm:cxn modelId="{DAB080D3-9720-409D-92F9-E4C628DAB5DB}" type="presOf" srcId="{620EFBB7-0769-4554-96E3-51B5B6698D5A}" destId="{428AD880-175D-49F1-A1F6-97F367C387BF}" srcOrd="0" destOrd="0" presId="urn:microsoft.com/office/officeart/2005/8/layout/list1#2"/>
    <dgm:cxn modelId="{F8ADA4DB-B32F-4B73-8A10-82145969B0D4}" type="presOf" srcId="{4A4045ED-A119-4AA6-9C68-5FB2FD000427}" destId="{12FEB779-618B-4854-88E9-390575D436B8}" srcOrd="1" destOrd="0" presId="urn:microsoft.com/office/officeart/2005/8/layout/list1#2"/>
    <dgm:cxn modelId="{0FE563DE-8338-4B45-BCFD-251C8642CABA}" srcId="{2A136A90-6B59-45AD-BBA1-85AFD032E8F8}" destId="{A533B6C7-3203-4AEE-95BC-E867D49C88B5}" srcOrd="1" destOrd="0" parTransId="{4FCAF1A9-8A97-45AC-B4A5-B91AEE5BC9BB}" sibTransId="{634EAA8A-B09B-42FE-8301-99FBFB2B9BD8}"/>
    <dgm:cxn modelId="{35086FED-D703-4638-98BD-FE920FA5FBDD}" type="presParOf" srcId="{183A34DF-AA92-49E1-8191-0CF6AD17A6AA}" destId="{8F706C0E-1AB2-4161-86CE-4B3594B6EE51}" srcOrd="0" destOrd="0" presId="urn:microsoft.com/office/officeart/2005/8/layout/list1#2"/>
    <dgm:cxn modelId="{3FD846C1-1AA1-4813-BE57-63765B60AAC5}" type="presParOf" srcId="{8F706C0E-1AB2-4161-86CE-4B3594B6EE51}" destId="{428AD880-175D-49F1-A1F6-97F367C387BF}" srcOrd="0" destOrd="0" presId="urn:microsoft.com/office/officeart/2005/8/layout/list1#2"/>
    <dgm:cxn modelId="{5B04AB5B-9799-43BD-8D52-7AC40E55F47A}" type="presParOf" srcId="{8F706C0E-1AB2-4161-86CE-4B3594B6EE51}" destId="{A8B898EB-38C9-408E-9FE2-CB5C874FA50A}" srcOrd="1" destOrd="0" presId="urn:microsoft.com/office/officeart/2005/8/layout/list1#2"/>
    <dgm:cxn modelId="{5E58D9F8-1C6A-4C88-8692-866BDA2FB234}" type="presParOf" srcId="{183A34DF-AA92-49E1-8191-0CF6AD17A6AA}" destId="{010CCE66-3FB9-4F51-BDBC-33ABD28D8225}" srcOrd="1" destOrd="0" presId="urn:microsoft.com/office/officeart/2005/8/layout/list1#2"/>
    <dgm:cxn modelId="{5B5BD3E0-6AA5-405C-86F6-6189D7D1BBB2}" type="presParOf" srcId="{183A34DF-AA92-49E1-8191-0CF6AD17A6AA}" destId="{CD67A140-C3A5-43E4-BD28-3C31B61E6EA3}" srcOrd="2" destOrd="0" presId="urn:microsoft.com/office/officeart/2005/8/layout/list1#2"/>
    <dgm:cxn modelId="{88AA28E7-36CD-44A7-8ADB-4D1F8916FBC1}" type="presParOf" srcId="{183A34DF-AA92-49E1-8191-0CF6AD17A6AA}" destId="{B5CDED1F-8360-491C-9402-4F19E16BD667}" srcOrd="3" destOrd="0" presId="urn:microsoft.com/office/officeart/2005/8/layout/list1#2"/>
    <dgm:cxn modelId="{FF7413D7-D548-4681-A585-70D1AABC67F9}" type="presParOf" srcId="{183A34DF-AA92-49E1-8191-0CF6AD17A6AA}" destId="{77070C8B-4365-4FE5-A117-9CDBA9EA1B7B}" srcOrd="4" destOrd="0" presId="urn:microsoft.com/office/officeart/2005/8/layout/list1#2"/>
    <dgm:cxn modelId="{71A0FD2B-4499-4733-9591-DA4C05395BCE}" type="presParOf" srcId="{77070C8B-4365-4FE5-A117-9CDBA9EA1B7B}" destId="{1281A6D2-5A4B-4B28-A324-2451A8523897}" srcOrd="0" destOrd="0" presId="urn:microsoft.com/office/officeart/2005/8/layout/list1#2"/>
    <dgm:cxn modelId="{30A09A04-D072-417D-A61D-934C676DCDCF}" type="presParOf" srcId="{77070C8B-4365-4FE5-A117-9CDBA9EA1B7B}" destId="{9F236B2A-6433-401D-953E-FC86D923A3BE}" srcOrd="1" destOrd="0" presId="urn:microsoft.com/office/officeart/2005/8/layout/list1#2"/>
    <dgm:cxn modelId="{524522B1-B159-42B4-B665-C9379A55DCC7}" type="presParOf" srcId="{183A34DF-AA92-49E1-8191-0CF6AD17A6AA}" destId="{622D5052-0558-4614-99B8-0AD5AD5D765D}" srcOrd="5" destOrd="0" presId="urn:microsoft.com/office/officeart/2005/8/layout/list1#2"/>
    <dgm:cxn modelId="{E7BEC372-D400-47C9-A797-96ADB89A1753}" type="presParOf" srcId="{183A34DF-AA92-49E1-8191-0CF6AD17A6AA}" destId="{87E2FD7C-0729-47B8-B1FB-A44E439BE764}" srcOrd="6" destOrd="0" presId="urn:microsoft.com/office/officeart/2005/8/layout/list1#2"/>
    <dgm:cxn modelId="{417F3911-D9AF-4E19-9D90-8109AFEFCD0B}" type="presParOf" srcId="{183A34DF-AA92-49E1-8191-0CF6AD17A6AA}" destId="{6052B25F-36DF-4A5F-BA08-1F9785D05B9B}" srcOrd="7" destOrd="0" presId="urn:microsoft.com/office/officeart/2005/8/layout/list1#2"/>
    <dgm:cxn modelId="{3DE435C5-4ABA-458C-BF3A-884235FEC02F}" type="presParOf" srcId="{183A34DF-AA92-49E1-8191-0CF6AD17A6AA}" destId="{C731DBC8-0E99-4639-ACA2-7ACEFA2844BF}" srcOrd="8" destOrd="0" presId="urn:microsoft.com/office/officeart/2005/8/layout/list1#2"/>
    <dgm:cxn modelId="{9CE7FB1B-7AC6-451B-AD05-46E39FAC0010}" type="presParOf" srcId="{C731DBC8-0E99-4639-ACA2-7ACEFA2844BF}" destId="{35933558-DB26-4802-B4E2-672716F88346}" srcOrd="0" destOrd="0" presId="urn:microsoft.com/office/officeart/2005/8/layout/list1#2"/>
    <dgm:cxn modelId="{D7FA96C3-741B-437E-86F3-1F9B666F84B5}" type="presParOf" srcId="{C731DBC8-0E99-4639-ACA2-7ACEFA2844BF}" destId="{12FEB779-618B-4854-88E9-390575D436B8}" srcOrd="1" destOrd="0" presId="urn:microsoft.com/office/officeart/2005/8/layout/list1#2"/>
    <dgm:cxn modelId="{3A498131-4138-44B4-9C9F-8B31018D776D}" type="presParOf" srcId="{183A34DF-AA92-49E1-8191-0CF6AD17A6AA}" destId="{0E7DA70E-372B-453D-9992-B9F46E5D404C}" srcOrd="9" destOrd="0" presId="urn:microsoft.com/office/officeart/2005/8/layout/list1#2"/>
    <dgm:cxn modelId="{14BB65EA-6E97-4ECF-BD27-4835B736C81E}" type="presParOf" srcId="{183A34DF-AA92-49E1-8191-0CF6AD17A6AA}" destId="{E7351307-5BD1-403B-A1BF-1058796C5E99}" srcOrd="10" destOrd="0" presId="urn:microsoft.com/office/officeart/2005/8/layout/list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830794"/>
          <a:ext cx="5876529" cy="705600"/>
        </a:xfrm>
        <a:prstGeom prst="rect">
          <a:avLst/>
        </a:prstGeom>
        <a:solidFill>
          <a:schemeClr val="lt1">
            <a:alpha val="90000"/>
            <a:hueOff val="0"/>
            <a:satOff val="0"/>
            <a:lumOff val="0"/>
            <a:alphaOff val="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A8B898EB-38C9-408E-9FE2-CB5C874FA50A}">
      <dsp:nvSpPr>
        <dsp:cNvPr id="0" name=""/>
        <dsp:cNvSpPr/>
      </dsp:nvSpPr>
      <dsp:spPr>
        <a:xfrm>
          <a:off x="293826" y="417514"/>
          <a:ext cx="4113570" cy="826560"/>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1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457863"/>
        <a:ext cx="4032872" cy="745862"/>
      </dsp:txXfrm>
    </dsp:sp>
    <dsp:sp modelId="{87E2FD7C-0729-47B8-B1FB-A44E439BE764}">
      <dsp:nvSpPr>
        <dsp:cNvPr id="0" name=""/>
        <dsp:cNvSpPr/>
      </dsp:nvSpPr>
      <dsp:spPr>
        <a:xfrm>
          <a:off x="0" y="2100874"/>
          <a:ext cx="5876529" cy="705600"/>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9F236B2A-6433-401D-953E-FC86D923A3BE}">
      <dsp:nvSpPr>
        <dsp:cNvPr id="0" name=""/>
        <dsp:cNvSpPr/>
      </dsp:nvSpPr>
      <dsp:spPr>
        <a:xfrm>
          <a:off x="293826" y="1687594"/>
          <a:ext cx="4113570" cy="8265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2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1727943"/>
        <a:ext cx="4032872" cy="745862"/>
      </dsp:txXfrm>
    </dsp:sp>
    <dsp:sp modelId="{E7351307-5BD1-403B-A1BF-1058796C5E99}">
      <dsp:nvSpPr>
        <dsp:cNvPr id="0" name=""/>
        <dsp:cNvSpPr/>
      </dsp:nvSpPr>
      <dsp:spPr>
        <a:xfrm>
          <a:off x="0" y="3370954"/>
          <a:ext cx="5876529" cy="705600"/>
        </a:xfrm>
        <a:prstGeom prst="rect">
          <a:avLst/>
        </a:prstGeom>
        <a:solidFill>
          <a:schemeClr val="lt1">
            <a:alpha val="90000"/>
            <a:hueOff val="0"/>
            <a:satOff val="0"/>
            <a:lumOff val="0"/>
            <a:alphaOff val="0"/>
          </a:schemeClr>
        </a:solidFill>
        <a:ln w="12700" cap="flat" cmpd="sng" algn="ctr">
          <a:solidFill>
            <a:srgbClr val="FFD347"/>
          </a:solidFill>
          <a:prstDash val="solid"/>
          <a:miter lim="800000"/>
        </a:ln>
        <a:effectLst/>
      </dsp:spPr>
      <dsp:style>
        <a:lnRef idx="2">
          <a:scrgbClr r="0" g="0" b="0"/>
        </a:lnRef>
        <a:fillRef idx="1">
          <a:scrgbClr r="0" g="0" b="0"/>
        </a:fillRef>
        <a:effectRef idx="0">
          <a:scrgbClr r="0" g="0" b="0"/>
        </a:effectRef>
        <a:fontRef idx="minor"/>
      </dsp:style>
    </dsp:sp>
    <dsp:sp modelId="{12FEB779-618B-4854-88E9-390575D436B8}">
      <dsp:nvSpPr>
        <dsp:cNvPr id="0" name=""/>
        <dsp:cNvSpPr/>
      </dsp:nvSpPr>
      <dsp:spPr>
        <a:xfrm>
          <a:off x="293826" y="2957674"/>
          <a:ext cx="4113570" cy="826560"/>
        </a:xfrm>
        <a:prstGeom prst="roundRect">
          <a:avLst/>
        </a:prstGeom>
        <a:solidFill>
          <a:srgbClr val="FFD3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483" tIns="0" rIns="155483"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3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4175" y="2998023"/>
        <a:ext cx="4032872"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916519"/>
          <a:ext cx="5865099" cy="705600"/>
        </a:xfrm>
        <a:prstGeom prst="rect">
          <a:avLst/>
        </a:prstGeom>
        <a:solidFill>
          <a:schemeClr val="lt1">
            <a:alpha val="90000"/>
            <a:hueOff val="0"/>
            <a:satOff val="0"/>
            <a:lumOff val="0"/>
            <a:alphaOff val="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A8B898EB-38C9-408E-9FE2-CB5C874FA50A}">
      <dsp:nvSpPr>
        <dsp:cNvPr id="0" name=""/>
        <dsp:cNvSpPr/>
      </dsp:nvSpPr>
      <dsp:spPr>
        <a:xfrm>
          <a:off x="293254" y="503239"/>
          <a:ext cx="4105569" cy="826560"/>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4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543588"/>
        <a:ext cx="4024871" cy="745862"/>
      </dsp:txXfrm>
    </dsp:sp>
    <dsp:sp modelId="{87E2FD7C-0729-47B8-B1FB-A44E439BE764}">
      <dsp:nvSpPr>
        <dsp:cNvPr id="0" name=""/>
        <dsp:cNvSpPr/>
      </dsp:nvSpPr>
      <dsp:spPr>
        <a:xfrm>
          <a:off x="0" y="2186599"/>
          <a:ext cx="5865099" cy="705600"/>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9F236B2A-6433-401D-953E-FC86D923A3BE}">
      <dsp:nvSpPr>
        <dsp:cNvPr id="0" name=""/>
        <dsp:cNvSpPr/>
      </dsp:nvSpPr>
      <dsp:spPr>
        <a:xfrm>
          <a:off x="293254" y="1773319"/>
          <a:ext cx="4105569" cy="8265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5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1813668"/>
        <a:ext cx="4024871" cy="745862"/>
      </dsp:txXfrm>
    </dsp:sp>
    <dsp:sp modelId="{E7351307-5BD1-403B-A1BF-1058796C5E99}">
      <dsp:nvSpPr>
        <dsp:cNvPr id="0" name=""/>
        <dsp:cNvSpPr/>
      </dsp:nvSpPr>
      <dsp:spPr>
        <a:xfrm>
          <a:off x="0" y="3456679"/>
          <a:ext cx="5865099" cy="705600"/>
        </a:xfrm>
        <a:prstGeom prst="rect">
          <a:avLst/>
        </a:prstGeom>
        <a:solidFill>
          <a:schemeClr val="lt1">
            <a:alpha val="90000"/>
            <a:hueOff val="0"/>
            <a:satOff val="0"/>
            <a:lumOff val="0"/>
            <a:alphaOff val="0"/>
          </a:schemeClr>
        </a:solidFill>
        <a:ln w="12700" cap="flat" cmpd="sng" algn="ctr">
          <a:solidFill>
            <a:srgbClr val="FFD347"/>
          </a:solidFill>
          <a:prstDash val="solid"/>
          <a:miter lim="800000"/>
        </a:ln>
        <a:effectLst/>
      </dsp:spPr>
      <dsp:style>
        <a:lnRef idx="2">
          <a:scrgbClr r="0" g="0" b="0"/>
        </a:lnRef>
        <a:fillRef idx="1">
          <a:scrgbClr r="0" g="0" b="0"/>
        </a:fillRef>
        <a:effectRef idx="0">
          <a:scrgbClr r="0" g="0" b="0"/>
        </a:effectRef>
        <a:fontRef idx="minor"/>
      </dsp:style>
    </dsp:sp>
    <dsp:sp modelId="{12FEB779-618B-4854-88E9-390575D436B8}">
      <dsp:nvSpPr>
        <dsp:cNvPr id="0" name=""/>
        <dsp:cNvSpPr/>
      </dsp:nvSpPr>
      <dsp:spPr>
        <a:xfrm>
          <a:off x="293254" y="3043399"/>
          <a:ext cx="4105569" cy="826560"/>
        </a:xfrm>
        <a:prstGeom prst="roundRect">
          <a:avLst/>
        </a:prstGeom>
        <a:solidFill>
          <a:srgbClr val="FFD3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181" tIns="0" rIns="155181" bIns="0" numCol="1" spcCol="1270" rtlCol="0" anchor="ctr" anchorCtr="0">
          <a:noAutofit/>
        </a:bodyPr>
        <a:lstStyle/>
        <a:p>
          <a:pPr marL="0" lvl="0" indent="0" algn="l" defTabSz="1244600" rtl="0">
            <a:lnSpc>
              <a:spcPct val="90000"/>
            </a:lnSpc>
            <a:spcBef>
              <a:spcPct val="0"/>
            </a:spcBef>
            <a:spcAft>
              <a:spcPct val="35000"/>
            </a:spcAft>
            <a:buNone/>
          </a:pP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第 </a:t>
          </a:r>
          <a:r>
            <a:rPr lang="en-US" altLang="zh-CN" sz="2800" kern="1200" noProof="0" dirty="0">
              <a:latin typeface="Microsoft YaHei UI" panose="020B0503020204020204" pitchFamily="34" charset="-122"/>
              <a:ea typeface="Microsoft YaHei UI" panose="020B0503020204020204" pitchFamily="34" charset="-122"/>
              <a:cs typeface="Tahoma" panose="020B0604030504040204" pitchFamily="34" charset="0"/>
            </a:rPr>
            <a:t>6 </a:t>
          </a:r>
          <a:r>
            <a:rPr lang="zh-CN" altLang="en-US" sz="2800" kern="1200" noProof="0" dirty="0">
              <a:latin typeface="Microsoft YaHei UI" panose="020B0503020204020204" pitchFamily="34" charset="-122"/>
              <a:ea typeface="Microsoft YaHei UI" panose="020B0503020204020204" pitchFamily="34" charset="-122"/>
              <a:cs typeface="Tahoma" panose="020B0604030504040204" pitchFamily="34" charset="0"/>
            </a:rPr>
            <a:t>项实验室安全实践</a:t>
          </a:r>
        </a:p>
      </dsp:txBody>
      <dsp:txXfrm>
        <a:off x="333603" y="3083748"/>
        <a:ext cx="4024871"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819D01-A920-4F8D-A3A2-47F115817872}" type="datetime1">
              <a:rPr lang="zh-CN" altLang="en-US" smtClean="0">
                <a:latin typeface="Microsoft YaHei UI" panose="020B0503020204020204" pitchFamily="34" charset="-122"/>
                <a:ea typeface="Microsoft YaHei UI" panose="020B0503020204020204" pitchFamily="34" charset="-122"/>
              </a:rPr>
              <a:t>2025/11/4</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931CB7-5354-4016-9160-AC70E1029B7C}"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B6BF551C-307B-4084-8891-17A3CBBFE26D}" type="datetime1">
              <a:rPr lang="zh-CN" altLang="en-US" noProof="0" smtClean="0"/>
              <a:t>2025/11/4</a:t>
            </a:fld>
            <a:endParaRPr lang="zh-CN" altLang="en-US" noProof="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二级</a:t>
            </a:r>
          </a:p>
          <a:p>
            <a:pPr lvl="2"/>
            <a:r>
              <a:rPr lang="zh-CN" altLang="en-US" noProof="0" dirty="0"/>
              <a:t>三级</a:t>
            </a:r>
          </a:p>
          <a:p>
            <a:pPr lvl="3"/>
            <a:r>
              <a:rPr lang="zh-CN" altLang="en-US" noProof="0" dirty="0"/>
              <a:t>四级</a:t>
            </a:r>
          </a:p>
          <a:p>
            <a:pPr lvl="4"/>
            <a:r>
              <a:rPr lang="zh-CN" altLang="en-US" noProof="0"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827FF9E-0501-47D7-9115-D6862120E80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baike.baidu.com/item/%E6%91%A9%E6%A0%B9" TargetMode="External"/><Relationship Id="rId13" Type="http://schemas.openxmlformats.org/officeDocument/2006/relationships/hyperlink" Target="https://baike.baidu.com/item/%E5%93%B2%E5%AD%A6" TargetMode="External"/><Relationship Id="rId3" Type="http://schemas.openxmlformats.org/officeDocument/2006/relationships/hyperlink" Target="https://baike.baidu.com/item/%E4%B9%94%E6%B2%BB%C2%B7%E5%B8%83%E5%B0%94" TargetMode="External"/><Relationship Id="rId7" Type="http://schemas.openxmlformats.org/officeDocument/2006/relationships/hyperlink" Target="https://baike.baidu.com/item/%E5%BE%B7%C2%B7%E6%91%A9%E6%A0%B9" TargetMode="External"/><Relationship Id="rId12" Type="http://schemas.openxmlformats.org/officeDocument/2006/relationships/hyperlink" Target="https://baike.baidu.com/item/%E6%95%B0%E5%AD%A6%E5%8F%B2"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baike.baidu.com/item/%E9%80%BB%E8%BE%91%E5%AD%A6%E5%AE%B6" TargetMode="External"/><Relationship Id="rId11" Type="http://schemas.openxmlformats.org/officeDocument/2006/relationships/hyperlink" Target="https://baike.baidu.com/item/%E6%8E%A8%E7%90%86" TargetMode="External"/><Relationship Id="rId5" Type="http://schemas.openxmlformats.org/officeDocument/2006/relationships/hyperlink" Target="https://baike.baidu.com/item/%E5%A4%A9%E4%BD%93%E5%8A%9B%E5%AD%A6" TargetMode="External"/><Relationship Id="rId15" Type="http://schemas.openxmlformats.org/officeDocument/2006/relationships/hyperlink" Target="https://baike.baidu.com/item/%E7%BD%97%E7%B4%A0" TargetMode="External"/><Relationship Id="rId10" Type="http://schemas.openxmlformats.org/officeDocument/2006/relationships/hyperlink" Target="https://baike.baidu.com/item/%E9%80%BB%E8%BE%91%E4%BB%A3%E6%95%B0" TargetMode="External"/><Relationship Id="rId4" Type="http://schemas.openxmlformats.org/officeDocument/2006/relationships/hyperlink" Target="https://baike.baidu.com/item/%E6%95%B0%E5%AD%A6%E8%AE%AD%E7%BB%83" TargetMode="External"/><Relationship Id="rId9" Type="http://schemas.openxmlformats.org/officeDocument/2006/relationships/hyperlink" Target="https://baike.baidu.com/item/%E7%A7%91%E7%9B%AE" TargetMode="External"/><Relationship Id="rId14" Type="http://schemas.openxmlformats.org/officeDocument/2006/relationships/hyperlink" Target="https://baike.baidu.com/item/%E8%8B%B1%E4%BC%A6"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baike.baidu.com/item/%E7%BE%8E%E5%9B%BD%E5%9B%BD%E5%AE%B6%E7%A7%91%E5%AD%A6%E9%99%A2/3454676" TargetMode="External"/><Relationship Id="rId13" Type="http://schemas.openxmlformats.org/officeDocument/2006/relationships/hyperlink" Target="https://baike.baidu.com/item/%E6%9B%BC%E5%93%88%E9%A1%BF%E8%AE%A1%E5%88%92/2141" TargetMode="External"/><Relationship Id="rId3" Type="http://schemas.openxmlformats.org/officeDocument/2006/relationships/hyperlink" Target="https://baike.baidu.com/item/%E6%9F%8F%E6%9E%97%E5%A4%A7%E5%AD%A6/4143106" TargetMode="External"/><Relationship Id="rId7" Type="http://schemas.openxmlformats.org/officeDocument/2006/relationships/hyperlink" Target="https://baike.baidu.com/item/%E7%BE%8E%E5%9B%BD%E5%8E%9F%E5%AD%90%E8%83%BD%E5%A7%94%E5%91%98%E4%BC%9A/19279832" TargetMode="External"/><Relationship Id="rId12" Type="http://schemas.openxmlformats.org/officeDocument/2006/relationships/hyperlink" Target="https://baike.baidu.com/item/%E7%AC%AC%E4%BA%8C%E6%AC%A1%E4%B8%96%E7%95%8C%E5%A4%A7%E6%88%98/174090"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baike.baidu.com/item/%E6%99%AE%E6%9E%97%E6%96%AF%E9%A1%BF%E9%AB%98%E7%AD%89%E7%A0%94%E7%A9%B6%E9%99%A2/1693998" TargetMode="External"/><Relationship Id="rId11" Type="http://schemas.openxmlformats.org/officeDocument/2006/relationships/hyperlink" Target="https://baike.baidu.com/item/%E9%9B%86%E5%90%88%E8%AE%BA/494533" TargetMode="External"/><Relationship Id="rId5" Type="http://schemas.openxmlformats.org/officeDocument/2006/relationships/hyperlink" Target="https://baike.baidu.com/item/%E6%99%AE%E6%9E%97%E6%96%AF%E9%A1%BF%E5%A4%A7%E5%AD%A6/400839" TargetMode="External"/><Relationship Id="rId15" Type="http://schemas.openxmlformats.org/officeDocument/2006/relationships/hyperlink" Target="https://baike.baidu.com/item/EDVAC" TargetMode="External"/><Relationship Id="rId10" Type="http://schemas.openxmlformats.org/officeDocument/2006/relationships/hyperlink" Target="https://baike.baidu.com/item/%E9%87%8F%E5%AD%90%E7%90%86%E8%AE%BA/4836762" TargetMode="External"/><Relationship Id="rId4" Type="http://schemas.openxmlformats.org/officeDocument/2006/relationships/hyperlink" Target="https://baike.baidu.com/item/%E6%B1%89%E5%A0%A1%E5%A4%A7%E5%AD%A6/2567973" TargetMode="External"/><Relationship Id="rId9" Type="http://schemas.openxmlformats.org/officeDocument/2006/relationships/hyperlink" Target="https://baike.baidu.com/item/%E5%85%B1%E6%8C%AF%E8%AE%BA/5579254" TargetMode="External"/><Relationship Id="rId14" Type="http://schemas.openxmlformats.org/officeDocument/2006/relationships/hyperlink" Target="https://baike.baidu.com/item/%E5%8E%9F%E5%AD%90%E5%BC%B9/136858"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ike.baidu.com/item/%E5%AF%86%E7%A0%81%E5%AD%A6/480001"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aike.baidu.com/item/%E8%BE%BE%E7%89%B9%E8%8C%85%E6%96%AF/390656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柯洁即便是如今被誉为人类棋手第一人，但两场战罢他甚至祭出</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模仿棋</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的战略，依然难以奈何阿法狗的威力。正是基于如此原因，也就难怪不少职业选手对此心悦诚服，就连柯洁也由曾经的自信变为如今拜服，甚至称阿法狗为</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围棋上帝</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11</a:t>
            </a:fld>
            <a:endParaRPr lang="zh-CN" altLang="en-US" noProof="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人工智能的威力却也令人拍案叫绝。只是正如开发出阿法狗的团队所言，他们绝不仅仅只是将阿法狗作为一款围棋人工智能程序，而是希望服务于现实世界的人类，搭建出一个有效平台将如此算法应用投身于社会服务。</a:t>
            </a:r>
          </a:p>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任何科技的进步与产生，绝非是没有目的性的存在。阿法狗作为目前人工智能的一个集中体现代名词，它的存在就是联系当下社会与未来世界，作用于解决人类潜在的问题，并且通过云计算与复杂系统运行等手段，最大限度为人类服务</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曾经有一家国内地知名企业前往清华“姚班”进行招聘，当时这家企业也给出了相当的诚意，直接开出了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万元的年薪，这般酬薪对于一个本科毕业生来说可以说是十分丰厚了，但是清华“姚班”却没一人心动，由此可见清华“姚班”毕业生的受追捧程度之高，</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而事实上，现在一个“姚班”毕业生的年薪现在可以达到千万</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事实上，清华“姚班”的学生往往会有更高的要求，一项调查数据表明大多数的“姚班”学生在毕业之后都会选择继续申请其他高校的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offer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，而且麻省理工等世界上的一流高校也对清华“姚班”的学生十分欢迎，而这部分人最后回投身科研，成为理论计算机领域新的领军者。</a:t>
            </a:r>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15</a:t>
            </a:fld>
            <a:endParaRPr lang="zh-CN" altLang="en-US" noProof="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latin typeface="华文宋体" panose="02010600040101010101" pitchFamily="2" charset="-122"/>
                <a:ea typeface="华文宋体" panose="02010600040101010101" pitchFamily="2" charset="-122"/>
              </a:rPr>
              <a:t>“</a:t>
            </a:r>
            <a:r>
              <a:rPr lang="zh-CN" altLang="zh-CN" sz="1200" b="0" dirty="0">
                <a:latin typeface="华文宋体" panose="02010600040101010101" pitchFamily="2" charset="-122"/>
                <a:ea typeface="华文宋体" panose="02010600040101010101" pitchFamily="2" charset="-122"/>
              </a:rPr>
              <a:t>大厂</a:t>
            </a:r>
            <a:r>
              <a:rPr lang="en-US" altLang="zh-CN" sz="1200" b="0" dirty="0">
                <a:latin typeface="华文宋体" panose="02010600040101010101" pitchFamily="2" charset="-122"/>
                <a:ea typeface="华文宋体" panose="02010600040101010101" pitchFamily="2" charset="-122"/>
              </a:rPr>
              <a:t>”</a:t>
            </a:r>
            <a:r>
              <a:rPr lang="zh-CN" altLang="zh-CN" sz="1200" b="0" dirty="0">
                <a:latin typeface="华文宋体" panose="02010600040101010101" pitchFamily="2" charset="-122"/>
                <a:ea typeface="华文宋体" panose="02010600040101010101" pitchFamily="2" charset="-122"/>
              </a:rPr>
              <a:t>因其创新机制、组织文化等相对固定，因而在本次大语音模型创新浪潮中疲态尽显。</a:t>
            </a:r>
            <a:r>
              <a:rPr lang="zh-CN" altLang="zh-CN" sz="1200" b="0" kern="1200" dirty="0">
                <a:solidFill>
                  <a:schemeClr val="tx1"/>
                </a:solidFill>
                <a:effectLst/>
                <a:latin typeface="Microsoft YaHei UI" panose="020B0503020204020204" pitchFamily="34" charset="-122"/>
                <a:ea typeface="Microsoft YaHei UI" panose="020B0503020204020204" pitchFamily="34" charset="-122"/>
                <a:cs typeface="+mn-cs"/>
              </a:rPr>
              <a:t>正如</a:t>
            </a:r>
            <a:r>
              <a:rPr lang="en-US" altLang="zh-CN" sz="1200" b="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kern="1200" dirty="0" err="1">
                <a:solidFill>
                  <a:schemeClr val="tx1"/>
                </a:solidFill>
                <a:effectLst/>
                <a:latin typeface="Microsoft YaHei UI" panose="020B0503020204020204" pitchFamily="34" charset="-122"/>
                <a:ea typeface="Microsoft YaHei UI" panose="020B0503020204020204" pitchFamily="34" charset="-122"/>
                <a:cs typeface="+mn-cs"/>
              </a:rPr>
              <a:t>Ch</a:t>
            </a:r>
            <a:r>
              <a:rPr lang="en-US" altLang="zh-CN" sz="1200" kern="1200" dirty="0" err="1">
                <a:solidFill>
                  <a:schemeClr val="tx1"/>
                </a:solidFill>
                <a:effectLst/>
                <a:latin typeface="Microsoft YaHei UI" panose="020B0503020204020204" pitchFamily="34" charset="-122"/>
                <a:ea typeface="Microsoft YaHei UI" panose="020B0503020204020204" pitchFamily="34" charset="-122"/>
                <a:cs typeface="+mn-cs"/>
              </a:rPr>
              <a:t>atGPT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一样，更多的突破性创新技术会来自创业公司。因此，鼓励国内有志投身前沿科技创业的年轻人，把目光投向更具创新潜力的创业公司。</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a:latin typeface="华文宋体" panose="02010600040101010101" pitchFamily="2" charset="-122"/>
              <a:ea typeface="华文宋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20</a:t>
            </a:fld>
            <a:endParaRPr lang="zh-CN" altLang="en-US" noProof="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当他的计算机在卢森堡宫展出时，成千上万的人被吸引住了。</a:t>
            </a:r>
            <a:r>
              <a:rPr lang="zh-CN" altLang="en-US" dirty="0">
                <a:solidFill>
                  <a:srgbClr val="333333"/>
                </a:solidFill>
                <a:latin typeface="Arial" panose="020B0604020202020204" pitchFamily="34" charset="0"/>
              </a:rPr>
              <a:t>帕斯卡发明制造的齿轮式计算机还保留有</a:t>
            </a:r>
            <a:r>
              <a:rPr lang="en-US" altLang="zh-CN" dirty="0">
                <a:solidFill>
                  <a:srgbClr val="333333"/>
                </a:solidFill>
                <a:latin typeface="Arial" panose="020B0604020202020204" pitchFamily="34" charset="0"/>
              </a:rPr>
              <a:t>6</a:t>
            </a:r>
            <a:r>
              <a:rPr lang="zh-CN" altLang="en-US" dirty="0">
                <a:solidFill>
                  <a:srgbClr val="333333"/>
                </a:solidFill>
                <a:latin typeface="Arial" panose="020B0604020202020204" pitchFamily="34" charset="0"/>
              </a:rPr>
              <a:t>台。其中</a:t>
            </a:r>
            <a:r>
              <a:rPr lang="en-US" altLang="zh-CN" dirty="0">
                <a:solidFill>
                  <a:srgbClr val="333333"/>
                </a:solidFill>
                <a:latin typeface="Arial" panose="020B0604020202020204" pitchFamily="34" charset="0"/>
              </a:rPr>
              <a:t>5</a:t>
            </a:r>
            <a:r>
              <a:rPr lang="zh-CN" altLang="en-US" dirty="0">
                <a:solidFill>
                  <a:srgbClr val="333333"/>
                </a:solidFill>
                <a:latin typeface="Arial" panose="020B0604020202020204" pitchFamily="34" charset="0"/>
              </a:rPr>
              <a:t>台在巴黎艺术和手工艺品博物馆内，一台保存在德累斯顿的物理教学沙龙。这些计算机长约</a:t>
            </a:r>
            <a:r>
              <a:rPr lang="en-US" altLang="zh-CN" dirty="0">
                <a:solidFill>
                  <a:srgbClr val="333333"/>
                </a:solidFill>
                <a:latin typeface="Arial" panose="020B0604020202020204" pitchFamily="34" charset="0"/>
              </a:rPr>
              <a:t>30</a:t>
            </a:r>
            <a:r>
              <a:rPr lang="zh-CN" altLang="en-US" dirty="0">
                <a:solidFill>
                  <a:srgbClr val="333333"/>
                </a:solidFill>
                <a:latin typeface="Arial" panose="020B0604020202020204" pitchFamily="34" charset="0"/>
              </a:rPr>
              <a:t>厘米，宽</a:t>
            </a:r>
            <a:r>
              <a:rPr lang="en-US" altLang="zh-CN" dirty="0">
                <a:solidFill>
                  <a:srgbClr val="333333"/>
                </a:solidFill>
                <a:latin typeface="Arial" panose="020B0604020202020204" pitchFamily="34" charset="0"/>
              </a:rPr>
              <a:t>15</a:t>
            </a:r>
            <a:r>
              <a:rPr lang="zh-CN" altLang="en-US" dirty="0">
                <a:solidFill>
                  <a:srgbClr val="333333"/>
                </a:solidFill>
                <a:latin typeface="Arial" panose="020B0604020202020204" pitchFamily="34" charset="0"/>
              </a:rPr>
              <a:t>厘米，高</a:t>
            </a:r>
            <a:r>
              <a:rPr lang="en-US" altLang="zh-CN" dirty="0">
                <a:solidFill>
                  <a:srgbClr val="333333"/>
                </a:solidFill>
                <a:latin typeface="Arial" panose="020B0604020202020204" pitchFamily="34" charset="0"/>
              </a:rPr>
              <a:t>10</a:t>
            </a:r>
            <a:r>
              <a:rPr lang="zh-CN" altLang="en-US" dirty="0">
                <a:solidFill>
                  <a:srgbClr val="333333"/>
                </a:solidFill>
                <a:latin typeface="Arial" panose="020B0604020202020204" pitchFamily="34" charset="0"/>
              </a:rPr>
              <a:t>厘米，是科学史上难得的珍品。</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25</a:t>
            </a:fld>
            <a:endParaRPr lang="zh-CN" altLang="en-US" noProof="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26</a:t>
            </a:fld>
            <a:endParaRPr lang="zh-CN" altLang="en-US" noProof="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1835</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岁的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乔治</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布尔</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开办了一所私人授课学校。为了给学生们开设必要的数学课程，他兴趣浓厚地读起了当时一些介绍数学知识的教科书。不久，他就感到惊讶，这些东西就是数学吗？实在令人难以置信。于是，这位只受过初步</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数学训练</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的青年自学了艰深的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sng" kern="1200" dirty="0">
                <a:solidFill>
                  <a:schemeClr val="tx1"/>
                </a:solidFill>
                <a:effectLst/>
                <a:latin typeface="Microsoft YaHei UI" panose="020B0503020204020204" pitchFamily="34" charset="-122"/>
                <a:ea typeface="Microsoft YaHei UI" panose="020B0503020204020204" pitchFamily="34" charset="-122"/>
                <a:cs typeface="+mn-cs"/>
                <a:hlinkClick r:id="rId5"/>
              </a:rPr>
              <a:t>天体力学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和很抽象的</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分析力学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。由于他对代数关系的对称和美有很强的感觉，在孤独的研究中，他首先发现了不变量，并把这一成果写成论文发表。这篇高质量的论文发表后，布尔仍然留在小学教德</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摩根</a:t>
            </a: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书，但是他开始和许多第一流的英国数学家交往或通信，其中有数学家、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6"/>
              </a:rPr>
              <a:t>逻辑学家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德</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摩根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8"/>
              </a:rPr>
              <a:t>摩根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世纪前半叶卷入了一场著名的争论，布尔知道摩根是对的，于是在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1848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年出版了一本薄薄的小册子来为朋友辩护。这本书是他</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年后更伟大的东西的预告，它一问世，立即激起了摩根的赞扬，肯定他开辟了新的、棘手的研究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9"/>
              </a:rPr>
              <a:t>科目</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。布尔此时已经在研究</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0"/>
              </a:rPr>
              <a:t>逻辑代数</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，即布尔代数。他把逻辑简化成极为容易和简单的一种代数。在这种代数中，适当的材料上的“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1"/>
              </a:rPr>
              <a:t>推理</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”，成了公式的初等运算的事情，这些公式比过去在中学代数第二年级课程中所运用的大多数公式要简单得多。这样，就使逻辑本身受数学的支配。为了使自己的研究工作趋于完善，布尔在此后</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年的漫长时间里，又付出了不同寻常的努力。</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1854</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年，他发表了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思维规律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这部杰作，当时他已</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39</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岁，布尔代数问世了，</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2"/>
              </a:rPr>
              <a:t>数学史</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上树起了一座新的里程碑。几乎像所有的新生事物一样，布尔代数发明后没有受到人们的重视。欧洲大陆著名的数学家蔑视地称它为没有数学意义的、</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3"/>
              </a:rPr>
              <a:t>哲学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上稀奇古怪的东西，他们怀疑</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4"/>
              </a:rPr>
              <a:t>英伦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岛国的数学家能在数学上做出独特贡献。布尔在他的杰作出版后不久就去世了。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20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世纪初，</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5"/>
              </a:rPr>
              <a:t>罗素</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数学原理</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中认为，“纯数学是布尔在一部他称之为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思维规律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的著作中发现的。”此说一出，立刻引起世人对布尔代数的注意</a:t>
            </a:r>
            <a:endParaRPr lang="en-US" altLang="zh-CN" sz="1200" b="1" dirty="0">
              <a:latin typeface="华文宋体" panose="02010600040101010101" pitchFamily="2" charset="-122"/>
              <a:ea typeface="华文宋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27</a:t>
            </a:fld>
            <a:endParaRPr lang="zh-CN" altLang="en-US" noProof="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诺依曼先后执教于</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柏林大学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和</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汉堡大学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1930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年前往美国，后入美国籍。</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[2-3]</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历任</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5"/>
              </a:rPr>
              <a:t>普林斯顿大学</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教授、</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6"/>
              </a:rPr>
              <a:t>普林斯顿高等研究院</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教授，入选</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7"/>
              </a:rPr>
              <a:t>美国原子能委员会</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会员、</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8"/>
              </a:rPr>
              <a:t>美国国家科学院</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院士。</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[2-6]</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早期以算子理论、</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9"/>
              </a:rPr>
              <a:t>共振论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0"/>
              </a:rPr>
              <a:t>量子理论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1"/>
              </a:rPr>
              <a:t>集合论</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等方面的研究闻名，开创了冯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诺依曼代数。</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[2-6]</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诺依曼</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2"/>
              </a:rPr>
              <a:t>第二次世界大战</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期间曾参与</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3"/>
              </a:rPr>
              <a:t>曼哈顿计划</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，为第一颗</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4"/>
              </a:rPr>
              <a:t>原子弹</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的研制作出了贡献。</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八岁时掌握微积分，在十岁时他花费了数月读完了一部四十八卷的世界史，并可以对当前发生的事件和历史上某个事件做出对比，并讨论两者的军事理论和政治策略</a:t>
            </a:r>
            <a:r>
              <a:rPr lang="zh-CN" altLang="en-US"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，十二岁就读懂领会了波莱尔的大作</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函数论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要义。</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诺伊曼对世界上第一台电子计算机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ENIAC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（电子数字积分计算机）的设计提出过建议，</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1945</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月他在共同讨论的基础上起草了一个全新的“存储程序通用电子计算机方案”</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15"/>
              </a:rPr>
              <a:t>EDVAC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Electronic Discrete Variable Automatic Computer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的缩写）。这对后来计算机的设计有决定性的影响，特别是确定计算机的结构，采用存储程序以及二进制编码等，至今仍为电子计算机设计者所遵循</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28</a:t>
            </a:fld>
            <a:endParaRPr lang="zh-CN" altLang="en-US" noProof="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图灵测试一词来源于计算机科学和</a:t>
            </a:r>
            <a:r>
              <a:rPr lang="zh-CN" altLang="en-US" dirty="0">
                <a:hlinkClick r:id="rId3"/>
              </a:rPr>
              <a:t>密码学</a:t>
            </a:r>
            <a:r>
              <a:rPr lang="zh-CN" altLang="en-US" dirty="0"/>
              <a:t>的先驱艾伦</a:t>
            </a:r>
            <a:r>
              <a:rPr lang="en-US" altLang="zh-CN" dirty="0"/>
              <a:t>·</a:t>
            </a:r>
            <a:r>
              <a:rPr lang="zh-CN" altLang="en-US" dirty="0"/>
              <a:t>麦席森</a:t>
            </a:r>
            <a:r>
              <a:rPr lang="en-US" altLang="zh-CN" dirty="0"/>
              <a:t>·</a:t>
            </a:r>
            <a:r>
              <a:rPr lang="zh-CN" altLang="en-US" dirty="0"/>
              <a:t>图灵写于</a:t>
            </a:r>
            <a:r>
              <a:rPr lang="en-US" altLang="zh-CN" dirty="0"/>
              <a:t>1950</a:t>
            </a:r>
            <a:r>
              <a:rPr lang="zh-CN" altLang="en-US" dirty="0"/>
              <a:t>年的一篇论文</a:t>
            </a:r>
            <a:r>
              <a:rPr lang="en-US" altLang="zh-CN" dirty="0"/>
              <a:t>《</a:t>
            </a:r>
            <a:r>
              <a:rPr lang="zh-CN" altLang="en-US" dirty="0"/>
              <a:t>计算机器与智能</a:t>
            </a:r>
            <a:r>
              <a:rPr lang="en-US" altLang="zh-CN" dirty="0"/>
              <a:t>》</a:t>
            </a:r>
            <a:r>
              <a:rPr lang="zh-CN" altLang="en-US" dirty="0"/>
              <a:t>，其中</a:t>
            </a:r>
            <a:r>
              <a:rPr lang="en-US" altLang="zh-CN" dirty="0"/>
              <a:t>30%</a:t>
            </a:r>
            <a:r>
              <a:rPr lang="zh-CN" altLang="en-US" dirty="0"/>
              <a:t>是图灵对</a:t>
            </a:r>
            <a:r>
              <a:rPr lang="en-US" altLang="zh-CN" dirty="0"/>
              <a:t>2000</a:t>
            </a:r>
            <a:r>
              <a:rPr lang="zh-CN" altLang="en-US" dirty="0"/>
              <a:t>年时的机器思考能力的一个预测，目前我们已远远落后于这个预测。</a:t>
            </a:r>
          </a:p>
          <a:p>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1952</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年，在一场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BBC</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广播中，图灵谈到了一个新的具体想法：让计算机来冒充人。如果不足</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70%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的人判对，也就是超过</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30%</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的裁判误以为在和自己说话的是人而非计算机，那就算作成功了。</a:t>
            </a:r>
            <a:r>
              <a:rPr lang="en-US" altLang="zh-CN" sz="1200" b="0" i="0" kern="1200" baseline="30000" dirty="0">
                <a:solidFill>
                  <a:schemeClr val="tx1"/>
                </a:solidFill>
                <a:effectLst/>
                <a:latin typeface="Microsoft YaHei UI" panose="020B0503020204020204" pitchFamily="34" charset="-122"/>
                <a:ea typeface="Microsoft YaHei UI" panose="020B0503020204020204" pitchFamily="34" charset="-122"/>
                <a:cs typeface="+mn-cs"/>
              </a:rPr>
              <a:t>[2]</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endPar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1956</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a:t>
            </a:r>
            <a:r>
              <a:rPr lang="zh-CN" altLang="en-US"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4"/>
              </a:rPr>
              <a:t>达特茅斯</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会议之前，英国研究者已经探索十几年的机器人工智能研究。比率俱乐部是一个非正式的英国控制论和电子产品研究团体，成员包括艾伦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麦席森</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图灵。</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29</a:t>
            </a:fld>
            <a:endParaRPr lang="zh-CN" altLang="en-US" noProof="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麦卡锡对逻辑和计算理论一直有强烈兴趣，他</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1948</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年刚到普林斯顿读研究生时就认识了冯</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诺伊曼，在老冯影响下开始对在计算机上模拟智能发生兴趣。</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会议的另一位有影响力的参加者是明斯基。他也是普林斯顿的数学博士，和麦卡锡在读书时就相熟。他的老师塔克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(Tucker)</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 主要搞非线性规划和博弈论，多年担任普林斯顿数学系主任。塔克的另一名出色的学生后来得了诺贝尔经济学奖，就是心灵美丽的纳什。纳什比明斯基小一岁，但比他早四年拿到博士，也算是明斯基的师兄。明斯基的博士论文做的是神经网络，有人还找过他麻烦，质疑说神经网络的研究算数学吗，倒是老冯力挺。</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1953</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年夏天，麦卡锡和明斯基都在贝尔实验室为香农打工。香农那时的兴趣是图灵机以及是否可用图灵机作为智能活动的理论基础。</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30</a:t>
            </a:fld>
            <a:endParaRPr lang="zh-CN" altLang="en-US" noProof="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塞弗里奇被后人提及不多，但他真是人工智能学科的先驱，他在</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MIT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时一直和神经网络的开创人之一沃伦</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麦卡洛克</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(Warren McCulloch)</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一起在维纳手下工作，他是维纳最喜欢的学生，但从没读完博士，维纳</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控制论</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一书的第一个读者就是塞弗里奇。</a:t>
            </a:r>
            <a:endPar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31</a:t>
            </a:fld>
            <a:endParaRPr lang="zh-CN" altLang="en-US" noProof="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司马贺，那时是卡内基理工学院</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卡内基梅隆大学的前身</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工业管理系的年轻系主任，他在兰德公司学术休假时认识了纽厄尔。司马贺后来把纽厄尔力邀到卡内基梅隆大学，并给纽厄尔发了个博士学位，开始了他们终生的合作。</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32</a:t>
            </a:fld>
            <a:endParaRPr lang="zh-CN" altLang="en-US" noProof="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Hinton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战后出生于英国温布尔登。他的父亲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Howard </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是昆虫学家，特别喜欢甲虫。他的母亲，</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Margaret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，是一位学校老师。这个家族的基因里就闪烁着智慧。他的叔叔是经济学家 </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Colin Clark</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，“国民生产总值”</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GDP</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概念的发明者。</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Hinton</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的高曾祖父是伟大的逻辑学家乔治</a:t>
            </a:r>
            <a:r>
              <a:rPr lang="en-US"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en-US" sz="1200" b="0" i="0" kern="1200" dirty="0">
                <a:solidFill>
                  <a:schemeClr val="tx1"/>
                </a:solidFill>
                <a:effectLst/>
                <a:latin typeface="Microsoft YaHei UI" panose="020B0503020204020204" pitchFamily="34" charset="-122"/>
                <a:ea typeface="Microsoft YaHei UI" panose="020B0503020204020204" pitchFamily="34" charset="-122"/>
                <a:cs typeface="+mn-cs"/>
              </a:rPr>
              <a:t>布尔，他发明了布尔代数，这是现代计算的基础。</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33</a:t>
            </a:fld>
            <a:endParaRPr lang="zh-CN" altLang="en-US" noProof="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3</a:t>
            </a:fld>
            <a:endParaRPr lang="zh-CN" altLang="en-US"/>
          </a:p>
        </p:txBody>
      </p:sp>
    </p:spTree>
    <p:extLst>
      <p:ext uri="{BB962C8B-B14F-4D97-AF65-F5344CB8AC3E}">
        <p14:creationId xmlns:p14="http://schemas.microsoft.com/office/powerpoint/2010/main" val="2006104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47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48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50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61</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62</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生命是宇宙中的一个奇迹，而大脑又是奇迹中的奇迹，作为一个控制生命体的超度复杂器官，它决定了意识的存在（或许还存在了灵魂），因为它独特的魅力，科学家们一直在不断地研究它，想要弄明白它的奥秘。</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但是即使在生命科学快速发展的今天，科学家们对大脑依旧是一知半解，它太精密了，太宏伟了。在人类的大脑中，</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亿个神经元能同时向数千个目标发送信号</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65</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66</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67</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68</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71</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72</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这台世界最大</a:t>
            </a:r>
            <a:r>
              <a:rPr lang="en-US" altLang="zh-CN" dirty="0"/>
              <a:t>“</a:t>
            </a:r>
            <a:r>
              <a:rPr lang="zh-CN" altLang="zh-CN" dirty="0"/>
              <a:t>人造脑</a:t>
            </a:r>
            <a:r>
              <a:rPr lang="en-US" altLang="zh-CN" dirty="0"/>
              <a:t>”</a:t>
            </a:r>
            <a:r>
              <a:rPr lang="zh-CN" altLang="zh-CN" dirty="0"/>
              <a:t>被称为</a:t>
            </a:r>
            <a:r>
              <a:rPr lang="en-US" altLang="zh-CN" dirty="0"/>
              <a:t>Spiking</a:t>
            </a:r>
            <a:r>
              <a:rPr lang="zh-CN" altLang="zh-CN" dirty="0"/>
              <a:t>，由英国曼彻斯特大学的计算机工程教授史蒂夫</a:t>
            </a:r>
            <a:r>
              <a:rPr lang="en-US" altLang="zh-CN" dirty="0"/>
              <a:t>·</a:t>
            </a:r>
            <a:r>
              <a:rPr lang="zh-CN" altLang="zh-CN" dirty="0"/>
              <a:t>弗伯（</a:t>
            </a:r>
            <a:r>
              <a:rPr lang="en-US" altLang="zh-CN" dirty="0"/>
              <a:t>Steve </a:t>
            </a:r>
            <a:r>
              <a:rPr lang="en-US" altLang="zh-CN" dirty="0" err="1"/>
              <a:t>Furer</a:t>
            </a:r>
            <a:r>
              <a:rPr lang="zh-CN" altLang="zh-CN" dirty="0"/>
              <a:t>）领导的研究小组研发。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100</a:t>
            </a:fld>
            <a:endParaRPr lang="zh-CN" altLang="en-US" noProof="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102</a:t>
            </a:fld>
            <a:endParaRPr lang="zh-CN" altLang="en-US" noProof="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127</a:t>
            </a:fld>
            <a:endParaRPr lang="zh-CN" altLang="en-US" noProof="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682" name="幻灯片图像占位符 60417"/>
          <p:cNvSpPr>
            <a:spLocks noGrp="1" noRot="1" noChangeAspect="1" noChangeArrowheads="1" noTextEdit="1"/>
          </p:cNvSpPr>
          <p:nvPr>
            <p:ph type="sldImg" idx="4294967295"/>
          </p:nvPr>
        </p:nvSpPr>
        <p:spPr>
          <a:xfrm>
            <a:off x="1593850" y="352425"/>
            <a:ext cx="2757488" cy="2068513"/>
          </a:xfrm>
        </p:spPr>
      </p:sp>
      <p:sp>
        <p:nvSpPr>
          <p:cNvPr id="71683" name="文本占位符 60418"/>
          <p:cNvSpPr>
            <a:spLocks noGrp="1" noRot="1" noChangeArrowheads="1"/>
          </p:cNvSpPr>
          <p:nvPr>
            <p:ph type="body" idx="4294967295"/>
          </p:nvPr>
        </p:nvSpPr>
        <p:spPr>
          <a:xfrm>
            <a:off x="533400" y="2540000"/>
            <a:ext cx="5943600" cy="5999163"/>
          </a:xfrm>
        </p:spPr>
        <p:txBody>
          <a:bodyPr/>
          <a:lstStyle/>
          <a:p>
            <a:pPr algn="just" eaLnBrk="1" hangingPunct="1">
              <a:lnSpc>
                <a:spcPct val="120000"/>
              </a:lnSpc>
              <a:spcBef>
                <a:spcPct val="20000"/>
              </a:spcBef>
            </a:pPr>
            <a:r>
              <a:rPr lang="en-US" altLang="zh-CN" sz="1400" dirty="0"/>
              <a:t>      </a:t>
            </a:r>
            <a:r>
              <a:rPr lang="zh-CN" altLang="en-US" sz="1400" dirty="0"/>
              <a:t>前面的分析表明，单计算层感知器只能解决线性可分问题，而大量的分类问题是线性不可分的。克服单计算层感知器这一局限性的有效办法是，在输入层与输出层之间引入隐层作为输入模式的“内部表示”，将单计算层感知器变成多（计算）层感知器。多层感知器能否可以解决线性不可分问题？下面通过一个例子进行分析。</a:t>
            </a:r>
          </a:p>
          <a:p>
            <a:pPr algn="just" eaLnBrk="1" hangingPunct="1">
              <a:lnSpc>
                <a:spcPct val="120000"/>
              </a:lnSpc>
              <a:spcBef>
                <a:spcPct val="20000"/>
              </a:spcBef>
            </a:pPr>
            <a:r>
              <a:rPr lang="zh-CN" altLang="en-US" sz="1400" dirty="0"/>
              <a:t>        例</a:t>
            </a:r>
            <a:r>
              <a:rPr lang="en-US" altLang="zh-CN" sz="1400" dirty="0"/>
              <a:t>5 </a:t>
            </a:r>
            <a:r>
              <a:rPr lang="zh-CN" altLang="en-US" sz="1400" dirty="0"/>
              <a:t>用两计算层感知器解决“异或”问题。</a:t>
            </a:r>
          </a:p>
          <a:p>
            <a:pPr algn="just" eaLnBrk="1" hangingPunct="1">
              <a:lnSpc>
                <a:spcPct val="120000"/>
              </a:lnSpc>
              <a:spcBef>
                <a:spcPct val="20000"/>
              </a:spcBef>
            </a:pPr>
            <a:r>
              <a:rPr lang="zh-CN" altLang="en-US" sz="1400" dirty="0"/>
              <a:t>      左图中给出一个具有单隐层的感知器，其中隐层的两个节点相当于两个独立的符号单元（单计算节点感知器）。根据上节所述，这两个符号单元可分别在由</a:t>
            </a:r>
            <a:r>
              <a:rPr lang="en-US" altLang="zh-CN" sz="1400" i="1" dirty="0"/>
              <a:t>x</a:t>
            </a:r>
            <a:r>
              <a:rPr lang="en-US" altLang="zh-CN" sz="1400" i="1" baseline="-25000" dirty="0"/>
              <a:t>1</a:t>
            </a:r>
            <a:r>
              <a:rPr lang="zh-CN" altLang="en-US" sz="1400" i="1" dirty="0"/>
              <a:t>、</a:t>
            </a:r>
            <a:r>
              <a:rPr lang="en-US" altLang="zh-CN" sz="1400" i="1" dirty="0"/>
              <a:t>x</a:t>
            </a:r>
            <a:r>
              <a:rPr lang="en-US" altLang="zh-CN" sz="1400" i="1" baseline="-25000" dirty="0"/>
              <a:t>2</a:t>
            </a:r>
            <a:r>
              <a:rPr lang="zh-CN" altLang="en-US" sz="1400" dirty="0"/>
              <a:t>平面上确定两条分界直线</a:t>
            </a:r>
            <a:r>
              <a:rPr lang="en-US" altLang="zh-CN" sz="1400" i="1" dirty="0"/>
              <a:t>S</a:t>
            </a:r>
            <a:r>
              <a:rPr lang="en-US" altLang="zh-CN" sz="1400" i="1" baseline="-25000" dirty="0"/>
              <a:t>1</a:t>
            </a:r>
            <a:r>
              <a:rPr lang="zh-CN" altLang="en-US" sz="1400" dirty="0"/>
              <a:t>和</a:t>
            </a:r>
            <a:r>
              <a:rPr lang="en-US" altLang="zh-CN" sz="1400" i="1" dirty="0"/>
              <a:t>S</a:t>
            </a:r>
            <a:r>
              <a:rPr lang="en-US" altLang="zh-CN" sz="1400" i="1" baseline="-25000" dirty="0"/>
              <a:t>2</a:t>
            </a:r>
            <a:r>
              <a:rPr lang="zh-CN" altLang="en-US" sz="1400" i="1" dirty="0"/>
              <a:t>，</a:t>
            </a:r>
            <a:r>
              <a:rPr lang="zh-CN" altLang="en-US" sz="1400" dirty="0"/>
              <a:t>从而构成右图所示的开放式凸域。显然，通过适当调整两条直线的位置，可使两类线性不可分样本分别位于该开放式凸域内部和外部。此时对隐节点</a:t>
            </a:r>
            <a:r>
              <a:rPr lang="en-US" altLang="zh-CN" sz="1400" i="1" dirty="0"/>
              <a:t>1</a:t>
            </a:r>
            <a:r>
              <a:rPr lang="zh-CN" altLang="en-US" sz="1400" dirty="0"/>
              <a:t>来说，直线</a:t>
            </a:r>
            <a:r>
              <a:rPr lang="en-US" altLang="zh-CN" sz="1400" i="1" dirty="0"/>
              <a:t>S</a:t>
            </a:r>
            <a:r>
              <a:rPr lang="en-US" altLang="zh-CN" sz="1400" i="1" baseline="-25000" dirty="0"/>
              <a:t>1</a:t>
            </a:r>
            <a:r>
              <a:rPr lang="zh-CN" altLang="en-US" sz="1400" dirty="0"/>
              <a:t>下面的样本使其输出为</a:t>
            </a:r>
            <a:r>
              <a:rPr lang="en-US" altLang="zh-CN" sz="1400" i="1" dirty="0"/>
              <a:t>y</a:t>
            </a:r>
            <a:r>
              <a:rPr lang="en-US" altLang="zh-CN" sz="1400" i="1" baseline="-25000" dirty="0"/>
              <a:t>1</a:t>
            </a:r>
            <a:r>
              <a:rPr lang="en-US" altLang="zh-CN" sz="1400" i="1" dirty="0"/>
              <a:t>=1</a:t>
            </a:r>
            <a:r>
              <a:rPr lang="zh-CN" altLang="en-US" sz="1400" dirty="0"/>
              <a:t>，而直线上面的样本使其输出为</a:t>
            </a:r>
            <a:r>
              <a:rPr lang="en-US" altLang="zh-CN" sz="1400" i="1" dirty="0"/>
              <a:t>y</a:t>
            </a:r>
            <a:r>
              <a:rPr lang="en-US" altLang="zh-CN" sz="1400" i="1" baseline="-25000" dirty="0"/>
              <a:t>1</a:t>
            </a:r>
            <a:r>
              <a:rPr lang="en-US" altLang="zh-CN" sz="1400" i="1" dirty="0"/>
              <a:t>=0</a:t>
            </a:r>
            <a:r>
              <a:rPr lang="zh-CN" altLang="en-US" sz="1400" dirty="0"/>
              <a:t>；而对隐节点</a:t>
            </a:r>
            <a:r>
              <a:rPr lang="en-US" altLang="zh-CN" sz="1400" i="1" dirty="0"/>
              <a:t>2</a:t>
            </a:r>
            <a:r>
              <a:rPr lang="zh-CN" altLang="en-US" sz="1400" dirty="0"/>
              <a:t>来说，直线</a:t>
            </a:r>
            <a:r>
              <a:rPr lang="en-US" altLang="zh-CN" sz="1400" i="1" dirty="0"/>
              <a:t>S</a:t>
            </a:r>
            <a:r>
              <a:rPr lang="en-US" altLang="zh-CN" sz="1400" i="1" baseline="-25000" dirty="0"/>
              <a:t>2</a:t>
            </a:r>
            <a:r>
              <a:rPr lang="zh-CN" altLang="en-US" sz="1400" dirty="0"/>
              <a:t>上面的样本使其输出为</a:t>
            </a:r>
            <a:r>
              <a:rPr lang="en-US" altLang="zh-CN" sz="1400" i="1" dirty="0"/>
              <a:t>y</a:t>
            </a:r>
            <a:r>
              <a:rPr lang="en-US" altLang="zh-CN" sz="1400" i="1" baseline="-25000" dirty="0"/>
              <a:t>2</a:t>
            </a:r>
            <a:r>
              <a:rPr lang="en-US" altLang="zh-CN" sz="1400" i="1" dirty="0"/>
              <a:t>=1</a:t>
            </a:r>
            <a:r>
              <a:rPr lang="zh-CN" altLang="en-US" sz="1400" dirty="0"/>
              <a:t>，而直线下面的样本使其输出为</a:t>
            </a:r>
            <a:r>
              <a:rPr lang="en-US" altLang="zh-CN" sz="1400" i="1" dirty="0"/>
              <a:t>y</a:t>
            </a:r>
            <a:r>
              <a:rPr lang="en-US" altLang="zh-CN" sz="1400" i="1" baseline="-25000" dirty="0"/>
              <a:t>2</a:t>
            </a:r>
            <a:r>
              <a:rPr lang="en-US" altLang="zh-CN" sz="1400" i="1" dirty="0"/>
              <a:t>=0</a:t>
            </a:r>
            <a:r>
              <a:rPr lang="zh-CN" altLang="en-US" sz="1400" dirty="0"/>
              <a:t>。</a:t>
            </a:r>
          </a:p>
          <a:p>
            <a:pPr algn="just" eaLnBrk="1" hangingPunct="1">
              <a:lnSpc>
                <a:spcPct val="120000"/>
              </a:lnSpc>
              <a:spcBef>
                <a:spcPct val="20000"/>
              </a:spcBef>
            </a:pPr>
            <a:r>
              <a:rPr lang="zh-CN" altLang="en-US" sz="1400" dirty="0"/>
              <a:t>        当输入样本为</a:t>
            </a:r>
            <a:r>
              <a:rPr lang="en-US" altLang="zh-CN" sz="1400" dirty="0"/>
              <a:t>o</a:t>
            </a:r>
            <a:r>
              <a:rPr lang="zh-CN" altLang="en-US" sz="1400" dirty="0"/>
              <a:t>类时，其位置处于开放式凸域内部，即同时处在直线</a:t>
            </a:r>
            <a:r>
              <a:rPr lang="en-US" altLang="zh-CN" sz="1400" i="1" dirty="0"/>
              <a:t>S</a:t>
            </a:r>
            <a:r>
              <a:rPr lang="en-US" altLang="zh-CN" sz="1400" i="1" baseline="-25000" dirty="0"/>
              <a:t>1</a:t>
            </a:r>
            <a:r>
              <a:rPr lang="zh-CN" altLang="en-US" sz="1400" dirty="0"/>
              <a:t>下方和直线</a:t>
            </a:r>
            <a:r>
              <a:rPr lang="en-US" altLang="zh-CN" sz="1400" i="1" dirty="0"/>
              <a:t>S</a:t>
            </a:r>
            <a:r>
              <a:rPr lang="en-US" altLang="zh-CN" sz="1400" i="1" baseline="-25000" dirty="0"/>
              <a:t>2</a:t>
            </a:r>
            <a:r>
              <a:rPr lang="zh-CN" altLang="en-US" sz="1400" dirty="0"/>
              <a:t>上方。根据以上分析，应有</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a:t>
            </a:r>
          </a:p>
          <a:p>
            <a:pPr algn="just" eaLnBrk="1" hangingPunct="1">
              <a:lnSpc>
                <a:spcPct val="120000"/>
              </a:lnSpc>
              <a:spcBef>
                <a:spcPct val="20000"/>
              </a:spcBef>
            </a:pPr>
            <a:r>
              <a:rPr lang="zh-CN" altLang="en-US" sz="1400" dirty="0"/>
              <a:t>     当输入样本为</a:t>
            </a:r>
            <a:r>
              <a:rPr lang="en-US" altLang="zh-CN" sz="1400" dirty="0"/>
              <a:t>*</a:t>
            </a:r>
            <a:r>
              <a:rPr lang="zh-CN" altLang="en-US" sz="1400" dirty="0"/>
              <a:t>类时，其位置处于开放式凸域外部，即或者同时处在两直线</a:t>
            </a:r>
            <a:r>
              <a:rPr lang="en-US" altLang="zh-CN" sz="1400" i="1" dirty="0"/>
              <a:t>S</a:t>
            </a:r>
            <a:r>
              <a:rPr lang="en-US" altLang="zh-CN" sz="1400" i="1" baseline="-25000" dirty="0"/>
              <a:t>1</a:t>
            </a:r>
            <a:r>
              <a:rPr lang="zh-CN" altLang="en-US" sz="1400" dirty="0"/>
              <a:t>、</a:t>
            </a:r>
            <a:r>
              <a:rPr lang="en-US" altLang="zh-CN" sz="1400" i="1" dirty="0"/>
              <a:t>S</a:t>
            </a:r>
            <a:r>
              <a:rPr lang="en-US" altLang="zh-CN" sz="1400" i="1" baseline="-25000" dirty="0"/>
              <a:t>2</a:t>
            </a:r>
            <a:r>
              <a:rPr lang="zh-CN" altLang="en-US" sz="1400" dirty="0"/>
              <a:t>上方，使</a:t>
            </a:r>
            <a:r>
              <a:rPr lang="en-US" altLang="zh-CN" sz="1400" i="1" dirty="0"/>
              <a:t>y</a:t>
            </a:r>
            <a:r>
              <a:rPr lang="en-US" altLang="zh-CN" sz="1400" i="1" baseline="-25000" dirty="0"/>
              <a:t>1</a:t>
            </a:r>
            <a:r>
              <a:rPr lang="en-US" altLang="zh-CN" sz="1400" i="1" dirty="0"/>
              <a:t>=0</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；或者同时处在两直线</a:t>
            </a:r>
            <a:r>
              <a:rPr lang="en-US" altLang="zh-CN" sz="1400" i="1" dirty="0"/>
              <a:t>S</a:t>
            </a:r>
            <a:r>
              <a:rPr lang="en-US" altLang="zh-CN" sz="1400" i="1" baseline="-25000" dirty="0"/>
              <a:t>1</a:t>
            </a:r>
            <a:r>
              <a:rPr lang="zh-CN" altLang="en-US" sz="1400" dirty="0"/>
              <a:t>、</a:t>
            </a:r>
            <a:r>
              <a:rPr lang="en-US" altLang="zh-CN" sz="1400" i="1" dirty="0"/>
              <a:t>S</a:t>
            </a:r>
            <a:r>
              <a:rPr lang="en-US" altLang="zh-CN" sz="1400" i="1" baseline="-25000" dirty="0"/>
              <a:t>2</a:t>
            </a:r>
            <a:r>
              <a:rPr lang="zh-CN" altLang="en-US" sz="1400" dirty="0"/>
              <a:t>下方，使</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=0</a:t>
            </a:r>
            <a:r>
              <a:rPr lang="zh-CN" altLang="en-US" sz="1400" dirty="0"/>
              <a:t>。</a:t>
            </a:r>
          </a:p>
          <a:p>
            <a:pPr algn="just" eaLnBrk="1" hangingPunct="1">
              <a:lnSpc>
                <a:spcPct val="120000"/>
              </a:lnSpc>
              <a:spcBef>
                <a:spcPct val="20000"/>
              </a:spcBef>
            </a:pPr>
            <a:r>
              <a:rPr lang="zh-CN" altLang="en-US" sz="1400" dirty="0"/>
              <a:t>       输出层节点以隐层两节点的输出</a:t>
            </a:r>
            <a:r>
              <a:rPr lang="en-US" altLang="zh-CN" sz="1400" i="1" dirty="0"/>
              <a:t>y</a:t>
            </a:r>
            <a:r>
              <a:rPr lang="en-US" altLang="zh-CN" sz="1400" i="1" baseline="-25000" dirty="0"/>
              <a:t>1</a:t>
            </a:r>
            <a:r>
              <a:rPr lang="zh-CN" altLang="en-US" sz="1400" dirty="0"/>
              <a:t>、</a:t>
            </a:r>
            <a:r>
              <a:rPr lang="en-US" altLang="zh-CN" sz="1400" i="1" dirty="0"/>
              <a:t>y</a:t>
            </a:r>
            <a:r>
              <a:rPr lang="en-US" altLang="zh-CN" sz="1400" i="1" baseline="-25000" dirty="0"/>
              <a:t>2</a:t>
            </a:r>
            <a:r>
              <a:rPr lang="zh-CN" altLang="en-US" sz="1400" dirty="0"/>
              <a:t>作为输入，其结构也相当于一个符号单元。如果经过训练，使其具有逻辑“与非”功能，则异或问题即可得到解决。根据“与非”逻辑，当隐节点输出为</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时，该节点输出为</a:t>
            </a:r>
            <a:r>
              <a:rPr lang="en-US" altLang="zh-CN" sz="1400" i="1" dirty="0"/>
              <a:t>o=0</a:t>
            </a:r>
            <a:r>
              <a:rPr lang="zh-CN" altLang="en-US" sz="1400" dirty="0"/>
              <a:t>；当隐节点输出为</a:t>
            </a:r>
            <a:r>
              <a:rPr lang="en-US" altLang="zh-CN" sz="1400" i="1" dirty="0"/>
              <a:t>y</a:t>
            </a:r>
            <a:r>
              <a:rPr lang="en-US" altLang="zh-CN" sz="1400" i="1" baseline="-25000" dirty="0"/>
              <a:t>1</a:t>
            </a:r>
            <a:r>
              <a:rPr lang="en-US" altLang="zh-CN" sz="1400" i="1" dirty="0"/>
              <a:t>=1</a:t>
            </a:r>
            <a:r>
              <a:rPr lang="zh-CN" altLang="en-US" sz="1400" dirty="0"/>
              <a:t>，</a:t>
            </a:r>
            <a:r>
              <a:rPr lang="en-US" altLang="zh-CN" sz="1400" i="1" dirty="0"/>
              <a:t>y</a:t>
            </a:r>
            <a:r>
              <a:rPr lang="en-US" altLang="zh-CN" sz="1400" i="1" baseline="-25000" dirty="0"/>
              <a:t>2</a:t>
            </a:r>
            <a:r>
              <a:rPr lang="en-US" altLang="zh-CN" sz="1400" i="1" dirty="0"/>
              <a:t>=0</a:t>
            </a:r>
            <a:r>
              <a:rPr lang="zh-CN" altLang="en-US" sz="1400" dirty="0"/>
              <a:t>时，或</a:t>
            </a:r>
            <a:r>
              <a:rPr lang="en-US" altLang="zh-CN" sz="1400" i="1" dirty="0"/>
              <a:t>y</a:t>
            </a:r>
            <a:r>
              <a:rPr lang="en-US" altLang="zh-CN" sz="1400" i="1" baseline="-25000" dirty="0"/>
              <a:t>1</a:t>
            </a:r>
            <a:r>
              <a:rPr lang="en-US" altLang="zh-CN" sz="1400" i="1" dirty="0"/>
              <a:t>=0</a:t>
            </a:r>
            <a:r>
              <a:rPr lang="zh-CN" altLang="en-US" sz="1400" dirty="0"/>
              <a:t>，</a:t>
            </a:r>
            <a:r>
              <a:rPr lang="en-US" altLang="zh-CN" sz="1400" i="1" dirty="0"/>
              <a:t>y</a:t>
            </a:r>
            <a:r>
              <a:rPr lang="en-US" altLang="zh-CN" sz="1400" i="1" baseline="-25000" dirty="0"/>
              <a:t>2</a:t>
            </a:r>
            <a:r>
              <a:rPr lang="en-US" altLang="zh-CN" sz="1400" i="1" dirty="0"/>
              <a:t>=1</a:t>
            </a:r>
            <a:r>
              <a:rPr lang="zh-CN" altLang="en-US" sz="1400" dirty="0"/>
              <a:t>时，该节点输出为</a:t>
            </a:r>
            <a:r>
              <a:rPr lang="en-US" altLang="zh-CN" sz="1400" i="1" dirty="0"/>
              <a:t>o=1</a:t>
            </a:r>
            <a:r>
              <a:rPr lang="zh-CN" altLang="en-US" sz="1400" dirty="0"/>
              <a:t>。将</a:t>
            </a:r>
            <a:r>
              <a:rPr lang="en-US" altLang="zh-CN" sz="1400" dirty="0"/>
              <a:t>4</a:t>
            </a:r>
            <a:r>
              <a:rPr lang="zh-CN" altLang="en-US" sz="1400" dirty="0"/>
              <a:t>种输入样本与各节点的输出情况列于下表，可以看出单隐层感知器确实可以解决异或问题，因此具有解决线性不可分问题的能力。</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4754" name="幻灯片图像占位符 63489"/>
          <p:cNvSpPr>
            <a:spLocks noGrp="1" noRot="1" noChangeAspect="1" noChangeArrowheads="1" noTextEdit="1"/>
          </p:cNvSpPr>
          <p:nvPr>
            <p:ph type="sldImg" idx="4294967295"/>
          </p:nvPr>
        </p:nvSpPr>
        <p:spPr>
          <a:xfrm>
            <a:off x="1722438" y="493713"/>
            <a:ext cx="3790950" cy="2843212"/>
          </a:xfrm>
        </p:spPr>
      </p:sp>
      <p:sp>
        <p:nvSpPr>
          <p:cNvPr id="74755" name="文本占位符 63490"/>
          <p:cNvSpPr>
            <a:spLocks noGrp="1" noRot="1" noChangeArrowheads="1"/>
          </p:cNvSpPr>
          <p:nvPr>
            <p:ph type="body" idx="4294967295"/>
          </p:nvPr>
        </p:nvSpPr>
        <p:spPr>
          <a:xfrm>
            <a:off x="838200" y="3740150"/>
            <a:ext cx="5257800" cy="4116388"/>
          </a:xfrm>
        </p:spPr>
        <p:txBody>
          <a:bodyPr/>
          <a:lstStyle/>
          <a:p>
            <a:pPr eaLnBrk="1" hangingPunct="1">
              <a:lnSpc>
                <a:spcPct val="130000"/>
              </a:lnSpc>
            </a:pPr>
            <a:r>
              <a:rPr lang="en-US" altLang="zh-CN" sz="1400" dirty="0"/>
              <a:t>       </a:t>
            </a:r>
            <a:r>
              <a:rPr lang="zh-CN" altLang="en-US" sz="1400" dirty="0"/>
              <a:t>对于一般形式的单隐层感知器，根据上述原理不难想象，当输入样本为二维向量时，隐层中的每个节点确定了二维平面上的一条分界直线。多条直线经输出节点组合后会构成图示的各种形状的凸域（所谓凸域是指其边界上任意两点之连线均在域内）。通过训练调整凸域的形状，可将两类线性不可分样本分为域内和域外。输出层节点负责将域内外的两类样本进行分类。</a:t>
            </a:r>
          </a:p>
          <a:p>
            <a:pPr algn="just" eaLnBrk="1" hangingPunct="1">
              <a:lnSpc>
                <a:spcPct val="130000"/>
              </a:lnSpc>
            </a:pPr>
            <a:r>
              <a:rPr lang="zh-CN" altLang="en-US" sz="1400" dirty="0"/>
              <a:t>      可以看出，单隐层节点数量增加可以使多边形凸域的边数增加，从而在输出层构建出任意形状的凸域。如果在此基础上再增加第二个隐层，则该层的每个节点确定一个凸域，各种凸域经输出层节点组合后成为图</a:t>
            </a:r>
            <a:r>
              <a:rPr lang="en-US" altLang="zh-CN" sz="1400" dirty="0"/>
              <a:t>3.11</a:t>
            </a:r>
            <a:r>
              <a:rPr lang="zh-CN" altLang="en-US" sz="1400" dirty="0"/>
              <a:t>中的任意形状。由图中可以看出，由凸域组合成任意形状后，意味着双隐层的分类能力比单隐层大大提高。分类问题越复杂，不同类别样本在样本空间的布局越趋于犬牙交错，因而隐层需要的神经元节点数也越多。</a:t>
            </a:r>
            <a:r>
              <a:rPr lang="en-US" altLang="zh-CN" sz="1400" dirty="0"/>
              <a:t>Kolmogorov</a:t>
            </a:r>
            <a:r>
              <a:rPr lang="zh-CN" altLang="en-US" sz="1400" dirty="0"/>
              <a:t>理论指出：双隐层感知器足以解决任何复杂的分类问题。该结论已经过严格的数学证明。</a:t>
            </a:r>
          </a:p>
        </p:txBody>
      </p:sp>
    </p:spTree>
  </p:cSld>
  <p:clrMapOvr>
    <a:overrideClrMapping bg1="lt1" tx1="dk1" bg2="lt2" tx2="dk2" accent1="accent1" accent2="accent2" accent3="accent3" accent4="accent4" accent5="accent5" accent6="accent6" hlink="hlink" folHlink="folHlink"/>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6802" name="幻灯片图像占位符 65537"/>
          <p:cNvSpPr>
            <a:spLocks noGrp="1" noRot="1" noChangeAspect="1" noChangeArrowheads="1" noTextEdit="1"/>
          </p:cNvSpPr>
          <p:nvPr>
            <p:ph type="sldImg" idx="4294967295"/>
          </p:nvPr>
        </p:nvSpPr>
        <p:spPr>
          <a:xfrm>
            <a:off x="1811338" y="685800"/>
            <a:ext cx="3695700" cy="2771775"/>
          </a:xfrm>
        </p:spPr>
      </p:sp>
      <p:sp>
        <p:nvSpPr>
          <p:cNvPr id="76803" name="文本占位符 65538"/>
          <p:cNvSpPr>
            <a:spLocks noGrp="1" noRot="1" noChangeArrowheads="1"/>
          </p:cNvSpPr>
          <p:nvPr>
            <p:ph type="body" idx="4294967295"/>
          </p:nvPr>
        </p:nvSpPr>
        <p:spPr>
          <a:xfrm>
            <a:off x="762000" y="3811588"/>
            <a:ext cx="5562600" cy="3740150"/>
          </a:xfrm>
        </p:spPr>
        <p:txBody>
          <a:bodyPr/>
          <a:lstStyle/>
          <a:p>
            <a:pPr algn="just" eaLnBrk="1" hangingPunct="1">
              <a:lnSpc>
                <a:spcPct val="120000"/>
              </a:lnSpc>
            </a:pPr>
            <a:r>
              <a:rPr lang="en-US" altLang="zh-CN" sz="1400" dirty="0"/>
              <a:t>      </a:t>
            </a:r>
            <a:r>
              <a:rPr lang="zh-CN" altLang="en-US" sz="1400" dirty="0"/>
              <a:t>为便于直观描述感知器分类能力，在上述分析中，将转移函数限定为符号函数或单位阶跃函数。实际上，提高感知器分类能力的另一个途径是，采用非线性连续函数作为神经元节点的转移函数。这样做的好处是能使区域边界线的基本线素由直线变成曲线，从而使整个边界线变成连续光滑的</a:t>
            </a:r>
          </a:p>
          <a:p>
            <a:pPr algn="just" eaLnBrk="1" hangingPunct="1">
              <a:lnSpc>
                <a:spcPct val="120000"/>
              </a:lnSpc>
            </a:pPr>
            <a:r>
              <a:rPr lang="zh-CN" altLang="en-US" sz="1400" dirty="0"/>
              <a:t>      </a:t>
            </a:r>
            <a:r>
              <a:rPr lang="en-US" altLang="zh-CN" sz="1400" dirty="0"/>
              <a:t>Minsky</a:t>
            </a:r>
            <a:r>
              <a:rPr lang="zh-CN" altLang="en-US" sz="1400" dirty="0"/>
              <a:t>和</a:t>
            </a:r>
            <a:r>
              <a:rPr lang="en-US" altLang="zh-CN" sz="1400" dirty="0" err="1"/>
              <a:t>Papert</a:t>
            </a:r>
            <a:r>
              <a:rPr lang="zh-CN" altLang="en-US" sz="1400" dirty="0"/>
              <a:t>在颇具影响的</a:t>
            </a:r>
            <a:r>
              <a:rPr lang="en-US" altLang="zh-CN" sz="1400" dirty="0"/>
              <a:t>《Perceptron》</a:t>
            </a:r>
            <a:r>
              <a:rPr lang="zh-CN" altLang="en-US" sz="1400" dirty="0"/>
              <a:t>一书中指出，简单的感知器只能求解线性问题，能够求解非线性问题的网络应具有隐层，但对隐层神经元的学习规则尚无所知。的确，多层感知器从理论上可解决线性不可分问题，但从前面介绍的感知器学习规则看，其权值调整量取决于感知器期望输出与实际输出之差，即</a:t>
            </a:r>
            <a:r>
              <a:rPr lang="en-US" altLang="zh-CN" sz="1400" i="1" dirty="0" err="1">
                <a:latin typeface="宋体" panose="02010600030101010101" pitchFamily="2" charset="-122"/>
              </a:rPr>
              <a:t>Δ</a:t>
            </a:r>
            <a:r>
              <a:rPr lang="en-US" altLang="zh-CN" sz="1400" b="1" i="1" dirty="0" err="1"/>
              <a:t>W</a:t>
            </a:r>
            <a:r>
              <a:rPr lang="en-US" altLang="zh-CN" sz="1400" i="1" baseline="-25000" dirty="0" err="1"/>
              <a:t>j</a:t>
            </a:r>
            <a:r>
              <a:rPr lang="en-US" altLang="zh-CN" sz="1400" dirty="0"/>
              <a:t>(</a:t>
            </a:r>
            <a:r>
              <a:rPr lang="en-US" altLang="zh-CN" sz="1400" i="1" dirty="0"/>
              <a:t>t</a:t>
            </a:r>
            <a:r>
              <a:rPr lang="en-US" altLang="zh-CN" sz="1400" dirty="0"/>
              <a:t>)=</a:t>
            </a:r>
            <a:r>
              <a:rPr lang="en-US" altLang="zh-CN" sz="1400" i="1" dirty="0">
                <a:latin typeface="宋体" panose="02010600030101010101" pitchFamily="2" charset="-122"/>
              </a:rPr>
              <a:t>η</a:t>
            </a:r>
            <a:r>
              <a:rPr lang="en-US" altLang="zh-CN" sz="1400" dirty="0"/>
              <a:t>[</a:t>
            </a:r>
            <a:r>
              <a:rPr lang="en-US" altLang="zh-CN" sz="1400" i="1" dirty="0" err="1"/>
              <a:t>d</a:t>
            </a:r>
            <a:r>
              <a:rPr lang="en-US" altLang="zh-CN" sz="1400" i="1" baseline="-25000" dirty="0" err="1"/>
              <a:t>j</a:t>
            </a:r>
            <a:r>
              <a:rPr lang="en-US" altLang="zh-CN" sz="1400" i="1" dirty="0"/>
              <a:t>-</a:t>
            </a:r>
            <a:r>
              <a:rPr lang="en-US" altLang="zh-CN" sz="1400" b="1" i="1" dirty="0"/>
              <a:t> </a:t>
            </a:r>
            <a:r>
              <a:rPr lang="en-US" altLang="zh-CN" sz="1400" i="1" dirty="0" err="1"/>
              <a:t>o</a:t>
            </a:r>
            <a:r>
              <a:rPr lang="en-US" altLang="zh-CN" sz="1400" b="1" i="1" baseline="-25000" dirty="0" err="1"/>
              <a:t>j</a:t>
            </a:r>
            <a:r>
              <a:rPr lang="en-US" altLang="zh-CN" sz="1400" dirty="0"/>
              <a:t>(</a:t>
            </a:r>
            <a:r>
              <a:rPr lang="en-US" altLang="zh-CN" sz="1400" i="1" dirty="0"/>
              <a:t>t</a:t>
            </a:r>
            <a:r>
              <a:rPr lang="en-US" altLang="zh-CN" sz="1400" dirty="0"/>
              <a:t>)]</a:t>
            </a:r>
            <a:r>
              <a:rPr lang="en-US" altLang="zh-CN" sz="1400" b="1" i="1" dirty="0"/>
              <a:t> X</a:t>
            </a:r>
            <a:r>
              <a:rPr lang="zh-CN" altLang="en-US" sz="1400" dirty="0"/>
              <a:t>。对于各隐层节点来说，不存在期望输出，因而该学习规则对权值隐层不适用。</a:t>
            </a:r>
          </a:p>
        </p:txBody>
      </p:sp>
    </p:spTree>
  </p:cSld>
  <p:clrMapOvr>
    <a:overrideClrMapping bg1="lt1" tx1="dk1" bg2="lt2" tx2="dk2" accent1="accent1" accent2="accent2" accent3="accent3" accent4="accent4" accent5="accent5" accent6="accent6" hlink="hlink" folHlink="folHlink"/>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1442" name="幻灯片图像占位符 50177"/>
          <p:cNvSpPr>
            <a:spLocks noGrp="1" noRot="1" noChangeAspect="1" noChangeArrowheads="1" noTextEdit="1"/>
          </p:cNvSpPr>
          <p:nvPr>
            <p:ph type="sldImg" idx="4294967295"/>
          </p:nvPr>
        </p:nvSpPr>
        <p:spPr>
          <a:xfrm>
            <a:off x="1519238" y="685800"/>
            <a:ext cx="1720850" cy="1290638"/>
          </a:xfrm>
        </p:spPr>
      </p:sp>
      <p:sp>
        <p:nvSpPr>
          <p:cNvPr id="61443" name="文本占位符 50178"/>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a:t>      </a:t>
            </a:r>
            <a:r>
              <a:rPr lang="zh-CN" altLang="en-US" sz="140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a:t>        例</a:t>
            </a:r>
            <a:r>
              <a:rPr lang="en-US" altLang="zh-CN" sz="1400"/>
              <a:t>3.2 </a:t>
            </a:r>
            <a:r>
              <a:rPr lang="zh-CN" altLang="en-US" sz="1400"/>
              <a:t>单计算节点感知器，</a:t>
            </a:r>
            <a:r>
              <a:rPr lang="en-US" altLang="zh-CN" sz="1400"/>
              <a:t>3</a:t>
            </a:r>
            <a:r>
              <a:rPr lang="zh-CN" altLang="en-US" sz="1400"/>
              <a:t>个输入。给定</a:t>
            </a:r>
            <a:r>
              <a:rPr lang="en-US" altLang="zh-CN" sz="1400"/>
              <a:t>3</a:t>
            </a:r>
            <a:r>
              <a:rPr lang="zh-CN" altLang="en-US" sz="1400"/>
              <a:t>对训练样本对如屏幕所示。</a:t>
            </a:r>
          </a:p>
          <a:p>
            <a:pPr algn="just" eaLnBrk="1" hangingPunct="1"/>
            <a:r>
              <a:rPr lang="zh-CN" altLang="en-US" sz="1400"/>
              <a:t>      设初始权向量</a:t>
            </a:r>
            <a:r>
              <a:rPr lang="en-US" altLang="zh-CN" sz="1400" b="1" i="1"/>
              <a:t>W</a:t>
            </a:r>
            <a:r>
              <a:rPr lang="en-US" altLang="zh-CN" sz="1400"/>
              <a:t>(</a:t>
            </a:r>
            <a:r>
              <a:rPr lang="en-US" altLang="zh-CN" sz="1400" i="1"/>
              <a:t>0</a:t>
            </a:r>
            <a:r>
              <a:rPr lang="en-US" altLang="zh-CN" sz="1400"/>
              <a:t>)=(</a:t>
            </a:r>
            <a:r>
              <a:rPr lang="en-US" altLang="zh-CN" sz="1400" i="1"/>
              <a:t>0.5,1,-1,0</a:t>
            </a:r>
            <a:r>
              <a:rPr lang="en-US" altLang="zh-CN" sz="1400"/>
              <a:t>)</a:t>
            </a:r>
            <a:r>
              <a:rPr lang="en-US" altLang="zh-CN" sz="1400" baseline="30000"/>
              <a:t>T</a:t>
            </a:r>
            <a:r>
              <a:rPr lang="zh-CN" altLang="en-US" sz="1400"/>
              <a:t>，</a:t>
            </a:r>
            <a:r>
              <a:rPr lang="en-US" altLang="zh-CN" sz="1400" i="1">
                <a:latin typeface="宋体" panose="02010600030101010101" pitchFamily="2" charset="-122"/>
              </a:rPr>
              <a:t>η=0.1</a:t>
            </a:r>
            <a:r>
              <a:rPr lang="zh-CN" altLang="en-US" sz="1400" i="1">
                <a:latin typeface="宋体" panose="02010600030101010101" pitchFamily="2" charset="-122"/>
              </a:rPr>
              <a:t>。</a:t>
            </a:r>
            <a:r>
              <a:rPr lang="zh-CN" altLang="en-US" sz="1400"/>
              <a:t>注意，输入向量中第一个分量</a:t>
            </a:r>
            <a:r>
              <a:rPr lang="en-US" altLang="zh-CN" sz="1400" i="1"/>
              <a:t>x</a:t>
            </a:r>
            <a:r>
              <a:rPr lang="en-US" altLang="zh-CN" sz="1400" i="1" baseline="-25000"/>
              <a:t>0</a:t>
            </a:r>
            <a:r>
              <a:rPr lang="zh-CN" altLang="en-US" sz="1400"/>
              <a:t>恒等于</a:t>
            </a:r>
            <a:r>
              <a:rPr lang="en-US" altLang="zh-CN" sz="1400" i="1"/>
              <a:t>-1</a:t>
            </a:r>
            <a:r>
              <a:rPr lang="zh-CN" altLang="en-US" sz="1400"/>
              <a:t>，权向量中第一个分量为阈值，试根据以上学习规则训练该感知器。</a:t>
            </a:r>
          </a:p>
          <a:p>
            <a:pPr algn="just" eaLnBrk="1" hangingPunct="1"/>
            <a:r>
              <a:rPr lang="zh-CN" altLang="en-US" sz="1400"/>
              <a:t>解：第一步 输入</a:t>
            </a:r>
            <a:r>
              <a:rPr lang="en-US" altLang="zh-CN" sz="1400" b="1" i="1"/>
              <a:t>X</a:t>
            </a:r>
            <a:r>
              <a:rPr lang="en-US" altLang="zh-CN" sz="1400" i="1" baseline="30000"/>
              <a:t>1</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(0)</a:t>
            </a:r>
            <a:r>
              <a:rPr lang="en-US" altLang="zh-CN" sz="1400" b="1"/>
              <a:t>X</a:t>
            </a:r>
            <a:r>
              <a:rPr lang="en-US" altLang="zh-CN" sz="1400" baseline="30000"/>
              <a:t>1</a:t>
            </a:r>
            <a:r>
              <a:rPr lang="en-US" altLang="zh-CN" sz="1400"/>
              <a:t>=(0.5,1,-1,0)(-1,1,-2,0)</a:t>
            </a:r>
            <a:r>
              <a:rPr lang="en-US" altLang="zh-CN" sz="1400" baseline="30000"/>
              <a:t>T</a:t>
            </a:r>
            <a:r>
              <a:rPr lang="en-US" altLang="zh-CN" sz="1400"/>
              <a:t>=2.5</a:t>
            </a:r>
          </a:p>
          <a:p>
            <a:pPr algn="just" eaLnBrk="1" hangingPunct="1"/>
            <a:r>
              <a:rPr lang="en-US" altLang="zh-CN" sz="1400"/>
              <a:t>                 </a:t>
            </a:r>
            <a:r>
              <a:rPr lang="en-US" altLang="zh-CN" sz="1400" i="1"/>
              <a:t>o</a:t>
            </a:r>
            <a:r>
              <a:rPr lang="en-US" altLang="zh-CN" sz="1400" i="1" baseline="30000"/>
              <a:t>1</a:t>
            </a:r>
            <a:r>
              <a:rPr lang="en-US" altLang="zh-CN" sz="1400"/>
              <a:t>(</a:t>
            </a:r>
            <a:r>
              <a:rPr lang="en-US" altLang="zh-CN" sz="1400" i="1"/>
              <a:t>0</a:t>
            </a:r>
            <a:r>
              <a:rPr lang="en-US" altLang="zh-CN" sz="1400"/>
              <a:t>)</a:t>
            </a:r>
            <a:r>
              <a:rPr lang="en-US" altLang="zh-CN" sz="1400" i="1"/>
              <a:t>=sgn</a:t>
            </a:r>
            <a:r>
              <a:rPr lang="en-US" altLang="zh-CN" sz="1400"/>
              <a:t>(</a:t>
            </a:r>
            <a:r>
              <a:rPr lang="en-US" altLang="zh-CN" sz="1400" i="1"/>
              <a:t>2.5</a:t>
            </a:r>
            <a:r>
              <a:rPr lang="en-US" altLang="zh-CN" sz="1400"/>
              <a:t>)</a:t>
            </a:r>
            <a:r>
              <a:rPr lang="en-US" altLang="zh-CN" sz="1400" i="1"/>
              <a:t>=1</a:t>
            </a:r>
          </a:p>
          <a:p>
            <a:pPr algn="just" eaLnBrk="1" hangingPunct="1"/>
            <a:r>
              <a:rPr lang="en-US" altLang="zh-CN" sz="1400"/>
              <a:t>                 </a:t>
            </a:r>
            <a:r>
              <a:rPr lang="en-US" altLang="zh-CN" sz="1400" b="1"/>
              <a:t>W</a:t>
            </a:r>
            <a:r>
              <a:rPr lang="en-US" altLang="zh-CN" sz="1400"/>
              <a:t>(1)=</a:t>
            </a:r>
            <a:r>
              <a:rPr lang="en-US" altLang="zh-CN" sz="1400" b="1"/>
              <a:t> W</a:t>
            </a:r>
            <a:r>
              <a:rPr lang="en-US" altLang="zh-CN" sz="1400"/>
              <a:t>(0)+</a:t>
            </a:r>
            <a:r>
              <a:rPr lang="en-US" altLang="zh-CN" sz="1400">
                <a:latin typeface="宋体" panose="02010600030101010101" pitchFamily="2" charset="-122"/>
              </a:rPr>
              <a:t>η</a:t>
            </a:r>
            <a:r>
              <a:rPr lang="en-US" altLang="zh-CN" sz="1400"/>
              <a:t>[d</a:t>
            </a:r>
            <a:r>
              <a:rPr lang="en-US" altLang="zh-CN" sz="1400" baseline="30000"/>
              <a:t>1</a:t>
            </a:r>
            <a:r>
              <a:rPr lang="en-US" altLang="zh-CN" sz="1400"/>
              <a:t>-</a:t>
            </a:r>
            <a:r>
              <a:rPr lang="en-US" altLang="zh-CN" sz="1400" b="1"/>
              <a:t> </a:t>
            </a:r>
            <a:r>
              <a:rPr lang="en-US" altLang="zh-CN" sz="1400"/>
              <a:t>o</a:t>
            </a:r>
            <a:r>
              <a:rPr lang="en-US" altLang="zh-CN" sz="1400" b="1" baseline="30000"/>
              <a:t>1</a:t>
            </a:r>
            <a:r>
              <a:rPr lang="en-US" altLang="zh-CN" sz="1400"/>
              <a:t>(0)]</a:t>
            </a:r>
            <a:r>
              <a:rPr lang="en-US" altLang="zh-CN" sz="1400" b="1"/>
              <a:t> X</a:t>
            </a:r>
            <a:r>
              <a:rPr lang="en-US" altLang="zh-CN" sz="1400" baseline="30000"/>
              <a:t>1</a:t>
            </a:r>
            <a:endParaRPr lang="en-US" altLang="zh-CN" sz="1400"/>
          </a:p>
          <a:p>
            <a:pPr algn="just" eaLnBrk="1" hangingPunct="1"/>
            <a:r>
              <a:rPr lang="en-US" altLang="zh-CN" sz="1400"/>
              <a:t>                     =(0.5,1,-1,0)</a:t>
            </a:r>
            <a:r>
              <a:rPr lang="en-US" altLang="zh-CN" sz="1400" baseline="30000"/>
              <a:t>T</a:t>
            </a:r>
            <a:r>
              <a:rPr lang="en-US" altLang="zh-CN" sz="1400"/>
              <a:t>+0.1(-1-1)(-1,1,-2,0)</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zh-CN" altLang="en-US" sz="1400"/>
              <a:t>第二步 输入</a:t>
            </a:r>
            <a:r>
              <a:rPr lang="en-US" altLang="zh-CN" sz="1400" b="1" i="1"/>
              <a:t>X</a:t>
            </a:r>
            <a:r>
              <a:rPr lang="en-US" altLang="zh-CN" sz="1400" i="1" baseline="30000"/>
              <a:t>2</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(1)</a:t>
            </a:r>
            <a:r>
              <a:rPr lang="en-US" altLang="zh-CN" sz="1400" b="1"/>
              <a:t>X</a:t>
            </a:r>
            <a:r>
              <a:rPr lang="en-US" altLang="zh-CN" sz="1400" baseline="30000"/>
              <a:t>2</a:t>
            </a:r>
            <a:r>
              <a:rPr lang="en-US" altLang="zh-CN" sz="1400"/>
              <a:t>=(0.7,0.8,-0.6,0)(-1,0,1.5,-0.5)</a:t>
            </a:r>
            <a:r>
              <a:rPr lang="en-US" altLang="zh-CN" sz="1400" baseline="30000"/>
              <a:t>T</a:t>
            </a:r>
            <a:r>
              <a:rPr lang="en-US" altLang="zh-CN" sz="1400"/>
              <a:t>=-1.6</a:t>
            </a:r>
          </a:p>
          <a:p>
            <a:pPr algn="just" eaLnBrk="1" hangingPunct="1"/>
            <a:r>
              <a:rPr lang="en-US" altLang="zh-CN" sz="1400"/>
              <a:t>                 </a:t>
            </a:r>
            <a:r>
              <a:rPr lang="en-US" altLang="zh-CN" sz="1400" i="1"/>
              <a:t>o</a:t>
            </a:r>
            <a:r>
              <a:rPr lang="en-US" altLang="zh-CN" sz="1400" i="1" baseline="30000"/>
              <a:t>2</a:t>
            </a:r>
            <a:r>
              <a:rPr lang="en-US" altLang="zh-CN" sz="1400"/>
              <a:t>(</a:t>
            </a:r>
            <a:r>
              <a:rPr lang="en-US" altLang="zh-CN" sz="1400" i="1"/>
              <a:t>1</a:t>
            </a:r>
            <a:r>
              <a:rPr lang="en-US" altLang="zh-CN" sz="1400"/>
              <a:t>)</a:t>
            </a:r>
            <a:r>
              <a:rPr lang="en-US" altLang="zh-CN" sz="1400" i="1"/>
              <a:t>=sgn</a:t>
            </a:r>
            <a:r>
              <a:rPr lang="en-US" altLang="zh-CN" sz="1400"/>
              <a:t>(</a:t>
            </a:r>
            <a:r>
              <a:rPr lang="en-US" altLang="zh-CN" sz="1400" i="1"/>
              <a:t>-1.6</a:t>
            </a:r>
            <a:r>
              <a:rPr lang="en-US" altLang="zh-CN" sz="1400"/>
              <a:t>)</a:t>
            </a:r>
            <a:r>
              <a:rPr lang="en-US" altLang="zh-CN" sz="1400" i="1"/>
              <a:t>=-1</a:t>
            </a:r>
          </a:p>
          <a:p>
            <a:pPr algn="just" eaLnBrk="1" hangingPunct="1"/>
            <a:r>
              <a:rPr lang="en-US" altLang="zh-CN" sz="1400"/>
              <a:t>                 </a:t>
            </a:r>
            <a:r>
              <a:rPr lang="en-US" altLang="zh-CN" sz="1400" b="1"/>
              <a:t>W</a:t>
            </a:r>
            <a:r>
              <a:rPr lang="en-US" altLang="zh-CN" sz="1400"/>
              <a:t>(2)=</a:t>
            </a:r>
            <a:r>
              <a:rPr lang="en-US" altLang="zh-CN" sz="1400" b="1"/>
              <a:t> W</a:t>
            </a:r>
            <a:r>
              <a:rPr lang="en-US" altLang="zh-CN" sz="1400"/>
              <a:t>(1)+</a:t>
            </a:r>
            <a:r>
              <a:rPr lang="en-US" altLang="zh-CN" sz="1400">
                <a:latin typeface="宋体" panose="02010600030101010101" pitchFamily="2" charset="-122"/>
              </a:rPr>
              <a:t>η</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en-US" altLang="zh-CN" sz="1400" b="1"/>
              <a:t> X</a:t>
            </a:r>
            <a:r>
              <a:rPr lang="en-US" altLang="zh-CN" sz="1400" baseline="30000"/>
              <a:t>2</a:t>
            </a:r>
            <a:endParaRPr lang="en-US" altLang="zh-CN" sz="1400"/>
          </a:p>
          <a:p>
            <a:pPr algn="just" eaLnBrk="1" hangingPunct="1"/>
            <a:r>
              <a:rPr lang="en-US" altLang="zh-CN" sz="1400"/>
              <a:t>                     =(0.7,0.8,-0.6,0)</a:t>
            </a:r>
            <a:r>
              <a:rPr lang="en-US" altLang="zh-CN" sz="1400" baseline="30000"/>
              <a:t>T</a:t>
            </a:r>
            <a:r>
              <a:rPr lang="en-US" altLang="zh-CN" sz="1400"/>
              <a:t>+0.1[-1-(-1)](-1,0,1.5,-0.5)</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en-US" altLang="zh-CN" sz="1400"/>
              <a:t>       </a:t>
            </a:r>
            <a:r>
              <a:rPr lang="zh-CN" altLang="en-US" sz="1400"/>
              <a:t>由于</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zh-CN" altLang="en-US" sz="1400"/>
              <a:t>，所以</a:t>
            </a:r>
            <a:r>
              <a:rPr lang="en-US" altLang="zh-CN" sz="1400" b="1"/>
              <a:t>W</a:t>
            </a:r>
            <a:r>
              <a:rPr lang="en-US" altLang="zh-CN" sz="1400"/>
              <a:t>(2)=</a:t>
            </a:r>
            <a:r>
              <a:rPr lang="en-US" altLang="zh-CN" sz="1400" b="1"/>
              <a:t> W</a:t>
            </a:r>
            <a:r>
              <a:rPr lang="en-US" altLang="zh-CN" sz="1400"/>
              <a:t>(1)</a:t>
            </a:r>
            <a:r>
              <a:rPr lang="zh-CN" altLang="en-US" sz="1400"/>
              <a:t>。</a:t>
            </a:r>
          </a:p>
          <a:p>
            <a:pPr algn="just" eaLnBrk="1" hangingPunct="1"/>
            <a:r>
              <a:rPr lang="zh-CN" altLang="en-US" sz="1400"/>
              <a:t>第三步 输入</a:t>
            </a:r>
            <a:r>
              <a:rPr lang="en-US" altLang="zh-CN" sz="1400" b="1" i="1"/>
              <a:t>X</a:t>
            </a:r>
            <a:r>
              <a:rPr lang="en-US" altLang="zh-CN" sz="1400" i="1" baseline="30000"/>
              <a:t>3</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(2)</a:t>
            </a:r>
            <a:r>
              <a:rPr lang="en-US" altLang="zh-CN" sz="1400" b="1"/>
              <a:t>X</a:t>
            </a:r>
            <a:r>
              <a:rPr lang="en-US" altLang="zh-CN" sz="1400" baseline="30000"/>
              <a:t>3</a:t>
            </a:r>
            <a:r>
              <a:rPr lang="en-US" altLang="zh-CN" sz="1400"/>
              <a:t>=(0.7,0.8,-0.6,0)(-1,-1,1,0.5)</a:t>
            </a:r>
            <a:r>
              <a:rPr lang="en-US" altLang="zh-CN" sz="1400" baseline="30000"/>
              <a:t>T</a:t>
            </a:r>
            <a:r>
              <a:rPr lang="en-US" altLang="zh-CN" sz="1400"/>
              <a:t>=-2.1</a:t>
            </a:r>
          </a:p>
          <a:p>
            <a:pPr algn="just" eaLnBrk="1" hangingPunct="1"/>
            <a:r>
              <a:rPr lang="en-US" altLang="zh-CN" sz="1400"/>
              <a:t>                </a:t>
            </a:r>
            <a:r>
              <a:rPr lang="en-US" altLang="zh-CN" sz="1400" i="1"/>
              <a:t>O</a:t>
            </a:r>
            <a:r>
              <a:rPr lang="en-US" altLang="zh-CN" sz="1400" i="1" baseline="30000"/>
              <a:t>3</a:t>
            </a:r>
            <a:r>
              <a:rPr lang="en-US" altLang="zh-CN" sz="1400"/>
              <a:t>(</a:t>
            </a:r>
            <a:r>
              <a:rPr lang="en-US" altLang="zh-CN" sz="1400" i="1"/>
              <a:t>2</a:t>
            </a:r>
            <a:r>
              <a:rPr lang="en-US" altLang="zh-CN" sz="1400"/>
              <a:t>)</a:t>
            </a:r>
            <a:r>
              <a:rPr lang="en-US" altLang="zh-CN" sz="1400" i="1"/>
              <a:t>=sgn</a:t>
            </a:r>
            <a:r>
              <a:rPr lang="en-US" altLang="zh-CN" sz="1400"/>
              <a:t>(</a:t>
            </a:r>
            <a:r>
              <a:rPr lang="en-US" altLang="zh-CN" sz="1400" i="1"/>
              <a:t>-2.1=-1</a:t>
            </a:r>
          </a:p>
          <a:p>
            <a:pPr algn="just" eaLnBrk="1" hangingPunct="1"/>
            <a:r>
              <a:rPr lang="en-US" altLang="zh-CN" sz="1400"/>
              <a:t>                </a:t>
            </a:r>
            <a:r>
              <a:rPr lang="en-US" altLang="zh-CN" sz="1400" b="1"/>
              <a:t>W</a:t>
            </a:r>
            <a:r>
              <a:rPr lang="en-US" altLang="zh-CN" sz="1400"/>
              <a:t>(3)=</a:t>
            </a:r>
            <a:r>
              <a:rPr lang="en-US" altLang="zh-CN" sz="1400" b="1"/>
              <a:t> W</a:t>
            </a:r>
            <a:r>
              <a:rPr lang="en-US" altLang="zh-CN" sz="1400"/>
              <a:t>(2)+</a:t>
            </a:r>
            <a:r>
              <a:rPr lang="en-US" altLang="zh-CN" sz="1400">
                <a:latin typeface="宋体" panose="02010600030101010101" pitchFamily="2" charset="-122"/>
              </a:rPr>
              <a:t>η</a:t>
            </a:r>
            <a:r>
              <a:rPr lang="en-US" altLang="zh-CN" sz="1400"/>
              <a:t>[d</a:t>
            </a:r>
            <a:r>
              <a:rPr lang="en-US" altLang="zh-CN" sz="1400" baseline="30000"/>
              <a:t>3</a:t>
            </a:r>
            <a:r>
              <a:rPr lang="en-US" altLang="zh-CN" sz="1400"/>
              <a:t>-</a:t>
            </a:r>
            <a:r>
              <a:rPr lang="en-US" altLang="zh-CN" sz="1400" b="1"/>
              <a:t> </a:t>
            </a:r>
            <a:r>
              <a:rPr lang="en-US" altLang="zh-CN" sz="1400"/>
              <a:t>o</a:t>
            </a:r>
            <a:r>
              <a:rPr lang="en-US" altLang="zh-CN" sz="1400" b="1" baseline="30000"/>
              <a:t>3</a:t>
            </a:r>
            <a:r>
              <a:rPr lang="en-US" altLang="zh-CN" sz="1400"/>
              <a:t>(2)]</a:t>
            </a:r>
            <a:r>
              <a:rPr lang="en-US" altLang="zh-CN" sz="1400" b="1"/>
              <a:t> X</a:t>
            </a:r>
            <a:r>
              <a:rPr lang="en-US" altLang="zh-CN" sz="1400" baseline="30000"/>
              <a:t>3</a:t>
            </a:r>
            <a:endParaRPr lang="en-US" altLang="zh-CN" sz="1400"/>
          </a:p>
          <a:p>
            <a:pPr algn="just" eaLnBrk="1" hangingPunct="1"/>
            <a:r>
              <a:rPr lang="en-US" altLang="zh-CN" sz="1400"/>
              <a:t>                    =(0.7,0.8,-0.6,0)</a:t>
            </a:r>
            <a:r>
              <a:rPr lang="en-US" altLang="zh-CN" sz="1400" baseline="30000"/>
              <a:t>T</a:t>
            </a:r>
            <a:r>
              <a:rPr lang="en-US" altLang="zh-CN" sz="1400"/>
              <a:t>+0.1[1-(-1)](-1,-1,1,0.5)</a:t>
            </a:r>
            <a:r>
              <a:rPr lang="en-US" altLang="zh-CN" sz="1400" baseline="30000"/>
              <a:t>T</a:t>
            </a:r>
            <a:endParaRPr lang="en-US" altLang="zh-CN" sz="1400"/>
          </a:p>
          <a:p>
            <a:pPr algn="just" eaLnBrk="1" hangingPunct="1"/>
            <a:r>
              <a:rPr lang="en-US" altLang="zh-CN" sz="1400"/>
              <a:t>                    =(0.5,0.6,-0.4,0.1)</a:t>
            </a:r>
            <a:r>
              <a:rPr lang="en-US" altLang="zh-CN" sz="1400" baseline="30000"/>
              <a:t>T</a:t>
            </a:r>
            <a:endParaRPr lang="en-US" altLang="zh-CN" sz="1400"/>
          </a:p>
          <a:p>
            <a:pPr algn="just" eaLnBrk="1" hangingPunct="1"/>
            <a:r>
              <a:rPr lang="zh-CN" altLang="en-US" sz="1400"/>
              <a:t>第四步 返回到第一步，继续训练直到</a:t>
            </a:r>
            <a:r>
              <a:rPr lang="en-US" altLang="zh-CN" sz="1400" i="1"/>
              <a:t>d</a:t>
            </a:r>
            <a:r>
              <a:rPr lang="en-US" altLang="zh-CN" sz="1400" i="1" baseline="30000"/>
              <a:t>p</a:t>
            </a:r>
            <a:r>
              <a:rPr lang="en-US" altLang="zh-CN" sz="1400" i="1"/>
              <a:t>-</a:t>
            </a:r>
            <a:r>
              <a:rPr lang="en-US" altLang="zh-CN" sz="1400" b="1" i="1"/>
              <a:t> </a:t>
            </a:r>
            <a:r>
              <a:rPr lang="en-US" altLang="zh-CN" sz="1400" i="1"/>
              <a:t>o</a:t>
            </a:r>
            <a:r>
              <a:rPr lang="en-US" altLang="zh-CN" sz="1400" i="1" baseline="30000"/>
              <a:t>p</a:t>
            </a:r>
            <a:r>
              <a:rPr lang="en-US" altLang="zh-CN" sz="1400" i="1"/>
              <a:t>=0</a:t>
            </a:r>
            <a:r>
              <a:rPr lang="zh-CN" altLang="en-US" sz="1400" i="1"/>
              <a:t>，</a:t>
            </a:r>
            <a:r>
              <a:rPr lang="en-US" altLang="zh-CN" sz="1400" i="1"/>
              <a:t>p=1,2,3</a:t>
            </a:r>
            <a:r>
              <a:rPr lang="zh-CN" altLang="en-US" sz="1400" i="1"/>
              <a:t>。</a:t>
            </a:r>
            <a:endParaRPr lang="zh-CN" altLang="en-US" sz="1400"/>
          </a:p>
        </p:txBody>
      </p:sp>
    </p:spTree>
  </p:cSld>
  <p:clrMapOvr>
    <a:overrideClrMapping bg1="lt1" tx1="dk1" bg2="lt2" tx2="dk2" accent1="accent1" accent2="accent2" accent3="accent3" accent4="accent4" accent5="accent5" accent6="accent6" hlink="hlink" folHlink="folHlink"/>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3490" name="幻灯片图像占位符 52225"/>
          <p:cNvSpPr>
            <a:spLocks noGrp="1" noRot="1" noChangeAspect="1" noChangeArrowheads="1" noTextEdit="1"/>
          </p:cNvSpPr>
          <p:nvPr>
            <p:ph type="sldImg" idx="4294967295"/>
          </p:nvPr>
        </p:nvSpPr>
        <p:spPr>
          <a:xfrm>
            <a:off x="1519238" y="685800"/>
            <a:ext cx="1720850" cy="1290638"/>
          </a:xfrm>
        </p:spPr>
      </p:sp>
      <p:sp>
        <p:nvSpPr>
          <p:cNvPr id="63491" name="文本占位符 52226"/>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dirty="0"/>
              <a:t>      </a:t>
            </a:r>
            <a:r>
              <a:rPr lang="zh-CN" altLang="en-US" sz="1400" dirty="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dirty="0"/>
              <a:t>        例</a:t>
            </a:r>
            <a:r>
              <a:rPr lang="en-US" altLang="zh-CN" sz="1400" dirty="0"/>
              <a:t>3.2 </a:t>
            </a:r>
            <a:r>
              <a:rPr lang="zh-CN" altLang="en-US" sz="1400" dirty="0"/>
              <a:t>单计算节点感知器，</a:t>
            </a:r>
            <a:r>
              <a:rPr lang="en-US" altLang="zh-CN" sz="1400" dirty="0"/>
              <a:t>3</a:t>
            </a:r>
            <a:r>
              <a:rPr lang="zh-CN" altLang="en-US" sz="1400" dirty="0"/>
              <a:t>个输入。给定</a:t>
            </a:r>
            <a:r>
              <a:rPr lang="en-US" altLang="zh-CN" sz="1400" dirty="0"/>
              <a:t>3</a:t>
            </a:r>
            <a:r>
              <a:rPr lang="zh-CN" altLang="en-US" sz="1400" dirty="0"/>
              <a:t>对训练样本对如屏幕所示。</a:t>
            </a:r>
          </a:p>
          <a:p>
            <a:pPr algn="just" eaLnBrk="1" hangingPunct="1"/>
            <a:r>
              <a:rPr lang="zh-CN" altLang="en-US" sz="1400" dirty="0"/>
              <a:t>      设初始权向量</a:t>
            </a:r>
            <a:r>
              <a:rPr lang="en-US" altLang="zh-CN" sz="1400" b="1" i="1" dirty="0"/>
              <a:t>W</a:t>
            </a:r>
            <a:r>
              <a:rPr lang="en-US" altLang="zh-CN" sz="1400" dirty="0"/>
              <a:t>(</a:t>
            </a:r>
            <a:r>
              <a:rPr lang="en-US" altLang="zh-CN" sz="1400" i="1" dirty="0"/>
              <a:t>0</a:t>
            </a:r>
            <a:r>
              <a:rPr lang="en-US" altLang="zh-CN" sz="1400" dirty="0"/>
              <a:t>)=(</a:t>
            </a:r>
            <a:r>
              <a:rPr lang="en-US" altLang="zh-CN" sz="1400" i="1" dirty="0"/>
              <a:t>0.5,1,-1,0</a:t>
            </a:r>
            <a:r>
              <a:rPr lang="en-US" altLang="zh-CN" sz="1400" dirty="0"/>
              <a:t>)</a:t>
            </a:r>
            <a:r>
              <a:rPr lang="en-US" altLang="zh-CN" sz="1400" baseline="30000" dirty="0"/>
              <a:t>T</a:t>
            </a:r>
            <a:r>
              <a:rPr lang="zh-CN" altLang="en-US" sz="1400" dirty="0"/>
              <a:t>，</a:t>
            </a:r>
            <a:r>
              <a:rPr lang="en-US" altLang="zh-CN" sz="1400" i="1" dirty="0" err="1">
                <a:latin typeface="宋体" panose="02010600030101010101" pitchFamily="2" charset="-122"/>
              </a:rPr>
              <a:t>η</a:t>
            </a:r>
            <a:r>
              <a:rPr lang="en-US" altLang="zh-CN" sz="1400" i="1" dirty="0">
                <a:latin typeface="宋体" panose="02010600030101010101" pitchFamily="2" charset="-122"/>
              </a:rPr>
              <a:t>=0.1</a:t>
            </a:r>
            <a:r>
              <a:rPr lang="zh-CN" altLang="en-US" sz="1400" i="1" dirty="0">
                <a:latin typeface="宋体" panose="02010600030101010101" pitchFamily="2" charset="-122"/>
              </a:rPr>
              <a:t>。</a:t>
            </a:r>
            <a:r>
              <a:rPr lang="zh-CN" altLang="en-US" sz="1400" dirty="0"/>
              <a:t>注意，输入向量中第一个分量</a:t>
            </a:r>
            <a:r>
              <a:rPr lang="en-US" altLang="zh-CN" sz="1400" i="1" dirty="0"/>
              <a:t>x</a:t>
            </a:r>
            <a:r>
              <a:rPr lang="en-US" altLang="zh-CN" sz="1400" i="1" baseline="-25000" dirty="0"/>
              <a:t>0</a:t>
            </a:r>
            <a:r>
              <a:rPr lang="zh-CN" altLang="en-US" sz="1400" dirty="0"/>
              <a:t>恒等于</a:t>
            </a:r>
            <a:r>
              <a:rPr lang="en-US" altLang="zh-CN" sz="1400" i="1" dirty="0"/>
              <a:t>-1</a:t>
            </a:r>
            <a:r>
              <a:rPr lang="zh-CN" altLang="en-US" sz="1400" dirty="0"/>
              <a:t>，权向量中第一个分量为阈值，试根据以上学习规则训练该感知器。</a:t>
            </a:r>
          </a:p>
          <a:p>
            <a:pPr algn="just" eaLnBrk="1" hangingPunct="1"/>
            <a:r>
              <a:rPr lang="zh-CN" altLang="en-US" sz="1400" dirty="0"/>
              <a:t>解：第一步 输入</a:t>
            </a:r>
            <a:r>
              <a:rPr lang="en-US" altLang="zh-CN" sz="1400" b="1" i="1" dirty="0"/>
              <a:t>X</a:t>
            </a:r>
            <a:r>
              <a:rPr lang="en-US" altLang="zh-CN" sz="1400" i="1" baseline="30000" dirty="0"/>
              <a:t>1</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(0)</a:t>
            </a:r>
            <a:r>
              <a:rPr lang="en-US" altLang="zh-CN" sz="1400" b="1" dirty="0"/>
              <a:t>X</a:t>
            </a:r>
            <a:r>
              <a:rPr lang="en-US" altLang="zh-CN" sz="1400" baseline="30000" dirty="0"/>
              <a:t>1</a:t>
            </a:r>
            <a:r>
              <a:rPr lang="en-US" altLang="zh-CN" sz="1400" dirty="0"/>
              <a:t>=(0.5,1,-1,0)(-1,1,-2,0)</a:t>
            </a:r>
            <a:r>
              <a:rPr lang="en-US" altLang="zh-CN" sz="1400" baseline="30000" dirty="0"/>
              <a:t>T</a:t>
            </a:r>
            <a:r>
              <a:rPr lang="en-US" altLang="zh-CN" sz="1400" dirty="0"/>
              <a:t>=2.5</a:t>
            </a:r>
          </a:p>
          <a:p>
            <a:pPr algn="just" eaLnBrk="1" hangingPunct="1"/>
            <a:r>
              <a:rPr lang="en-US" altLang="zh-CN" sz="1400" dirty="0"/>
              <a:t>                 </a:t>
            </a:r>
            <a:r>
              <a:rPr lang="en-US" altLang="zh-CN" sz="1400" i="1" dirty="0"/>
              <a:t>o</a:t>
            </a:r>
            <a:r>
              <a:rPr lang="en-US" altLang="zh-CN" sz="1400" i="1" baseline="30000" dirty="0"/>
              <a:t>1</a:t>
            </a:r>
            <a:r>
              <a:rPr lang="en-US" altLang="zh-CN" sz="1400" dirty="0"/>
              <a:t>(</a:t>
            </a:r>
            <a:r>
              <a:rPr lang="en-US" altLang="zh-CN" sz="1400" i="1" dirty="0"/>
              <a:t>0</a:t>
            </a:r>
            <a:r>
              <a:rPr lang="en-US" altLang="zh-CN" sz="1400" dirty="0"/>
              <a:t>)</a:t>
            </a:r>
            <a:r>
              <a:rPr lang="en-US" altLang="zh-CN" sz="1400" i="1" dirty="0"/>
              <a:t>=</a:t>
            </a:r>
            <a:r>
              <a:rPr lang="en-US" altLang="zh-CN" sz="1400" i="1" dirty="0" err="1"/>
              <a:t>sgn</a:t>
            </a:r>
            <a:r>
              <a:rPr lang="en-US" altLang="zh-CN" sz="1400" dirty="0"/>
              <a:t>(</a:t>
            </a:r>
            <a:r>
              <a:rPr lang="en-US" altLang="zh-CN" sz="1400" i="1" dirty="0"/>
              <a:t>2.5</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(1)=</a:t>
            </a:r>
            <a:r>
              <a:rPr lang="en-US" altLang="zh-CN" sz="1400" b="1" dirty="0"/>
              <a:t> W</a:t>
            </a:r>
            <a:r>
              <a:rPr lang="en-US" altLang="zh-CN" sz="1400" dirty="0"/>
              <a:t>(0)+</a:t>
            </a:r>
            <a:r>
              <a:rPr lang="en-US" altLang="zh-CN" sz="1400" dirty="0" err="1">
                <a:latin typeface="宋体" panose="02010600030101010101" pitchFamily="2" charset="-122"/>
              </a:rPr>
              <a:t>η</a:t>
            </a:r>
            <a:r>
              <a:rPr lang="en-US" altLang="zh-CN" sz="1400" dirty="0"/>
              <a:t>[d</a:t>
            </a:r>
            <a:r>
              <a:rPr lang="en-US" altLang="zh-CN" sz="1400" baseline="30000" dirty="0"/>
              <a:t>1</a:t>
            </a:r>
            <a:r>
              <a:rPr lang="en-US" altLang="zh-CN" sz="1400" dirty="0"/>
              <a:t>-</a:t>
            </a:r>
            <a:r>
              <a:rPr lang="en-US" altLang="zh-CN" sz="1400" b="1" dirty="0"/>
              <a:t> </a:t>
            </a:r>
            <a:r>
              <a:rPr lang="en-US" altLang="zh-CN" sz="1400" dirty="0"/>
              <a:t>o</a:t>
            </a:r>
            <a:r>
              <a:rPr lang="en-US" altLang="zh-CN" sz="1400" b="1" baseline="30000" dirty="0"/>
              <a:t>1</a:t>
            </a:r>
            <a:r>
              <a:rPr lang="en-US" altLang="zh-CN" sz="1400" dirty="0"/>
              <a:t>(0)]</a:t>
            </a:r>
            <a:r>
              <a:rPr lang="en-US" altLang="zh-CN" sz="1400" b="1" dirty="0"/>
              <a:t> X</a:t>
            </a:r>
            <a:r>
              <a:rPr lang="en-US" altLang="zh-CN" sz="1400" baseline="30000" dirty="0"/>
              <a:t>1</a:t>
            </a:r>
            <a:endParaRPr lang="en-US" altLang="zh-CN" sz="1400" dirty="0"/>
          </a:p>
          <a:p>
            <a:pPr algn="just" eaLnBrk="1" hangingPunct="1"/>
            <a:r>
              <a:rPr lang="en-US" altLang="zh-CN" sz="1400" dirty="0"/>
              <a:t>                     =(0.5,1,-1,0)</a:t>
            </a:r>
            <a:r>
              <a:rPr lang="en-US" altLang="zh-CN" sz="1400" baseline="30000" dirty="0"/>
              <a:t>T</a:t>
            </a:r>
            <a:r>
              <a:rPr lang="en-US" altLang="zh-CN" sz="1400" dirty="0"/>
              <a:t>+0.1(-1-1)(-1,1,-2,0)</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zh-CN" altLang="en-US" sz="1400" dirty="0"/>
              <a:t>第二步 输入</a:t>
            </a:r>
            <a:r>
              <a:rPr lang="en-US" altLang="zh-CN" sz="1400" b="1" i="1" dirty="0"/>
              <a:t>X</a:t>
            </a:r>
            <a:r>
              <a:rPr lang="en-US" altLang="zh-CN" sz="1400" i="1" baseline="30000" dirty="0"/>
              <a:t>2</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(1)</a:t>
            </a:r>
            <a:r>
              <a:rPr lang="en-US" altLang="zh-CN" sz="1400" b="1" dirty="0"/>
              <a:t>X</a:t>
            </a:r>
            <a:r>
              <a:rPr lang="en-US" altLang="zh-CN" sz="1400" baseline="30000" dirty="0"/>
              <a:t>2</a:t>
            </a:r>
            <a:r>
              <a:rPr lang="en-US" altLang="zh-CN" sz="1400" dirty="0"/>
              <a:t>=(0.7,0.8,-0.6,0)(-1,0,1.5,-0.5)</a:t>
            </a:r>
            <a:r>
              <a:rPr lang="en-US" altLang="zh-CN" sz="1400" baseline="30000" dirty="0"/>
              <a:t>T</a:t>
            </a:r>
            <a:r>
              <a:rPr lang="en-US" altLang="zh-CN" sz="1400" dirty="0"/>
              <a:t>=-1.6</a:t>
            </a:r>
          </a:p>
          <a:p>
            <a:pPr algn="just" eaLnBrk="1" hangingPunct="1"/>
            <a:r>
              <a:rPr lang="en-US" altLang="zh-CN" sz="1400" dirty="0"/>
              <a:t>                 </a:t>
            </a:r>
            <a:r>
              <a:rPr lang="en-US" altLang="zh-CN" sz="1400" i="1" dirty="0"/>
              <a:t>o</a:t>
            </a:r>
            <a:r>
              <a:rPr lang="en-US" altLang="zh-CN" sz="1400" i="1" baseline="30000" dirty="0"/>
              <a:t>2</a:t>
            </a:r>
            <a:r>
              <a:rPr lang="en-US" altLang="zh-CN" sz="1400" dirty="0"/>
              <a:t>(</a:t>
            </a:r>
            <a:r>
              <a:rPr lang="en-US" altLang="zh-CN" sz="1400" i="1" dirty="0"/>
              <a:t>1</a:t>
            </a:r>
            <a:r>
              <a:rPr lang="en-US" altLang="zh-CN" sz="1400" dirty="0"/>
              <a:t>)</a:t>
            </a:r>
            <a:r>
              <a:rPr lang="en-US" altLang="zh-CN" sz="1400" i="1" dirty="0"/>
              <a:t>=</a:t>
            </a:r>
            <a:r>
              <a:rPr lang="en-US" altLang="zh-CN" sz="1400" i="1" dirty="0" err="1"/>
              <a:t>sgn</a:t>
            </a:r>
            <a:r>
              <a:rPr lang="en-US" altLang="zh-CN" sz="1400" dirty="0"/>
              <a:t>(</a:t>
            </a:r>
            <a:r>
              <a:rPr lang="en-US" altLang="zh-CN" sz="1400" i="1" dirty="0"/>
              <a:t>-1.6</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(2)=</a:t>
            </a:r>
            <a:r>
              <a:rPr lang="en-US" altLang="zh-CN" sz="1400" b="1" dirty="0"/>
              <a:t> W</a:t>
            </a:r>
            <a:r>
              <a:rPr lang="en-US" altLang="zh-CN" sz="1400" dirty="0"/>
              <a:t>(1)+</a:t>
            </a:r>
            <a:r>
              <a:rPr lang="en-US" altLang="zh-CN" sz="1400" dirty="0" err="1">
                <a:latin typeface="宋体" panose="02010600030101010101" pitchFamily="2" charset="-122"/>
              </a:rPr>
              <a:t>η</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en-US" altLang="zh-CN" sz="1400" b="1" dirty="0"/>
              <a:t> X</a:t>
            </a:r>
            <a:r>
              <a:rPr lang="en-US" altLang="zh-CN" sz="1400" baseline="30000" dirty="0"/>
              <a:t>2</a:t>
            </a:r>
            <a:endParaRPr lang="en-US" altLang="zh-CN" sz="1400" dirty="0"/>
          </a:p>
          <a:p>
            <a:pPr algn="just" eaLnBrk="1" hangingPunct="1"/>
            <a:r>
              <a:rPr lang="en-US" altLang="zh-CN" sz="1400" dirty="0"/>
              <a:t>                     =(0.7,0.8,-0.6,0)</a:t>
            </a:r>
            <a:r>
              <a:rPr lang="en-US" altLang="zh-CN" sz="1400" baseline="30000" dirty="0"/>
              <a:t>T</a:t>
            </a:r>
            <a:r>
              <a:rPr lang="en-US" altLang="zh-CN" sz="1400" dirty="0"/>
              <a:t>+0.1[-1-(-1)](-1,0,1.5,-0.5)</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en-US" altLang="zh-CN" sz="1400" dirty="0"/>
              <a:t>       </a:t>
            </a:r>
            <a:r>
              <a:rPr lang="zh-CN" altLang="en-US" sz="1400" dirty="0"/>
              <a:t>由于</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zh-CN" altLang="en-US" sz="1400" dirty="0"/>
              <a:t>，所以</a:t>
            </a:r>
            <a:r>
              <a:rPr lang="en-US" altLang="zh-CN" sz="1400" b="1" dirty="0"/>
              <a:t>W</a:t>
            </a:r>
            <a:r>
              <a:rPr lang="en-US" altLang="zh-CN" sz="1400" dirty="0"/>
              <a:t>(2)=</a:t>
            </a:r>
            <a:r>
              <a:rPr lang="en-US" altLang="zh-CN" sz="1400" b="1" dirty="0"/>
              <a:t> W</a:t>
            </a:r>
            <a:r>
              <a:rPr lang="en-US" altLang="zh-CN" sz="1400" dirty="0"/>
              <a:t>(1)</a:t>
            </a:r>
            <a:r>
              <a:rPr lang="zh-CN" altLang="en-US" sz="1400" dirty="0"/>
              <a:t>。</a:t>
            </a:r>
          </a:p>
          <a:p>
            <a:pPr algn="just" eaLnBrk="1" hangingPunct="1"/>
            <a:r>
              <a:rPr lang="zh-CN" altLang="en-US" sz="1400" dirty="0"/>
              <a:t>第三步 输入</a:t>
            </a:r>
            <a:r>
              <a:rPr lang="en-US" altLang="zh-CN" sz="1400" b="1" i="1" dirty="0"/>
              <a:t>X</a:t>
            </a:r>
            <a:r>
              <a:rPr lang="en-US" altLang="zh-CN" sz="1400" i="1" baseline="30000" dirty="0"/>
              <a:t>3</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(2)</a:t>
            </a:r>
            <a:r>
              <a:rPr lang="en-US" altLang="zh-CN" sz="1400" b="1" dirty="0"/>
              <a:t>X</a:t>
            </a:r>
            <a:r>
              <a:rPr lang="en-US" altLang="zh-CN" sz="1400" baseline="30000" dirty="0"/>
              <a:t>3</a:t>
            </a:r>
            <a:r>
              <a:rPr lang="en-US" altLang="zh-CN" sz="1400" dirty="0"/>
              <a:t>=(0.7,0.8,-0.6,0)(-1,-1,1,0.5)</a:t>
            </a:r>
            <a:r>
              <a:rPr lang="en-US" altLang="zh-CN" sz="1400" baseline="30000" dirty="0"/>
              <a:t>T</a:t>
            </a:r>
            <a:r>
              <a:rPr lang="en-US" altLang="zh-CN" sz="1400" dirty="0"/>
              <a:t>=-2.1</a:t>
            </a:r>
          </a:p>
          <a:p>
            <a:pPr algn="just" eaLnBrk="1" hangingPunct="1"/>
            <a:r>
              <a:rPr lang="en-US" altLang="zh-CN" sz="1400" dirty="0"/>
              <a:t>                </a:t>
            </a:r>
            <a:r>
              <a:rPr lang="en-US" altLang="zh-CN" sz="1400" i="1" dirty="0"/>
              <a:t>O</a:t>
            </a:r>
            <a:r>
              <a:rPr lang="en-US" altLang="zh-CN" sz="1400" i="1" baseline="30000" dirty="0"/>
              <a:t>3</a:t>
            </a:r>
            <a:r>
              <a:rPr lang="en-US" altLang="zh-CN" sz="1400" dirty="0"/>
              <a:t>(</a:t>
            </a:r>
            <a:r>
              <a:rPr lang="en-US" altLang="zh-CN" sz="1400" i="1" dirty="0"/>
              <a:t>2</a:t>
            </a:r>
            <a:r>
              <a:rPr lang="en-US" altLang="zh-CN" sz="1400" dirty="0"/>
              <a:t>)</a:t>
            </a:r>
            <a:r>
              <a:rPr lang="en-US" altLang="zh-CN" sz="1400" i="1" dirty="0"/>
              <a:t>=</a:t>
            </a:r>
            <a:r>
              <a:rPr lang="en-US" altLang="zh-CN" sz="1400" i="1" dirty="0" err="1"/>
              <a:t>sgn</a:t>
            </a:r>
            <a:r>
              <a:rPr lang="en-US" altLang="zh-CN" sz="1400" dirty="0"/>
              <a:t>(</a:t>
            </a:r>
            <a:r>
              <a:rPr lang="en-US" altLang="zh-CN" sz="1400" i="1" dirty="0"/>
              <a:t>-2.1=-1</a:t>
            </a:r>
          </a:p>
          <a:p>
            <a:pPr algn="just" eaLnBrk="1" hangingPunct="1"/>
            <a:r>
              <a:rPr lang="en-US" altLang="zh-CN" sz="1400" dirty="0"/>
              <a:t>                </a:t>
            </a:r>
            <a:r>
              <a:rPr lang="en-US" altLang="zh-CN" sz="1400" b="1" dirty="0"/>
              <a:t>W</a:t>
            </a:r>
            <a:r>
              <a:rPr lang="en-US" altLang="zh-CN" sz="1400" dirty="0"/>
              <a:t>(3)=</a:t>
            </a:r>
            <a:r>
              <a:rPr lang="en-US" altLang="zh-CN" sz="1400" b="1" dirty="0"/>
              <a:t> W</a:t>
            </a:r>
            <a:r>
              <a:rPr lang="en-US" altLang="zh-CN" sz="1400" dirty="0"/>
              <a:t>(2)+</a:t>
            </a:r>
            <a:r>
              <a:rPr lang="en-US" altLang="zh-CN" sz="1400" dirty="0" err="1">
                <a:latin typeface="宋体" panose="02010600030101010101" pitchFamily="2" charset="-122"/>
              </a:rPr>
              <a:t>η</a:t>
            </a:r>
            <a:r>
              <a:rPr lang="en-US" altLang="zh-CN" sz="1400" dirty="0"/>
              <a:t>[d</a:t>
            </a:r>
            <a:r>
              <a:rPr lang="en-US" altLang="zh-CN" sz="1400" baseline="30000" dirty="0"/>
              <a:t>3</a:t>
            </a:r>
            <a:r>
              <a:rPr lang="en-US" altLang="zh-CN" sz="1400" dirty="0"/>
              <a:t>-</a:t>
            </a:r>
            <a:r>
              <a:rPr lang="en-US" altLang="zh-CN" sz="1400" b="1" dirty="0"/>
              <a:t> </a:t>
            </a:r>
            <a:r>
              <a:rPr lang="en-US" altLang="zh-CN" sz="1400" dirty="0"/>
              <a:t>o</a:t>
            </a:r>
            <a:r>
              <a:rPr lang="en-US" altLang="zh-CN" sz="1400" b="1" baseline="30000" dirty="0"/>
              <a:t>3</a:t>
            </a:r>
            <a:r>
              <a:rPr lang="en-US" altLang="zh-CN" sz="1400" dirty="0"/>
              <a:t>(2)]</a:t>
            </a:r>
            <a:r>
              <a:rPr lang="en-US" altLang="zh-CN" sz="1400" b="1" dirty="0"/>
              <a:t> X</a:t>
            </a:r>
            <a:r>
              <a:rPr lang="en-US" altLang="zh-CN" sz="1400" baseline="30000" dirty="0"/>
              <a:t>3</a:t>
            </a:r>
            <a:endParaRPr lang="en-US" altLang="zh-CN" sz="1400" dirty="0"/>
          </a:p>
          <a:p>
            <a:pPr algn="just" eaLnBrk="1" hangingPunct="1"/>
            <a:r>
              <a:rPr lang="en-US" altLang="zh-CN" sz="1400" dirty="0"/>
              <a:t>                    =(0.7,0.8,-0.6,0)</a:t>
            </a:r>
            <a:r>
              <a:rPr lang="en-US" altLang="zh-CN" sz="1400" baseline="30000" dirty="0"/>
              <a:t>T</a:t>
            </a:r>
            <a:r>
              <a:rPr lang="en-US" altLang="zh-CN" sz="1400" dirty="0"/>
              <a:t>+0.1[1-(-1)](-1,-1,1,0.5)</a:t>
            </a:r>
            <a:r>
              <a:rPr lang="en-US" altLang="zh-CN" sz="1400" baseline="30000" dirty="0"/>
              <a:t>T</a:t>
            </a:r>
            <a:endParaRPr lang="en-US" altLang="zh-CN" sz="1400" dirty="0"/>
          </a:p>
          <a:p>
            <a:pPr algn="just" eaLnBrk="1" hangingPunct="1"/>
            <a:r>
              <a:rPr lang="en-US" altLang="zh-CN" sz="1400" dirty="0"/>
              <a:t>                    =(0.5,0.6,-0.4,0.1)</a:t>
            </a:r>
            <a:r>
              <a:rPr lang="en-US" altLang="zh-CN" sz="1400" baseline="30000" dirty="0"/>
              <a:t>T</a:t>
            </a:r>
            <a:endParaRPr lang="en-US" altLang="zh-CN" sz="1400" dirty="0"/>
          </a:p>
          <a:p>
            <a:pPr algn="just" eaLnBrk="1" hangingPunct="1"/>
            <a:r>
              <a:rPr lang="zh-CN" altLang="en-US" sz="1400" dirty="0"/>
              <a:t>第四步 返回到第一步，继续训练直到</a:t>
            </a:r>
            <a:r>
              <a:rPr lang="en-US" altLang="zh-CN" sz="1400" i="1" dirty="0" err="1"/>
              <a:t>d</a:t>
            </a:r>
            <a:r>
              <a:rPr lang="en-US" altLang="zh-CN" sz="1400" i="1" baseline="30000" dirty="0" err="1"/>
              <a:t>p</a:t>
            </a:r>
            <a:r>
              <a:rPr lang="en-US" altLang="zh-CN" sz="1400" i="1" dirty="0"/>
              <a:t>-</a:t>
            </a:r>
            <a:r>
              <a:rPr lang="en-US" altLang="zh-CN" sz="1400" b="1" i="1" dirty="0"/>
              <a:t> </a:t>
            </a:r>
            <a:r>
              <a:rPr lang="en-US" altLang="zh-CN" sz="1400" i="1" dirty="0"/>
              <a:t>o</a:t>
            </a:r>
            <a:r>
              <a:rPr lang="en-US" altLang="zh-CN" sz="1400" i="1" baseline="30000" dirty="0"/>
              <a:t>p</a:t>
            </a:r>
            <a:r>
              <a:rPr lang="en-US" altLang="zh-CN" sz="1400" i="1" dirty="0"/>
              <a:t>=0</a:t>
            </a:r>
            <a:r>
              <a:rPr lang="zh-CN" altLang="en-US" sz="1400" i="1" dirty="0"/>
              <a:t>，</a:t>
            </a:r>
            <a:r>
              <a:rPr lang="en-US" altLang="zh-CN" sz="1400" i="1" dirty="0"/>
              <a:t>p=1,2,3</a:t>
            </a:r>
            <a:r>
              <a:rPr lang="zh-CN" altLang="en-US" sz="1400" i="1" dirty="0"/>
              <a:t>。</a:t>
            </a:r>
            <a:endParaRPr lang="zh-CN" altLang="en-US" sz="1400" dirty="0"/>
          </a:p>
        </p:txBody>
      </p:sp>
    </p:spTree>
  </p:cSld>
  <p:clrMapOvr>
    <a:overrideClrMapping bg1="lt1" tx1="dk1" bg2="lt2" tx2="dk2" accent1="accent1" accent2="accent2" accent3="accent3" accent4="accent4" accent5="accent5" accent6="accent6" hlink="hlink" folHlink="folHlink"/>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5538" name="幻灯片图像占位符 54273"/>
          <p:cNvSpPr>
            <a:spLocks noGrp="1" noRot="1" noChangeAspect="1" noChangeArrowheads="1" noTextEdit="1"/>
          </p:cNvSpPr>
          <p:nvPr>
            <p:ph type="sldImg" idx="4294967295"/>
          </p:nvPr>
        </p:nvSpPr>
        <p:spPr>
          <a:xfrm>
            <a:off x="1519238" y="685800"/>
            <a:ext cx="1720850" cy="1290638"/>
          </a:xfrm>
        </p:spPr>
      </p:sp>
      <p:sp>
        <p:nvSpPr>
          <p:cNvPr id="65539" name="文本占位符 54274"/>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dirty="0"/>
              <a:t>      </a:t>
            </a:r>
            <a:r>
              <a:rPr lang="zh-CN" altLang="en-US" sz="1400" dirty="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dirty="0"/>
              <a:t>        例</a:t>
            </a:r>
            <a:r>
              <a:rPr lang="en-US" altLang="zh-CN" sz="1400" dirty="0"/>
              <a:t>3.2 </a:t>
            </a:r>
            <a:r>
              <a:rPr lang="zh-CN" altLang="en-US" sz="1400" dirty="0"/>
              <a:t>单计算节点感知器，</a:t>
            </a:r>
            <a:r>
              <a:rPr lang="en-US" altLang="zh-CN" sz="1400" dirty="0"/>
              <a:t>3</a:t>
            </a:r>
            <a:r>
              <a:rPr lang="zh-CN" altLang="en-US" sz="1400" dirty="0"/>
              <a:t>个输入。给定</a:t>
            </a:r>
            <a:r>
              <a:rPr lang="en-US" altLang="zh-CN" sz="1400" dirty="0"/>
              <a:t>3</a:t>
            </a:r>
            <a:r>
              <a:rPr lang="zh-CN" altLang="en-US" sz="1400" dirty="0"/>
              <a:t>对训练样本对如屏幕所示。</a:t>
            </a:r>
          </a:p>
          <a:p>
            <a:pPr algn="just" eaLnBrk="1" hangingPunct="1"/>
            <a:r>
              <a:rPr lang="zh-CN" altLang="en-US" sz="1400" dirty="0"/>
              <a:t>      设初始权向量</a:t>
            </a:r>
            <a:r>
              <a:rPr lang="en-US" altLang="zh-CN" sz="1400" b="1" i="1" dirty="0"/>
              <a:t>W</a:t>
            </a:r>
            <a:r>
              <a:rPr lang="en-US" altLang="zh-CN" sz="1400" dirty="0"/>
              <a:t>(</a:t>
            </a:r>
            <a:r>
              <a:rPr lang="en-US" altLang="zh-CN" sz="1400" i="1" dirty="0"/>
              <a:t>0</a:t>
            </a:r>
            <a:r>
              <a:rPr lang="en-US" altLang="zh-CN" sz="1400" dirty="0"/>
              <a:t>)=(</a:t>
            </a:r>
            <a:r>
              <a:rPr lang="en-US" altLang="zh-CN" sz="1400" i="1" dirty="0"/>
              <a:t>0.5,1,-1,0</a:t>
            </a:r>
            <a:r>
              <a:rPr lang="en-US" altLang="zh-CN" sz="1400" dirty="0"/>
              <a:t>)</a:t>
            </a:r>
            <a:r>
              <a:rPr lang="en-US" altLang="zh-CN" sz="1400" baseline="30000" dirty="0"/>
              <a:t>T</a:t>
            </a:r>
            <a:r>
              <a:rPr lang="zh-CN" altLang="en-US" sz="1400" dirty="0"/>
              <a:t>，</a:t>
            </a:r>
            <a:r>
              <a:rPr lang="en-US" altLang="zh-CN" sz="1400" i="1" dirty="0">
                <a:latin typeface="宋体" panose="02010600030101010101" pitchFamily="2" charset="-122"/>
              </a:rPr>
              <a:t>η=0.1</a:t>
            </a:r>
            <a:r>
              <a:rPr lang="zh-CN" altLang="en-US" sz="1400" i="1" dirty="0">
                <a:latin typeface="宋体" panose="02010600030101010101" pitchFamily="2" charset="-122"/>
              </a:rPr>
              <a:t>。</a:t>
            </a:r>
            <a:r>
              <a:rPr lang="zh-CN" altLang="en-US" sz="1400" dirty="0"/>
              <a:t>注意，输入向量中第一个分量</a:t>
            </a:r>
            <a:r>
              <a:rPr lang="en-US" altLang="zh-CN" sz="1400" i="1" dirty="0"/>
              <a:t>x</a:t>
            </a:r>
            <a:r>
              <a:rPr lang="en-US" altLang="zh-CN" sz="1400" i="1" baseline="-25000" dirty="0"/>
              <a:t>0</a:t>
            </a:r>
            <a:r>
              <a:rPr lang="zh-CN" altLang="en-US" sz="1400" dirty="0"/>
              <a:t>恒等于</a:t>
            </a:r>
            <a:r>
              <a:rPr lang="en-US" altLang="zh-CN" sz="1400" i="1" dirty="0"/>
              <a:t>-1</a:t>
            </a:r>
            <a:r>
              <a:rPr lang="zh-CN" altLang="en-US" sz="1400" dirty="0"/>
              <a:t>，权向量中第一个分量为阈值，试根据以上学习规则训练该感知器。</a:t>
            </a:r>
          </a:p>
          <a:p>
            <a:pPr algn="just" eaLnBrk="1" hangingPunct="1"/>
            <a:r>
              <a:rPr lang="zh-CN" altLang="en-US" sz="1400" dirty="0"/>
              <a:t>解：第一步 输入</a:t>
            </a:r>
            <a:r>
              <a:rPr lang="en-US" altLang="zh-CN" sz="1400" b="1" i="1" dirty="0"/>
              <a:t>X</a:t>
            </a:r>
            <a:r>
              <a:rPr lang="en-US" altLang="zh-CN" sz="1400" i="1" baseline="30000" dirty="0"/>
              <a:t>1</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(0)</a:t>
            </a:r>
            <a:r>
              <a:rPr lang="en-US" altLang="zh-CN" sz="1400" b="1" dirty="0"/>
              <a:t>X</a:t>
            </a:r>
            <a:r>
              <a:rPr lang="en-US" altLang="zh-CN" sz="1400" baseline="30000" dirty="0"/>
              <a:t>1</a:t>
            </a:r>
            <a:r>
              <a:rPr lang="en-US" altLang="zh-CN" sz="1400" dirty="0"/>
              <a:t>=(0.5,1,-1,0)(-1,1,-2,0)</a:t>
            </a:r>
            <a:r>
              <a:rPr lang="en-US" altLang="zh-CN" sz="1400" baseline="30000" dirty="0"/>
              <a:t>T</a:t>
            </a:r>
            <a:r>
              <a:rPr lang="en-US" altLang="zh-CN" sz="1400" dirty="0"/>
              <a:t>=2.5</a:t>
            </a:r>
          </a:p>
          <a:p>
            <a:pPr algn="just" eaLnBrk="1" hangingPunct="1"/>
            <a:r>
              <a:rPr lang="en-US" altLang="zh-CN" sz="1400" dirty="0"/>
              <a:t>                 </a:t>
            </a:r>
            <a:r>
              <a:rPr lang="en-US" altLang="zh-CN" sz="1400" i="1" dirty="0"/>
              <a:t>o</a:t>
            </a:r>
            <a:r>
              <a:rPr lang="en-US" altLang="zh-CN" sz="1400" i="1" baseline="30000" dirty="0"/>
              <a:t>1</a:t>
            </a:r>
            <a:r>
              <a:rPr lang="en-US" altLang="zh-CN" sz="1400" dirty="0"/>
              <a:t>(</a:t>
            </a:r>
            <a:r>
              <a:rPr lang="en-US" altLang="zh-CN" sz="1400" i="1" dirty="0"/>
              <a:t>0</a:t>
            </a:r>
            <a:r>
              <a:rPr lang="en-US" altLang="zh-CN" sz="1400" dirty="0"/>
              <a:t>)</a:t>
            </a:r>
            <a:r>
              <a:rPr lang="en-US" altLang="zh-CN" sz="1400" i="1" dirty="0"/>
              <a:t>=</a:t>
            </a:r>
            <a:r>
              <a:rPr lang="en-US" altLang="zh-CN" sz="1400" i="1" dirty="0" err="1"/>
              <a:t>sgn</a:t>
            </a:r>
            <a:r>
              <a:rPr lang="en-US" altLang="zh-CN" sz="1400" dirty="0"/>
              <a:t>(</a:t>
            </a:r>
            <a:r>
              <a:rPr lang="en-US" altLang="zh-CN" sz="1400" i="1" dirty="0"/>
              <a:t>2.5</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(1)=</a:t>
            </a:r>
            <a:r>
              <a:rPr lang="en-US" altLang="zh-CN" sz="1400" b="1" dirty="0"/>
              <a:t> W</a:t>
            </a:r>
            <a:r>
              <a:rPr lang="en-US" altLang="zh-CN" sz="1400" dirty="0"/>
              <a:t>(0)+</a:t>
            </a:r>
            <a:r>
              <a:rPr lang="en-US" altLang="zh-CN" sz="1400" dirty="0">
                <a:latin typeface="宋体" panose="02010600030101010101" pitchFamily="2" charset="-122"/>
              </a:rPr>
              <a:t>η</a:t>
            </a:r>
            <a:r>
              <a:rPr lang="en-US" altLang="zh-CN" sz="1400" dirty="0"/>
              <a:t>[d</a:t>
            </a:r>
            <a:r>
              <a:rPr lang="en-US" altLang="zh-CN" sz="1400" baseline="30000" dirty="0"/>
              <a:t>1</a:t>
            </a:r>
            <a:r>
              <a:rPr lang="en-US" altLang="zh-CN" sz="1400" dirty="0"/>
              <a:t>-</a:t>
            </a:r>
            <a:r>
              <a:rPr lang="en-US" altLang="zh-CN" sz="1400" b="1" dirty="0"/>
              <a:t> </a:t>
            </a:r>
            <a:r>
              <a:rPr lang="en-US" altLang="zh-CN" sz="1400" dirty="0"/>
              <a:t>o</a:t>
            </a:r>
            <a:r>
              <a:rPr lang="en-US" altLang="zh-CN" sz="1400" b="1" baseline="30000" dirty="0"/>
              <a:t>1</a:t>
            </a:r>
            <a:r>
              <a:rPr lang="en-US" altLang="zh-CN" sz="1400" dirty="0"/>
              <a:t>(0)]</a:t>
            </a:r>
            <a:r>
              <a:rPr lang="en-US" altLang="zh-CN" sz="1400" b="1" dirty="0"/>
              <a:t> X</a:t>
            </a:r>
            <a:r>
              <a:rPr lang="en-US" altLang="zh-CN" sz="1400" baseline="30000" dirty="0"/>
              <a:t>1</a:t>
            </a:r>
            <a:endParaRPr lang="en-US" altLang="zh-CN" sz="1400" dirty="0"/>
          </a:p>
          <a:p>
            <a:pPr algn="just" eaLnBrk="1" hangingPunct="1"/>
            <a:r>
              <a:rPr lang="en-US" altLang="zh-CN" sz="1400" dirty="0"/>
              <a:t>                     =(0.5,1,-1,0)</a:t>
            </a:r>
            <a:r>
              <a:rPr lang="en-US" altLang="zh-CN" sz="1400" baseline="30000" dirty="0"/>
              <a:t>T</a:t>
            </a:r>
            <a:r>
              <a:rPr lang="en-US" altLang="zh-CN" sz="1400" dirty="0"/>
              <a:t>+0.1(-1-1)(-1,1,-2,0)</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zh-CN" altLang="en-US" sz="1400" dirty="0"/>
              <a:t>第二步 输入</a:t>
            </a:r>
            <a:r>
              <a:rPr lang="en-US" altLang="zh-CN" sz="1400" b="1" i="1" dirty="0"/>
              <a:t>X</a:t>
            </a:r>
            <a:r>
              <a:rPr lang="en-US" altLang="zh-CN" sz="1400" i="1" baseline="30000" dirty="0"/>
              <a:t>2</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(1)</a:t>
            </a:r>
            <a:r>
              <a:rPr lang="en-US" altLang="zh-CN" sz="1400" b="1" dirty="0"/>
              <a:t>X</a:t>
            </a:r>
            <a:r>
              <a:rPr lang="en-US" altLang="zh-CN" sz="1400" baseline="30000" dirty="0"/>
              <a:t>2</a:t>
            </a:r>
            <a:r>
              <a:rPr lang="en-US" altLang="zh-CN" sz="1400" dirty="0"/>
              <a:t>=(0.7,0.8,-0.6,0)(-1,0,1.5,-0.5)</a:t>
            </a:r>
            <a:r>
              <a:rPr lang="en-US" altLang="zh-CN" sz="1400" baseline="30000" dirty="0"/>
              <a:t>T</a:t>
            </a:r>
            <a:r>
              <a:rPr lang="en-US" altLang="zh-CN" sz="1400" dirty="0"/>
              <a:t>=-1.6</a:t>
            </a:r>
          </a:p>
          <a:p>
            <a:pPr algn="just" eaLnBrk="1" hangingPunct="1"/>
            <a:r>
              <a:rPr lang="en-US" altLang="zh-CN" sz="1400" dirty="0"/>
              <a:t>                 </a:t>
            </a:r>
            <a:r>
              <a:rPr lang="en-US" altLang="zh-CN" sz="1400" i="1" dirty="0"/>
              <a:t>o</a:t>
            </a:r>
            <a:r>
              <a:rPr lang="en-US" altLang="zh-CN" sz="1400" i="1" baseline="30000" dirty="0"/>
              <a:t>2</a:t>
            </a:r>
            <a:r>
              <a:rPr lang="en-US" altLang="zh-CN" sz="1400" dirty="0"/>
              <a:t>(</a:t>
            </a:r>
            <a:r>
              <a:rPr lang="en-US" altLang="zh-CN" sz="1400" i="1" dirty="0"/>
              <a:t>1</a:t>
            </a:r>
            <a:r>
              <a:rPr lang="en-US" altLang="zh-CN" sz="1400" dirty="0"/>
              <a:t>)</a:t>
            </a:r>
            <a:r>
              <a:rPr lang="en-US" altLang="zh-CN" sz="1400" i="1" dirty="0"/>
              <a:t>=</a:t>
            </a:r>
            <a:r>
              <a:rPr lang="en-US" altLang="zh-CN" sz="1400" i="1" dirty="0" err="1"/>
              <a:t>sgn</a:t>
            </a:r>
            <a:r>
              <a:rPr lang="en-US" altLang="zh-CN" sz="1400" dirty="0"/>
              <a:t>(</a:t>
            </a:r>
            <a:r>
              <a:rPr lang="en-US" altLang="zh-CN" sz="1400" i="1" dirty="0"/>
              <a:t>-1.6</a:t>
            </a:r>
            <a:r>
              <a:rPr lang="en-US" altLang="zh-CN" sz="1400" dirty="0"/>
              <a:t>)</a:t>
            </a:r>
            <a:r>
              <a:rPr lang="en-US" altLang="zh-CN" sz="1400" i="1" dirty="0"/>
              <a:t>=-1</a:t>
            </a:r>
          </a:p>
          <a:p>
            <a:pPr algn="just" eaLnBrk="1" hangingPunct="1"/>
            <a:r>
              <a:rPr lang="en-US" altLang="zh-CN" sz="1400" dirty="0"/>
              <a:t>                 </a:t>
            </a:r>
            <a:r>
              <a:rPr lang="en-US" altLang="zh-CN" sz="1400" b="1" dirty="0"/>
              <a:t>W</a:t>
            </a:r>
            <a:r>
              <a:rPr lang="en-US" altLang="zh-CN" sz="1400" dirty="0"/>
              <a:t>(2)=</a:t>
            </a:r>
            <a:r>
              <a:rPr lang="en-US" altLang="zh-CN" sz="1400" b="1" dirty="0"/>
              <a:t> W</a:t>
            </a:r>
            <a:r>
              <a:rPr lang="en-US" altLang="zh-CN" sz="1400" dirty="0"/>
              <a:t>(1)+</a:t>
            </a:r>
            <a:r>
              <a:rPr lang="en-US" altLang="zh-CN" sz="1400" dirty="0">
                <a:latin typeface="宋体" panose="02010600030101010101" pitchFamily="2" charset="-122"/>
              </a:rPr>
              <a:t>η</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en-US" altLang="zh-CN" sz="1400" b="1" dirty="0"/>
              <a:t> X</a:t>
            </a:r>
            <a:r>
              <a:rPr lang="en-US" altLang="zh-CN" sz="1400" baseline="30000" dirty="0"/>
              <a:t>2</a:t>
            </a:r>
            <a:endParaRPr lang="en-US" altLang="zh-CN" sz="1400" dirty="0"/>
          </a:p>
          <a:p>
            <a:pPr algn="just" eaLnBrk="1" hangingPunct="1"/>
            <a:r>
              <a:rPr lang="en-US" altLang="zh-CN" sz="1400" dirty="0"/>
              <a:t>                     =(0.7,0.8,-0.6,0)</a:t>
            </a:r>
            <a:r>
              <a:rPr lang="en-US" altLang="zh-CN" sz="1400" baseline="30000" dirty="0"/>
              <a:t>T</a:t>
            </a:r>
            <a:r>
              <a:rPr lang="en-US" altLang="zh-CN" sz="1400" dirty="0"/>
              <a:t>+0.1[-1-(-1)](-1,0,1.5,-0.5)</a:t>
            </a:r>
            <a:r>
              <a:rPr lang="en-US" altLang="zh-CN" sz="1400" baseline="30000" dirty="0"/>
              <a:t>T</a:t>
            </a:r>
            <a:endParaRPr lang="en-US" altLang="zh-CN" sz="1400" dirty="0"/>
          </a:p>
          <a:p>
            <a:pPr algn="just" eaLnBrk="1" hangingPunct="1"/>
            <a:r>
              <a:rPr lang="en-US" altLang="zh-CN" sz="1400" dirty="0"/>
              <a:t>                     =(0.7,0.8,-0.6,0)</a:t>
            </a:r>
            <a:r>
              <a:rPr lang="en-US" altLang="zh-CN" sz="1400" baseline="30000" dirty="0"/>
              <a:t>T</a:t>
            </a:r>
            <a:endParaRPr lang="en-US" altLang="zh-CN" sz="1400" dirty="0"/>
          </a:p>
          <a:p>
            <a:pPr algn="just" eaLnBrk="1" hangingPunct="1"/>
            <a:r>
              <a:rPr lang="en-US" altLang="zh-CN" sz="1400" dirty="0"/>
              <a:t>       </a:t>
            </a:r>
            <a:r>
              <a:rPr lang="zh-CN" altLang="en-US" sz="1400" dirty="0"/>
              <a:t>由于</a:t>
            </a:r>
            <a:r>
              <a:rPr lang="en-US" altLang="zh-CN" sz="1400" dirty="0"/>
              <a:t>d</a:t>
            </a:r>
            <a:r>
              <a:rPr lang="en-US" altLang="zh-CN" sz="1400" baseline="30000" dirty="0"/>
              <a:t>2</a:t>
            </a:r>
            <a:r>
              <a:rPr lang="en-US" altLang="zh-CN" sz="1400" dirty="0"/>
              <a:t>=</a:t>
            </a:r>
            <a:r>
              <a:rPr lang="en-US" altLang="zh-CN" sz="1400" b="1" dirty="0"/>
              <a:t> </a:t>
            </a:r>
            <a:r>
              <a:rPr lang="en-US" altLang="zh-CN" sz="1400" dirty="0"/>
              <a:t>o</a:t>
            </a:r>
            <a:r>
              <a:rPr lang="en-US" altLang="zh-CN" sz="1400" b="1" baseline="30000" dirty="0"/>
              <a:t>2</a:t>
            </a:r>
            <a:r>
              <a:rPr lang="en-US" altLang="zh-CN" sz="1400" dirty="0"/>
              <a:t>(1)</a:t>
            </a:r>
            <a:r>
              <a:rPr lang="zh-CN" altLang="en-US" sz="1400" dirty="0"/>
              <a:t>，所以</a:t>
            </a:r>
            <a:r>
              <a:rPr lang="en-US" altLang="zh-CN" sz="1400" b="1" dirty="0"/>
              <a:t>W</a:t>
            </a:r>
            <a:r>
              <a:rPr lang="en-US" altLang="zh-CN" sz="1400" dirty="0"/>
              <a:t>(2)=</a:t>
            </a:r>
            <a:r>
              <a:rPr lang="en-US" altLang="zh-CN" sz="1400" b="1" dirty="0"/>
              <a:t> W</a:t>
            </a:r>
            <a:r>
              <a:rPr lang="en-US" altLang="zh-CN" sz="1400" dirty="0"/>
              <a:t>(1)</a:t>
            </a:r>
            <a:r>
              <a:rPr lang="zh-CN" altLang="en-US" sz="1400" dirty="0"/>
              <a:t>。</a:t>
            </a:r>
          </a:p>
          <a:p>
            <a:pPr algn="just" eaLnBrk="1" hangingPunct="1"/>
            <a:r>
              <a:rPr lang="zh-CN" altLang="en-US" sz="1400" dirty="0"/>
              <a:t>第三步 输入</a:t>
            </a:r>
            <a:r>
              <a:rPr lang="en-US" altLang="zh-CN" sz="1400" b="1" i="1" dirty="0"/>
              <a:t>X</a:t>
            </a:r>
            <a:r>
              <a:rPr lang="en-US" altLang="zh-CN" sz="1400" i="1" baseline="30000" dirty="0"/>
              <a:t>3</a:t>
            </a:r>
            <a:r>
              <a:rPr lang="zh-CN" altLang="en-US" sz="1400" dirty="0"/>
              <a:t>，得</a:t>
            </a:r>
          </a:p>
          <a:p>
            <a:pPr algn="just" eaLnBrk="1" hangingPunct="1"/>
            <a:r>
              <a:rPr lang="zh-CN" altLang="en-US" sz="1400" b="1" dirty="0"/>
              <a:t>                </a:t>
            </a:r>
            <a:r>
              <a:rPr lang="en-US" altLang="zh-CN" sz="1400" b="1" dirty="0"/>
              <a:t>W</a:t>
            </a:r>
            <a:r>
              <a:rPr lang="en-US" altLang="zh-CN" sz="1400" baseline="30000" dirty="0"/>
              <a:t>T</a:t>
            </a:r>
            <a:r>
              <a:rPr lang="en-US" altLang="zh-CN" sz="1400" dirty="0"/>
              <a:t>(2)</a:t>
            </a:r>
            <a:r>
              <a:rPr lang="en-US" altLang="zh-CN" sz="1400" b="1" dirty="0"/>
              <a:t>X</a:t>
            </a:r>
            <a:r>
              <a:rPr lang="en-US" altLang="zh-CN" sz="1400" baseline="30000" dirty="0"/>
              <a:t>3</a:t>
            </a:r>
            <a:r>
              <a:rPr lang="en-US" altLang="zh-CN" sz="1400" dirty="0"/>
              <a:t>=(0.7,0.8,-0.6,0)(-1,-1,1,0.5)</a:t>
            </a:r>
            <a:r>
              <a:rPr lang="en-US" altLang="zh-CN" sz="1400" baseline="30000" dirty="0"/>
              <a:t>T</a:t>
            </a:r>
            <a:r>
              <a:rPr lang="en-US" altLang="zh-CN" sz="1400" dirty="0"/>
              <a:t>=-2.1</a:t>
            </a:r>
          </a:p>
          <a:p>
            <a:pPr algn="just" eaLnBrk="1" hangingPunct="1"/>
            <a:r>
              <a:rPr lang="en-US" altLang="zh-CN" sz="1400" dirty="0"/>
              <a:t>                </a:t>
            </a:r>
            <a:r>
              <a:rPr lang="en-US" altLang="zh-CN" sz="1400" i="1" dirty="0"/>
              <a:t>O</a:t>
            </a:r>
            <a:r>
              <a:rPr lang="en-US" altLang="zh-CN" sz="1400" i="1" baseline="30000" dirty="0"/>
              <a:t>3</a:t>
            </a:r>
            <a:r>
              <a:rPr lang="en-US" altLang="zh-CN" sz="1400" dirty="0"/>
              <a:t>(</a:t>
            </a:r>
            <a:r>
              <a:rPr lang="en-US" altLang="zh-CN" sz="1400" i="1" dirty="0"/>
              <a:t>2</a:t>
            </a:r>
            <a:r>
              <a:rPr lang="en-US" altLang="zh-CN" sz="1400" dirty="0"/>
              <a:t>)</a:t>
            </a:r>
            <a:r>
              <a:rPr lang="en-US" altLang="zh-CN" sz="1400" i="1" dirty="0"/>
              <a:t>=</a:t>
            </a:r>
            <a:r>
              <a:rPr lang="en-US" altLang="zh-CN" sz="1400" i="1" dirty="0" err="1"/>
              <a:t>sgn</a:t>
            </a:r>
            <a:r>
              <a:rPr lang="en-US" altLang="zh-CN" sz="1400" dirty="0"/>
              <a:t>(</a:t>
            </a:r>
            <a:r>
              <a:rPr lang="en-US" altLang="zh-CN" sz="1400" i="1" dirty="0"/>
              <a:t>-2.1=-1</a:t>
            </a:r>
          </a:p>
          <a:p>
            <a:pPr algn="just" eaLnBrk="1" hangingPunct="1"/>
            <a:r>
              <a:rPr lang="en-US" altLang="zh-CN" sz="1400" dirty="0"/>
              <a:t>                </a:t>
            </a:r>
            <a:r>
              <a:rPr lang="en-US" altLang="zh-CN" sz="1400" b="1" dirty="0"/>
              <a:t>W</a:t>
            </a:r>
            <a:r>
              <a:rPr lang="en-US" altLang="zh-CN" sz="1400" dirty="0"/>
              <a:t>(3)=</a:t>
            </a:r>
            <a:r>
              <a:rPr lang="en-US" altLang="zh-CN" sz="1400" b="1" dirty="0"/>
              <a:t> W</a:t>
            </a:r>
            <a:r>
              <a:rPr lang="en-US" altLang="zh-CN" sz="1400" dirty="0"/>
              <a:t>(2)+</a:t>
            </a:r>
            <a:r>
              <a:rPr lang="en-US" altLang="zh-CN" sz="1400" dirty="0">
                <a:latin typeface="宋体" panose="02010600030101010101" pitchFamily="2" charset="-122"/>
              </a:rPr>
              <a:t>η</a:t>
            </a:r>
            <a:r>
              <a:rPr lang="en-US" altLang="zh-CN" sz="1400" dirty="0"/>
              <a:t>[d</a:t>
            </a:r>
            <a:r>
              <a:rPr lang="en-US" altLang="zh-CN" sz="1400" baseline="30000" dirty="0"/>
              <a:t>3</a:t>
            </a:r>
            <a:r>
              <a:rPr lang="en-US" altLang="zh-CN" sz="1400" dirty="0"/>
              <a:t>-</a:t>
            </a:r>
            <a:r>
              <a:rPr lang="en-US" altLang="zh-CN" sz="1400" b="1" dirty="0"/>
              <a:t> </a:t>
            </a:r>
            <a:r>
              <a:rPr lang="en-US" altLang="zh-CN" sz="1400" dirty="0"/>
              <a:t>o</a:t>
            </a:r>
            <a:r>
              <a:rPr lang="en-US" altLang="zh-CN" sz="1400" b="1" baseline="30000" dirty="0"/>
              <a:t>3</a:t>
            </a:r>
            <a:r>
              <a:rPr lang="en-US" altLang="zh-CN" sz="1400" dirty="0"/>
              <a:t>(2)]</a:t>
            </a:r>
            <a:r>
              <a:rPr lang="en-US" altLang="zh-CN" sz="1400" b="1" dirty="0"/>
              <a:t> X</a:t>
            </a:r>
            <a:r>
              <a:rPr lang="en-US" altLang="zh-CN" sz="1400" baseline="30000" dirty="0"/>
              <a:t>3</a:t>
            </a:r>
            <a:endParaRPr lang="en-US" altLang="zh-CN" sz="1400" dirty="0"/>
          </a:p>
          <a:p>
            <a:pPr algn="just" eaLnBrk="1" hangingPunct="1"/>
            <a:r>
              <a:rPr lang="en-US" altLang="zh-CN" sz="1400" dirty="0"/>
              <a:t>                    =(0.7,0.8,-0.6,0)</a:t>
            </a:r>
            <a:r>
              <a:rPr lang="en-US" altLang="zh-CN" sz="1400" baseline="30000" dirty="0"/>
              <a:t>T</a:t>
            </a:r>
            <a:r>
              <a:rPr lang="en-US" altLang="zh-CN" sz="1400" dirty="0"/>
              <a:t>+0.1[1-(-1)](-1,-1,1,0.5)</a:t>
            </a:r>
            <a:r>
              <a:rPr lang="en-US" altLang="zh-CN" sz="1400" baseline="30000" dirty="0"/>
              <a:t>T</a:t>
            </a:r>
            <a:endParaRPr lang="en-US" altLang="zh-CN" sz="1400" dirty="0"/>
          </a:p>
          <a:p>
            <a:pPr algn="just" eaLnBrk="1" hangingPunct="1"/>
            <a:r>
              <a:rPr lang="en-US" altLang="zh-CN" sz="1400" dirty="0"/>
              <a:t>                    =(0.5,0.6,-0.4,0.1)</a:t>
            </a:r>
            <a:r>
              <a:rPr lang="en-US" altLang="zh-CN" sz="1400" baseline="30000" dirty="0"/>
              <a:t>T</a:t>
            </a:r>
            <a:endParaRPr lang="en-US" altLang="zh-CN" sz="1400" dirty="0"/>
          </a:p>
          <a:p>
            <a:pPr algn="just" eaLnBrk="1" hangingPunct="1"/>
            <a:r>
              <a:rPr lang="zh-CN" altLang="en-US" sz="1400" dirty="0"/>
              <a:t>第四步 返回到第一步，继续训练直到</a:t>
            </a:r>
            <a:r>
              <a:rPr lang="en-US" altLang="zh-CN" sz="1400" i="1" dirty="0" err="1"/>
              <a:t>d</a:t>
            </a:r>
            <a:r>
              <a:rPr lang="en-US" altLang="zh-CN" sz="1400" i="1" baseline="30000" dirty="0" err="1"/>
              <a:t>p</a:t>
            </a:r>
            <a:r>
              <a:rPr lang="en-US" altLang="zh-CN" sz="1400" i="1" dirty="0"/>
              <a:t>-</a:t>
            </a:r>
            <a:r>
              <a:rPr lang="en-US" altLang="zh-CN" sz="1400" b="1" i="1" dirty="0"/>
              <a:t> </a:t>
            </a:r>
            <a:r>
              <a:rPr lang="en-US" altLang="zh-CN" sz="1400" i="1" dirty="0"/>
              <a:t>o</a:t>
            </a:r>
            <a:r>
              <a:rPr lang="en-US" altLang="zh-CN" sz="1400" i="1" baseline="30000" dirty="0"/>
              <a:t>p</a:t>
            </a:r>
            <a:r>
              <a:rPr lang="en-US" altLang="zh-CN" sz="1400" i="1" dirty="0"/>
              <a:t>=0</a:t>
            </a:r>
            <a:r>
              <a:rPr lang="zh-CN" altLang="en-US" sz="1400" i="1" dirty="0"/>
              <a:t>，</a:t>
            </a:r>
            <a:r>
              <a:rPr lang="en-US" altLang="zh-CN" sz="1400" i="1" dirty="0"/>
              <a:t>p=1,2,3</a:t>
            </a:r>
            <a:r>
              <a:rPr lang="zh-CN" altLang="en-US" sz="1400" i="1" dirty="0"/>
              <a:t>。</a:t>
            </a:r>
            <a:endParaRPr lang="zh-CN" altLang="en-US" sz="1400" dirty="0"/>
          </a:p>
        </p:txBody>
      </p:sp>
    </p:spTree>
  </p:cSld>
  <p:clrMapOvr>
    <a:overrideClrMapping bg1="lt1" tx1="dk1" bg2="lt2" tx2="dk2" accent1="accent1" accent2="accent2" accent3="accent3" accent4="accent4" accent5="accent5" accent6="accent6" hlink="hlink" folHlink="folHlink"/>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7586" name="幻灯片图像占位符 56321"/>
          <p:cNvSpPr>
            <a:spLocks noGrp="1" noRot="1" noChangeAspect="1" noChangeArrowheads="1" noTextEdit="1"/>
          </p:cNvSpPr>
          <p:nvPr>
            <p:ph type="sldImg" idx="4294967295"/>
          </p:nvPr>
        </p:nvSpPr>
        <p:spPr>
          <a:xfrm>
            <a:off x="1519238" y="685800"/>
            <a:ext cx="1720850" cy="1290638"/>
          </a:xfrm>
        </p:spPr>
      </p:sp>
      <p:sp>
        <p:nvSpPr>
          <p:cNvPr id="67587" name="文本占位符 56322"/>
          <p:cNvSpPr>
            <a:spLocks noGrp="1" noRot="1" noChangeArrowheads="1"/>
          </p:cNvSpPr>
          <p:nvPr>
            <p:ph type="body" idx="4294967295"/>
          </p:nvPr>
        </p:nvSpPr>
        <p:spPr>
          <a:xfrm>
            <a:off x="609600" y="1976438"/>
            <a:ext cx="5867400" cy="6916737"/>
          </a:xfrm>
        </p:spPr>
        <p:txBody>
          <a:bodyPr/>
          <a:lstStyle/>
          <a:p>
            <a:pPr algn="just" eaLnBrk="1" hangingPunct="1"/>
            <a:r>
              <a:rPr lang="en-US" altLang="zh-CN" sz="1400"/>
              <a:t>      </a:t>
            </a:r>
            <a:r>
              <a:rPr lang="zh-CN" altLang="en-US" sz="1400"/>
              <a:t>如果输入样本线性可分，无论感知器的初始权向量如何取值，经过有限次调整后，总能够稳定到一个权向量，该权向量确定的超平面能将两类样本正确分开。能将样本正确分类的权向量并不是唯一的，一般初始权向量不同，训练过程和所得结果也不同，但都能满足误差为零的要求。</a:t>
            </a:r>
          </a:p>
          <a:p>
            <a:pPr algn="just" eaLnBrk="1" hangingPunct="1"/>
            <a:r>
              <a:rPr lang="zh-CN" altLang="en-US" sz="1400"/>
              <a:t>        例</a:t>
            </a:r>
            <a:r>
              <a:rPr lang="en-US" altLang="zh-CN" sz="1400"/>
              <a:t>3.2 </a:t>
            </a:r>
            <a:r>
              <a:rPr lang="zh-CN" altLang="en-US" sz="1400"/>
              <a:t>单计算节点感知器，</a:t>
            </a:r>
            <a:r>
              <a:rPr lang="en-US" altLang="zh-CN" sz="1400"/>
              <a:t>3</a:t>
            </a:r>
            <a:r>
              <a:rPr lang="zh-CN" altLang="en-US" sz="1400"/>
              <a:t>个输入。给定</a:t>
            </a:r>
            <a:r>
              <a:rPr lang="en-US" altLang="zh-CN" sz="1400"/>
              <a:t>3</a:t>
            </a:r>
            <a:r>
              <a:rPr lang="zh-CN" altLang="en-US" sz="1400"/>
              <a:t>对训练样本对如屏幕所示。</a:t>
            </a:r>
          </a:p>
          <a:p>
            <a:pPr algn="just" eaLnBrk="1" hangingPunct="1"/>
            <a:r>
              <a:rPr lang="zh-CN" altLang="en-US" sz="1400"/>
              <a:t>      设初始权向量</a:t>
            </a:r>
            <a:r>
              <a:rPr lang="en-US" altLang="zh-CN" sz="1400" b="1" i="1"/>
              <a:t>W</a:t>
            </a:r>
            <a:r>
              <a:rPr lang="en-US" altLang="zh-CN" sz="1400"/>
              <a:t>(</a:t>
            </a:r>
            <a:r>
              <a:rPr lang="en-US" altLang="zh-CN" sz="1400" i="1"/>
              <a:t>0</a:t>
            </a:r>
            <a:r>
              <a:rPr lang="en-US" altLang="zh-CN" sz="1400"/>
              <a:t>)=(</a:t>
            </a:r>
            <a:r>
              <a:rPr lang="en-US" altLang="zh-CN" sz="1400" i="1"/>
              <a:t>0.5,1,-1,0</a:t>
            </a:r>
            <a:r>
              <a:rPr lang="en-US" altLang="zh-CN" sz="1400"/>
              <a:t>)</a:t>
            </a:r>
            <a:r>
              <a:rPr lang="en-US" altLang="zh-CN" sz="1400" baseline="30000"/>
              <a:t>T</a:t>
            </a:r>
            <a:r>
              <a:rPr lang="zh-CN" altLang="en-US" sz="1400"/>
              <a:t>，</a:t>
            </a:r>
            <a:r>
              <a:rPr lang="en-US" altLang="zh-CN" sz="1400" i="1">
                <a:latin typeface="宋体" panose="02010600030101010101" pitchFamily="2" charset="-122"/>
              </a:rPr>
              <a:t>η=0.1</a:t>
            </a:r>
            <a:r>
              <a:rPr lang="zh-CN" altLang="en-US" sz="1400" i="1">
                <a:latin typeface="宋体" panose="02010600030101010101" pitchFamily="2" charset="-122"/>
              </a:rPr>
              <a:t>。</a:t>
            </a:r>
            <a:r>
              <a:rPr lang="zh-CN" altLang="en-US" sz="1400"/>
              <a:t>注意，输入向量中第一个分量</a:t>
            </a:r>
            <a:r>
              <a:rPr lang="en-US" altLang="zh-CN" sz="1400" i="1"/>
              <a:t>x</a:t>
            </a:r>
            <a:r>
              <a:rPr lang="en-US" altLang="zh-CN" sz="1400" i="1" baseline="-25000"/>
              <a:t>0</a:t>
            </a:r>
            <a:r>
              <a:rPr lang="zh-CN" altLang="en-US" sz="1400"/>
              <a:t>恒等于</a:t>
            </a:r>
            <a:r>
              <a:rPr lang="en-US" altLang="zh-CN" sz="1400" i="1"/>
              <a:t>-1</a:t>
            </a:r>
            <a:r>
              <a:rPr lang="zh-CN" altLang="en-US" sz="1400"/>
              <a:t>，权向量中第一个分量为阈值，试根据以上学习规则训练该感知器。</a:t>
            </a:r>
          </a:p>
          <a:p>
            <a:pPr algn="just" eaLnBrk="1" hangingPunct="1"/>
            <a:r>
              <a:rPr lang="zh-CN" altLang="en-US" sz="1400"/>
              <a:t>解：第一步 输入</a:t>
            </a:r>
            <a:r>
              <a:rPr lang="en-US" altLang="zh-CN" sz="1400" b="1" i="1"/>
              <a:t>X</a:t>
            </a:r>
            <a:r>
              <a:rPr lang="en-US" altLang="zh-CN" sz="1400" i="1" baseline="30000"/>
              <a:t>1</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(0)</a:t>
            </a:r>
            <a:r>
              <a:rPr lang="en-US" altLang="zh-CN" sz="1400" b="1"/>
              <a:t>X</a:t>
            </a:r>
            <a:r>
              <a:rPr lang="en-US" altLang="zh-CN" sz="1400" baseline="30000"/>
              <a:t>1</a:t>
            </a:r>
            <a:r>
              <a:rPr lang="en-US" altLang="zh-CN" sz="1400"/>
              <a:t>=(0.5,1,-1,0)(-1,1,-2,0)</a:t>
            </a:r>
            <a:r>
              <a:rPr lang="en-US" altLang="zh-CN" sz="1400" baseline="30000"/>
              <a:t>T</a:t>
            </a:r>
            <a:r>
              <a:rPr lang="en-US" altLang="zh-CN" sz="1400"/>
              <a:t>=2.5</a:t>
            </a:r>
          </a:p>
          <a:p>
            <a:pPr algn="just" eaLnBrk="1" hangingPunct="1"/>
            <a:r>
              <a:rPr lang="en-US" altLang="zh-CN" sz="1400"/>
              <a:t>                 </a:t>
            </a:r>
            <a:r>
              <a:rPr lang="en-US" altLang="zh-CN" sz="1400" i="1"/>
              <a:t>o</a:t>
            </a:r>
            <a:r>
              <a:rPr lang="en-US" altLang="zh-CN" sz="1400" i="1" baseline="30000"/>
              <a:t>1</a:t>
            </a:r>
            <a:r>
              <a:rPr lang="en-US" altLang="zh-CN" sz="1400"/>
              <a:t>(</a:t>
            </a:r>
            <a:r>
              <a:rPr lang="en-US" altLang="zh-CN" sz="1400" i="1"/>
              <a:t>0</a:t>
            </a:r>
            <a:r>
              <a:rPr lang="en-US" altLang="zh-CN" sz="1400"/>
              <a:t>)</a:t>
            </a:r>
            <a:r>
              <a:rPr lang="en-US" altLang="zh-CN" sz="1400" i="1"/>
              <a:t>=sgn</a:t>
            </a:r>
            <a:r>
              <a:rPr lang="en-US" altLang="zh-CN" sz="1400"/>
              <a:t>(</a:t>
            </a:r>
            <a:r>
              <a:rPr lang="en-US" altLang="zh-CN" sz="1400" i="1"/>
              <a:t>2.5</a:t>
            </a:r>
            <a:r>
              <a:rPr lang="en-US" altLang="zh-CN" sz="1400"/>
              <a:t>)</a:t>
            </a:r>
            <a:r>
              <a:rPr lang="en-US" altLang="zh-CN" sz="1400" i="1"/>
              <a:t>=1</a:t>
            </a:r>
          </a:p>
          <a:p>
            <a:pPr algn="just" eaLnBrk="1" hangingPunct="1"/>
            <a:r>
              <a:rPr lang="en-US" altLang="zh-CN" sz="1400"/>
              <a:t>                 </a:t>
            </a:r>
            <a:r>
              <a:rPr lang="en-US" altLang="zh-CN" sz="1400" b="1"/>
              <a:t>W</a:t>
            </a:r>
            <a:r>
              <a:rPr lang="en-US" altLang="zh-CN" sz="1400"/>
              <a:t>(1)=</a:t>
            </a:r>
            <a:r>
              <a:rPr lang="en-US" altLang="zh-CN" sz="1400" b="1"/>
              <a:t> W</a:t>
            </a:r>
            <a:r>
              <a:rPr lang="en-US" altLang="zh-CN" sz="1400"/>
              <a:t>(0)+</a:t>
            </a:r>
            <a:r>
              <a:rPr lang="en-US" altLang="zh-CN" sz="1400">
                <a:latin typeface="宋体" panose="02010600030101010101" pitchFamily="2" charset="-122"/>
              </a:rPr>
              <a:t>η</a:t>
            </a:r>
            <a:r>
              <a:rPr lang="en-US" altLang="zh-CN" sz="1400"/>
              <a:t>[d</a:t>
            </a:r>
            <a:r>
              <a:rPr lang="en-US" altLang="zh-CN" sz="1400" baseline="30000"/>
              <a:t>1</a:t>
            </a:r>
            <a:r>
              <a:rPr lang="en-US" altLang="zh-CN" sz="1400"/>
              <a:t>-</a:t>
            </a:r>
            <a:r>
              <a:rPr lang="en-US" altLang="zh-CN" sz="1400" b="1"/>
              <a:t> </a:t>
            </a:r>
            <a:r>
              <a:rPr lang="en-US" altLang="zh-CN" sz="1400"/>
              <a:t>o</a:t>
            </a:r>
            <a:r>
              <a:rPr lang="en-US" altLang="zh-CN" sz="1400" b="1" baseline="30000"/>
              <a:t>1</a:t>
            </a:r>
            <a:r>
              <a:rPr lang="en-US" altLang="zh-CN" sz="1400"/>
              <a:t>(0)]</a:t>
            </a:r>
            <a:r>
              <a:rPr lang="en-US" altLang="zh-CN" sz="1400" b="1"/>
              <a:t> X</a:t>
            </a:r>
            <a:r>
              <a:rPr lang="en-US" altLang="zh-CN" sz="1400" baseline="30000"/>
              <a:t>1</a:t>
            </a:r>
            <a:endParaRPr lang="en-US" altLang="zh-CN" sz="1400"/>
          </a:p>
          <a:p>
            <a:pPr algn="just" eaLnBrk="1" hangingPunct="1"/>
            <a:r>
              <a:rPr lang="en-US" altLang="zh-CN" sz="1400"/>
              <a:t>                     =(0.5,1,-1,0)</a:t>
            </a:r>
            <a:r>
              <a:rPr lang="en-US" altLang="zh-CN" sz="1400" baseline="30000"/>
              <a:t>T</a:t>
            </a:r>
            <a:r>
              <a:rPr lang="en-US" altLang="zh-CN" sz="1400"/>
              <a:t>+0.1(-1-1)(-1,1,-2,0)</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zh-CN" altLang="en-US" sz="1400"/>
              <a:t>第二步 输入</a:t>
            </a:r>
            <a:r>
              <a:rPr lang="en-US" altLang="zh-CN" sz="1400" b="1" i="1"/>
              <a:t>X</a:t>
            </a:r>
            <a:r>
              <a:rPr lang="en-US" altLang="zh-CN" sz="1400" i="1" baseline="30000"/>
              <a:t>2</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(1)</a:t>
            </a:r>
            <a:r>
              <a:rPr lang="en-US" altLang="zh-CN" sz="1400" b="1"/>
              <a:t>X</a:t>
            </a:r>
            <a:r>
              <a:rPr lang="en-US" altLang="zh-CN" sz="1400" baseline="30000"/>
              <a:t>2</a:t>
            </a:r>
            <a:r>
              <a:rPr lang="en-US" altLang="zh-CN" sz="1400"/>
              <a:t>=(0.7,0.8,-0.6,0)(-1,0,1.5,-0.5)</a:t>
            </a:r>
            <a:r>
              <a:rPr lang="en-US" altLang="zh-CN" sz="1400" baseline="30000"/>
              <a:t>T</a:t>
            </a:r>
            <a:r>
              <a:rPr lang="en-US" altLang="zh-CN" sz="1400"/>
              <a:t>=-1.6</a:t>
            </a:r>
          </a:p>
          <a:p>
            <a:pPr algn="just" eaLnBrk="1" hangingPunct="1"/>
            <a:r>
              <a:rPr lang="en-US" altLang="zh-CN" sz="1400"/>
              <a:t>                 </a:t>
            </a:r>
            <a:r>
              <a:rPr lang="en-US" altLang="zh-CN" sz="1400" i="1"/>
              <a:t>o</a:t>
            </a:r>
            <a:r>
              <a:rPr lang="en-US" altLang="zh-CN" sz="1400" i="1" baseline="30000"/>
              <a:t>2</a:t>
            </a:r>
            <a:r>
              <a:rPr lang="en-US" altLang="zh-CN" sz="1400"/>
              <a:t>(</a:t>
            </a:r>
            <a:r>
              <a:rPr lang="en-US" altLang="zh-CN" sz="1400" i="1"/>
              <a:t>1</a:t>
            </a:r>
            <a:r>
              <a:rPr lang="en-US" altLang="zh-CN" sz="1400"/>
              <a:t>)</a:t>
            </a:r>
            <a:r>
              <a:rPr lang="en-US" altLang="zh-CN" sz="1400" i="1"/>
              <a:t>=sgn</a:t>
            </a:r>
            <a:r>
              <a:rPr lang="en-US" altLang="zh-CN" sz="1400"/>
              <a:t>(</a:t>
            </a:r>
            <a:r>
              <a:rPr lang="en-US" altLang="zh-CN" sz="1400" i="1"/>
              <a:t>-1.6</a:t>
            </a:r>
            <a:r>
              <a:rPr lang="en-US" altLang="zh-CN" sz="1400"/>
              <a:t>)</a:t>
            </a:r>
            <a:r>
              <a:rPr lang="en-US" altLang="zh-CN" sz="1400" i="1"/>
              <a:t>=-1</a:t>
            </a:r>
          </a:p>
          <a:p>
            <a:pPr algn="just" eaLnBrk="1" hangingPunct="1"/>
            <a:r>
              <a:rPr lang="en-US" altLang="zh-CN" sz="1400"/>
              <a:t>                 </a:t>
            </a:r>
            <a:r>
              <a:rPr lang="en-US" altLang="zh-CN" sz="1400" b="1"/>
              <a:t>W</a:t>
            </a:r>
            <a:r>
              <a:rPr lang="en-US" altLang="zh-CN" sz="1400"/>
              <a:t>(2)=</a:t>
            </a:r>
            <a:r>
              <a:rPr lang="en-US" altLang="zh-CN" sz="1400" b="1"/>
              <a:t> W</a:t>
            </a:r>
            <a:r>
              <a:rPr lang="en-US" altLang="zh-CN" sz="1400"/>
              <a:t>(1)+</a:t>
            </a:r>
            <a:r>
              <a:rPr lang="en-US" altLang="zh-CN" sz="1400">
                <a:latin typeface="宋体" panose="02010600030101010101" pitchFamily="2" charset="-122"/>
              </a:rPr>
              <a:t>η</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en-US" altLang="zh-CN" sz="1400" b="1"/>
              <a:t> X</a:t>
            </a:r>
            <a:r>
              <a:rPr lang="en-US" altLang="zh-CN" sz="1400" baseline="30000"/>
              <a:t>2</a:t>
            </a:r>
            <a:endParaRPr lang="en-US" altLang="zh-CN" sz="1400"/>
          </a:p>
          <a:p>
            <a:pPr algn="just" eaLnBrk="1" hangingPunct="1"/>
            <a:r>
              <a:rPr lang="en-US" altLang="zh-CN" sz="1400"/>
              <a:t>                     =(0.7,0.8,-0.6,0)</a:t>
            </a:r>
            <a:r>
              <a:rPr lang="en-US" altLang="zh-CN" sz="1400" baseline="30000"/>
              <a:t>T</a:t>
            </a:r>
            <a:r>
              <a:rPr lang="en-US" altLang="zh-CN" sz="1400"/>
              <a:t>+0.1[-1-(-1)](-1,0,1.5,-0.5)</a:t>
            </a:r>
            <a:r>
              <a:rPr lang="en-US" altLang="zh-CN" sz="1400" baseline="30000"/>
              <a:t>T</a:t>
            </a:r>
            <a:endParaRPr lang="en-US" altLang="zh-CN" sz="1400"/>
          </a:p>
          <a:p>
            <a:pPr algn="just" eaLnBrk="1" hangingPunct="1"/>
            <a:r>
              <a:rPr lang="en-US" altLang="zh-CN" sz="1400"/>
              <a:t>                     =(0.7,0.8,-0.6,0)</a:t>
            </a:r>
            <a:r>
              <a:rPr lang="en-US" altLang="zh-CN" sz="1400" baseline="30000"/>
              <a:t>T</a:t>
            </a:r>
            <a:endParaRPr lang="en-US" altLang="zh-CN" sz="1400"/>
          </a:p>
          <a:p>
            <a:pPr algn="just" eaLnBrk="1" hangingPunct="1"/>
            <a:r>
              <a:rPr lang="en-US" altLang="zh-CN" sz="1400"/>
              <a:t>       </a:t>
            </a:r>
            <a:r>
              <a:rPr lang="zh-CN" altLang="en-US" sz="1400"/>
              <a:t>由于</a:t>
            </a:r>
            <a:r>
              <a:rPr lang="en-US" altLang="zh-CN" sz="1400"/>
              <a:t>d</a:t>
            </a:r>
            <a:r>
              <a:rPr lang="en-US" altLang="zh-CN" sz="1400" baseline="30000"/>
              <a:t>2</a:t>
            </a:r>
            <a:r>
              <a:rPr lang="en-US" altLang="zh-CN" sz="1400"/>
              <a:t>=</a:t>
            </a:r>
            <a:r>
              <a:rPr lang="en-US" altLang="zh-CN" sz="1400" b="1"/>
              <a:t> </a:t>
            </a:r>
            <a:r>
              <a:rPr lang="en-US" altLang="zh-CN" sz="1400"/>
              <a:t>o</a:t>
            </a:r>
            <a:r>
              <a:rPr lang="en-US" altLang="zh-CN" sz="1400" b="1" baseline="30000"/>
              <a:t>2</a:t>
            </a:r>
            <a:r>
              <a:rPr lang="en-US" altLang="zh-CN" sz="1400"/>
              <a:t>(1)</a:t>
            </a:r>
            <a:r>
              <a:rPr lang="zh-CN" altLang="en-US" sz="1400"/>
              <a:t>，所以</a:t>
            </a:r>
            <a:r>
              <a:rPr lang="en-US" altLang="zh-CN" sz="1400" b="1"/>
              <a:t>W</a:t>
            </a:r>
            <a:r>
              <a:rPr lang="en-US" altLang="zh-CN" sz="1400"/>
              <a:t>(2)=</a:t>
            </a:r>
            <a:r>
              <a:rPr lang="en-US" altLang="zh-CN" sz="1400" b="1"/>
              <a:t> W</a:t>
            </a:r>
            <a:r>
              <a:rPr lang="en-US" altLang="zh-CN" sz="1400"/>
              <a:t>(1)</a:t>
            </a:r>
            <a:r>
              <a:rPr lang="zh-CN" altLang="en-US" sz="1400"/>
              <a:t>。</a:t>
            </a:r>
          </a:p>
          <a:p>
            <a:pPr algn="just" eaLnBrk="1" hangingPunct="1"/>
            <a:r>
              <a:rPr lang="zh-CN" altLang="en-US" sz="1400"/>
              <a:t>第三步 输入</a:t>
            </a:r>
            <a:r>
              <a:rPr lang="en-US" altLang="zh-CN" sz="1400" b="1" i="1"/>
              <a:t>X</a:t>
            </a:r>
            <a:r>
              <a:rPr lang="en-US" altLang="zh-CN" sz="1400" i="1" baseline="30000"/>
              <a:t>3</a:t>
            </a:r>
            <a:r>
              <a:rPr lang="zh-CN" altLang="en-US" sz="1400"/>
              <a:t>，得</a:t>
            </a:r>
          </a:p>
          <a:p>
            <a:pPr algn="just" eaLnBrk="1" hangingPunct="1"/>
            <a:r>
              <a:rPr lang="zh-CN" altLang="en-US" sz="1400" b="1"/>
              <a:t>                </a:t>
            </a:r>
            <a:r>
              <a:rPr lang="en-US" altLang="zh-CN" sz="1400" b="1"/>
              <a:t>W</a:t>
            </a:r>
            <a:r>
              <a:rPr lang="en-US" altLang="zh-CN" sz="1400" baseline="30000"/>
              <a:t>T</a:t>
            </a:r>
            <a:r>
              <a:rPr lang="en-US" altLang="zh-CN" sz="1400"/>
              <a:t>(2)</a:t>
            </a:r>
            <a:r>
              <a:rPr lang="en-US" altLang="zh-CN" sz="1400" b="1"/>
              <a:t>X</a:t>
            </a:r>
            <a:r>
              <a:rPr lang="en-US" altLang="zh-CN" sz="1400" baseline="30000"/>
              <a:t>3</a:t>
            </a:r>
            <a:r>
              <a:rPr lang="en-US" altLang="zh-CN" sz="1400"/>
              <a:t>=(0.7,0.8,-0.6,0)(-1,-1,1,0.5)</a:t>
            </a:r>
            <a:r>
              <a:rPr lang="en-US" altLang="zh-CN" sz="1400" baseline="30000"/>
              <a:t>T</a:t>
            </a:r>
            <a:r>
              <a:rPr lang="en-US" altLang="zh-CN" sz="1400"/>
              <a:t>=-2.1</a:t>
            </a:r>
          </a:p>
          <a:p>
            <a:pPr algn="just" eaLnBrk="1" hangingPunct="1"/>
            <a:r>
              <a:rPr lang="en-US" altLang="zh-CN" sz="1400"/>
              <a:t>                </a:t>
            </a:r>
            <a:r>
              <a:rPr lang="en-US" altLang="zh-CN" sz="1400" i="1"/>
              <a:t>O</a:t>
            </a:r>
            <a:r>
              <a:rPr lang="en-US" altLang="zh-CN" sz="1400" i="1" baseline="30000"/>
              <a:t>3</a:t>
            </a:r>
            <a:r>
              <a:rPr lang="en-US" altLang="zh-CN" sz="1400"/>
              <a:t>(</a:t>
            </a:r>
            <a:r>
              <a:rPr lang="en-US" altLang="zh-CN" sz="1400" i="1"/>
              <a:t>2</a:t>
            </a:r>
            <a:r>
              <a:rPr lang="en-US" altLang="zh-CN" sz="1400"/>
              <a:t>)</a:t>
            </a:r>
            <a:r>
              <a:rPr lang="en-US" altLang="zh-CN" sz="1400" i="1"/>
              <a:t>=sgn</a:t>
            </a:r>
            <a:r>
              <a:rPr lang="en-US" altLang="zh-CN" sz="1400"/>
              <a:t>(</a:t>
            </a:r>
            <a:r>
              <a:rPr lang="en-US" altLang="zh-CN" sz="1400" i="1"/>
              <a:t>-2.1=-1</a:t>
            </a:r>
          </a:p>
          <a:p>
            <a:pPr algn="just" eaLnBrk="1" hangingPunct="1"/>
            <a:r>
              <a:rPr lang="en-US" altLang="zh-CN" sz="1400"/>
              <a:t>                </a:t>
            </a:r>
            <a:r>
              <a:rPr lang="en-US" altLang="zh-CN" sz="1400" b="1"/>
              <a:t>W</a:t>
            </a:r>
            <a:r>
              <a:rPr lang="en-US" altLang="zh-CN" sz="1400"/>
              <a:t>(3)=</a:t>
            </a:r>
            <a:r>
              <a:rPr lang="en-US" altLang="zh-CN" sz="1400" b="1"/>
              <a:t> W</a:t>
            </a:r>
            <a:r>
              <a:rPr lang="en-US" altLang="zh-CN" sz="1400"/>
              <a:t>(2)+</a:t>
            </a:r>
            <a:r>
              <a:rPr lang="en-US" altLang="zh-CN" sz="1400">
                <a:latin typeface="宋体" panose="02010600030101010101" pitchFamily="2" charset="-122"/>
              </a:rPr>
              <a:t>η</a:t>
            </a:r>
            <a:r>
              <a:rPr lang="en-US" altLang="zh-CN" sz="1400"/>
              <a:t>[d</a:t>
            </a:r>
            <a:r>
              <a:rPr lang="en-US" altLang="zh-CN" sz="1400" baseline="30000"/>
              <a:t>3</a:t>
            </a:r>
            <a:r>
              <a:rPr lang="en-US" altLang="zh-CN" sz="1400"/>
              <a:t>-</a:t>
            </a:r>
            <a:r>
              <a:rPr lang="en-US" altLang="zh-CN" sz="1400" b="1"/>
              <a:t> </a:t>
            </a:r>
            <a:r>
              <a:rPr lang="en-US" altLang="zh-CN" sz="1400"/>
              <a:t>o</a:t>
            </a:r>
            <a:r>
              <a:rPr lang="en-US" altLang="zh-CN" sz="1400" b="1" baseline="30000"/>
              <a:t>3</a:t>
            </a:r>
            <a:r>
              <a:rPr lang="en-US" altLang="zh-CN" sz="1400"/>
              <a:t>(2)]</a:t>
            </a:r>
            <a:r>
              <a:rPr lang="en-US" altLang="zh-CN" sz="1400" b="1"/>
              <a:t> X</a:t>
            </a:r>
            <a:r>
              <a:rPr lang="en-US" altLang="zh-CN" sz="1400" baseline="30000"/>
              <a:t>3</a:t>
            </a:r>
            <a:endParaRPr lang="en-US" altLang="zh-CN" sz="1400"/>
          </a:p>
          <a:p>
            <a:pPr algn="just" eaLnBrk="1" hangingPunct="1"/>
            <a:r>
              <a:rPr lang="en-US" altLang="zh-CN" sz="1400"/>
              <a:t>                    =(0.7,0.8,-0.6,0)</a:t>
            </a:r>
            <a:r>
              <a:rPr lang="en-US" altLang="zh-CN" sz="1400" baseline="30000"/>
              <a:t>T</a:t>
            </a:r>
            <a:r>
              <a:rPr lang="en-US" altLang="zh-CN" sz="1400"/>
              <a:t>+0.1[1-(-1)](-1,-1,1,0.5)</a:t>
            </a:r>
            <a:r>
              <a:rPr lang="en-US" altLang="zh-CN" sz="1400" baseline="30000"/>
              <a:t>T</a:t>
            </a:r>
            <a:endParaRPr lang="en-US" altLang="zh-CN" sz="1400"/>
          </a:p>
          <a:p>
            <a:pPr algn="just" eaLnBrk="1" hangingPunct="1"/>
            <a:r>
              <a:rPr lang="en-US" altLang="zh-CN" sz="1400"/>
              <a:t>                    =(0.5,0.6,-0.4,0.1)</a:t>
            </a:r>
            <a:r>
              <a:rPr lang="en-US" altLang="zh-CN" sz="1400" baseline="30000"/>
              <a:t>T</a:t>
            </a:r>
            <a:endParaRPr lang="en-US" altLang="zh-CN" sz="1400"/>
          </a:p>
          <a:p>
            <a:pPr algn="just" eaLnBrk="1" hangingPunct="1"/>
            <a:r>
              <a:rPr lang="zh-CN" altLang="en-US" sz="1400"/>
              <a:t>第四步 返回到第一步，继续训练直到</a:t>
            </a:r>
            <a:r>
              <a:rPr lang="en-US" altLang="zh-CN" sz="1400" i="1"/>
              <a:t>d</a:t>
            </a:r>
            <a:r>
              <a:rPr lang="en-US" altLang="zh-CN" sz="1400" i="1" baseline="30000"/>
              <a:t>p</a:t>
            </a:r>
            <a:r>
              <a:rPr lang="en-US" altLang="zh-CN" sz="1400" i="1"/>
              <a:t>-</a:t>
            </a:r>
            <a:r>
              <a:rPr lang="en-US" altLang="zh-CN" sz="1400" b="1" i="1"/>
              <a:t> </a:t>
            </a:r>
            <a:r>
              <a:rPr lang="en-US" altLang="zh-CN" sz="1400" i="1"/>
              <a:t>o</a:t>
            </a:r>
            <a:r>
              <a:rPr lang="en-US" altLang="zh-CN" sz="1400" i="1" baseline="30000"/>
              <a:t>p</a:t>
            </a:r>
            <a:r>
              <a:rPr lang="en-US" altLang="zh-CN" sz="1400" i="1"/>
              <a:t>=0</a:t>
            </a:r>
            <a:r>
              <a:rPr lang="zh-CN" altLang="en-US" sz="1400" i="1"/>
              <a:t>，</a:t>
            </a:r>
            <a:r>
              <a:rPr lang="en-US" altLang="zh-CN" sz="1400" i="1"/>
              <a:t>p=1,2,3</a:t>
            </a:r>
            <a:r>
              <a:rPr lang="zh-CN" altLang="en-US" sz="1400" i="1"/>
              <a:t>。</a:t>
            </a:r>
            <a:endParaRPr lang="zh-CN" altLang="en-US" sz="140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人脑，地球上最复杂的东西</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亿的神经元汇集在</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1.5L</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的地方，每个神经元都能有自己的分工，这</a:t>
            </a:r>
            <a:r>
              <a:rPr lang="en-US"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1000</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亿的神经元共同组成了一个宇宙，维持着我们的生命。</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143</a:t>
            </a:fld>
            <a:endParaRPr lang="zh-CN" altLang="en-US" noProof="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华文宋体" panose="02010600040101010101" pitchFamily="2" charset="-122"/>
                <a:ea typeface="华文宋体" panose="02010600040101010101" pitchFamily="2" charset="-122"/>
              </a:rPr>
              <a:t>网络训练函数是一种通用的学习函数，训练函数重复地把一组输入向量应用到一个网络上，每次都更新网络，直到达到了某种准则，停止准则可能是达到最大的学习步数、最小的误差梯度或误差目标等。</a:t>
            </a:r>
          </a:p>
          <a:p>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161</a:t>
            </a:fld>
            <a:endParaRPr lang="zh-CN" altLang="en-US" noProof="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B827FF9E-0501-47D7-9115-D6862120E80B}" type="slidenum">
              <a:rPr lang="en-US" altLang="zh-CN" noProof="0" smtClean="0"/>
              <a:t>178</a:t>
            </a:fld>
            <a:endParaRPr lang="zh-CN" altLang="en-US" noProof="0"/>
          </a:p>
        </p:txBody>
      </p:sp>
    </p:spTree>
    <p:extLst>
      <p:ext uri="{BB962C8B-B14F-4D97-AF65-F5344CB8AC3E}">
        <p14:creationId xmlns:p14="http://schemas.microsoft.com/office/powerpoint/2010/main" val="13981907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宋体" panose="02010600030101010101" pitchFamily="2" charset="-122"/>
                <a:ea typeface="宋体" panose="02010600030101010101" pitchFamily="2" charset="-122"/>
              </a:rPr>
              <a:t> </a:t>
            </a:r>
            <a:r>
              <a:rPr lang="zh-CN" altLang="zh-CN" sz="1200" dirty="0">
                <a:latin typeface="宋体" panose="02010600030101010101" pitchFamily="2" charset="-122"/>
                <a:ea typeface="宋体" panose="02010600030101010101" pitchFamily="2" charset="-122"/>
              </a:rPr>
              <a:t>为什么梯度的方向就是最陡峭的方向呢？这是由梯度的定义决定的。</a:t>
            </a:r>
            <a:endParaRPr lang="zh-CN" altLang="en-US" dirty="0"/>
          </a:p>
        </p:txBody>
      </p:sp>
      <p:sp>
        <p:nvSpPr>
          <p:cNvPr id="4" name="灯片编号占位符 3"/>
          <p:cNvSpPr>
            <a:spLocks noGrp="1"/>
          </p:cNvSpPr>
          <p:nvPr>
            <p:ph type="sldNum" sz="quarter" idx="10"/>
          </p:nvPr>
        </p:nvSpPr>
        <p:spPr/>
        <p:txBody>
          <a:bodyPr/>
          <a:lstStyle/>
          <a:p>
            <a:fld id="{B827FF9E-0501-47D7-9115-D6862120E80B}" type="slidenum">
              <a:rPr lang="en-US" altLang="zh-CN" noProof="0" smtClean="0"/>
              <a:t>194</a:t>
            </a:fld>
            <a:endParaRPr lang="zh-CN" altLang="en-US" noProof="0"/>
          </a:p>
        </p:txBody>
      </p:sp>
    </p:spTree>
    <p:extLst>
      <p:ext uri="{BB962C8B-B14F-4D97-AF65-F5344CB8AC3E}">
        <p14:creationId xmlns:p14="http://schemas.microsoft.com/office/powerpoint/2010/main" val="3960994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225</a:t>
            </a:fld>
            <a:endParaRPr lang="zh-CN" altLang="en-US"/>
          </a:p>
        </p:txBody>
      </p:sp>
    </p:spTree>
    <p:extLst>
      <p:ext uri="{BB962C8B-B14F-4D97-AF65-F5344CB8AC3E}">
        <p14:creationId xmlns:p14="http://schemas.microsoft.com/office/powerpoint/2010/main" val="1881525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27FF9E-0501-47D7-9115-D6862120E80B}" type="slidenum">
              <a:rPr lang="en-US" altLang="zh-CN" smtClean="0"/>
              <a:t>229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创造者</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Furber</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称：</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即使具有</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100</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万个处理器，我们也只能达到人脑</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的地步，而且这些模拟神经元还是经过大量简化的。不过模拟老鼠的大脑思维还是有可能的，因为老鼠的大脑只有人类的</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1%”</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p>
        </p:txBody>
      </p:sp>
      <p:sp>
        <p:nvSpPr>
          <p:cNvPr id="4" name="灯片编号占位符 3"/>
          <p:cNvSpPr>
            <a:spLocks noGrp="1"/>
          </p:cNvSpPr>
          <p:nvPr>
            <p:ph type="sldNum" sz="quarter" idx="5"/>
          </p:nvPr>
        </p:nvSpPr>
        <p:spPr/>
        <p:txBody>
          <a:bodyPr/>
          <a:lstStyle/>
          <a:p>
            <a:fld id="{B827FF9E-0501-47D7-9115-D6862120E80B}" type="slidenum">
              <a:rPr lang="en-US" altLang="zh-CN"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集成数十亿晶体管的</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CPU</a:t>
            </a:r>
            <a:r>
              <a:rPr lang="zh-C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，与之比较也相形见绌，犹如一堆破铜烂铁遇见了精美的法拉第跑车。但科学家们却正在做一件似乎不可能的事：</a:t>
            </a:r>
            <a:r>
              <a:rPr lang="zh-C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试图用破铜烂铁造一辆法拉第出来，而且看情况，他们似乎快成功了。</a:t>
            </a:r>
            <a:endParaRPr lang="zh-CN" altLang="en-US" dirty="0"/>
          </a:p>
        </p:txBody>
      </p:sp>
      <p:sp>
        <p:nvSpPr>
          <p:cNvPr id="4" name="灯片编号占位符 3"/>
          <p:cNvSpPr>
            <a:spLocks noGrp="1"/>
          </p:cNvSpPr>
          <p:nvPr>
            <p:ph type="sldNum" sz="quarter" idx="5"/>
          </p:nvPr>
        </p:nvSpPr>
        <p:spPr/>
        <p:txBody>
          <a:bodyPr/>
          <a:lstStyle/>
          <a:p>
            <a:fld id="{B827FF9E-0501-47D7-9115-D6862120E80B}" type="slidenum">
              <a:rPr lang="en-US" altLang="zh-CN"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rtlCol="0" anchor="b"/>
          <a:lstStyle>
            <a:lvl1pPr algn="ctr">
              <a:defRPr sz="6000">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hasCustomPrompt="1"/>
          </p:nvPr>
        </p:nvSpPr>
        <p:spPr>
          <a:xfrm>
            <a:off x="1143000" y="3602038"/>
            <a:ext cx="6858000" cy="1655762"/>
          </a:xfrm>
        </p:spPr>
        <p:txBody>
          <a:bodyPr rtlCol="0"/>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C11C344B-D78F-484E-82A3-243EF6341539}" type="datetime1">
              <a:rPr lang="zh-CN" altLang="en-US" noProof="0" smtClean="0"/>
              <a:t>2025/11/4</a:t>
            </a:fld>
            <a:endParaRPr lang="zh-CN" altLang="en-US" noProof="0"/>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5E31C29C-F8B1-4E0D-8814-FB419E08CFFF}" type="datetime1">
              <a:rPr lang="zh-CN" altLang="en-US" noProof="0" smtClean="0"/>
              <a:t>2025/11/4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6543675" y="365125"/>
            <a:ext cx="1971675" cy="5811838"/>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28650" y="365125"/>
            <a:ext cx="5800725"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8CA211F0-0E5A-48D7-87B9-E4D172418D70}" type="datetime1">
              <a:rPr lang="zh-CN" altLang="en-US" noProof="0" smtClean="0"/>
              <a:t>2025/11/4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hasCustomPrompt="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A899EE81-0622-430C-949D-5A7002E82CE1}" type="datetime1">
              <a:rPr lang="zh-CN" altLang="en-US" noProof="0" smtClean="0"/>
              <a:t>2025/11/4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rtlCol="0" anchor="b"/>
          <a:lstStyle>
            <a:lvl1pPr>
              <a:defRPr sz="6000"/>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197759C-75EF-41BE-BC8E-29D99D94857A}" type="datetime1">
              <a:rPr lang="zh-CN" altLang="en-US" noProof="0" smtClean="0"/>
              <a:t>2025/11/4</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286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4629150" y="1825625"/>
            <a:ext cx="3886200" cy="435133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B8A95177-878B-4893-B842-88C3E3F03EAB}" type="datetime1">
              <a:rPr lang="zh-CN" altLang="en-US" noProof="0" smtClean="0"/>
              <a:t>2025/11/4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rtlCol="0"/>
          <a:lstStyle/>
          <a:p>
            <a:pPr rtl="0"/>
            <a:r>
              <a:rPr lang="zh-CN" altLang="en-US" noProof="0"/>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29842" y="2505075"/>
            <a:ext cx="3868340"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4629150" y="1681163"/>
            <a:ext cx="3887391"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4629150" y="2505075"/>
            <a:ext cx="3887391" cy="3684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9154E7D9-4292-4E7E-9D86-D66D310EF7A1}" type="datetime1">
              <a:rPr lang="zh-CN" altLang="en-US" noProof="0" smtClean="0"/>
              <a:t>2025/11/4</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E6CCE6B-290B-4926-8BCB-D6B38CA98E9E}" type="datetime1">
              <a:rPr lang="zh-CN" altLang="en-US" noProof="0" smtClean="0"/>
              <a:t>2025/11/4</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4D99BC77-DC2D-46A6-96FB-FDF065EA5195}" type="datetime1">
              <a:rPr lang="zh-CN" altLang="en-US" noProof="0" smtClean="0"/>
              <a:t>2025/11/4</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内容占位符 2"/>
          <p:cNvSpPr>
            <a:spLocks noGrp="1"/>
          </p:cNvSpPr>
          <p:nvPr>
            <p:ph idx="1" hasCustomPrompt="1"/>
          </p:nvPr>
        </p:nvSpPr>
        <p:spPr>
          <a:xfrm>
            <a:off x="3887391" y="987426"/>
            <a:ext cx="462915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63CFEE20-96E8-41BE-B6F4-5BF2D9AD2603}" type="datetime1">
              <a:rPr lang="zh-CN" altLang="en-US" noProof="0" smtClean="0"/>
              <a:t>2025/11/4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rtlCol="0" anchor="b"/>
          <a:lstStyle>
            <a:lvl1pPr>
              <a:defRPr sz="3200"/>
            </a:lvl1pPr>
          </a:lstStyle>
          <a:p>
            <a:pPr rtl="0"/>
            <a:r>
              <a:rPr lang="zh-CN" altLang="en-US" noProof="0"/>
              <a:t>单击此处编辑母版标题样式</a:t>
            </a:r>
          </a:p>
        </p:txBody>
      </p:sp>
      <p:sp>
        <p:nvSpPr>
          <p:cNvPr id="3" name="图片占位符 2"/>
          <p:cNvSpPr>
            <a:spLocks noGrp="1"/>
          </p:cNvSpPr>
          <p:nvPr>
            <p:ph type="pic" idx="1" hasCustomPrompt="1"/>
          </p:nvPr>
        </p:nvSpPr>
        <p:spPr>
          <a:xfrm>
            <a:off x="3887391" y="987426"/>
            <a:ext cx="462915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p:cNvSpPr>
            <a:spLocks noGrp="1"/>
          </p:cNvSpPr>
          <p:nvPr>
            <p:ph type="body" sz="half" idx="2" hasCustomPrompt="1"/>
          </p:nvPr>
        </p:nvSpPr>
        <p:spPr>
          <a:xfrm>
            <a:off x="629841" y="2057400"/>
            <a:ext cx="2949178"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AE276B0E-3CC6-4A2C-8218-E7694CDC71C6}" type="datetime1">
              <a:rPr lang="zh-CN" altLang="en-US" noProof="0" smtClean="0"/>
              <a:t>2025/11/4</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ACEC5C30-0B3A-4B13-ADDD-7C63C8AA921B}" type="slidenum">
              <a:rPr lang="en-US" altLang="zh-CN" noProof="0" smtClean="0"/>
              <a:t>‹#›</a:t>
            </a:fld>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FBDD23A-35D8-4D8C-A8F1-CBC691FBDB6D}" type="datetime1">
              <a:rPr lang="zh-CN" altLang="en-US" noProof="0" smtClean="0"/>
              <a:t>2025/11/4</a:t>
            </a:fld>
            <a:endParaRPr lang="zh-CN" altLang="en-US" noProof="0" dirty="0"/>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ACEC5C30-0B3A-4B13-ADDD-7C63C8AA921B}" type="slidenum">
              <a:rPr lang="en-US" altLang="zh-CN" noProof="0" smtClean="0"/>
              <a:t>‹#›</a:t>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baike.baidu.com/item/DeepMind" TargetMode="External"/><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hyperlink" Target="https://baike.baidu.com/item/%E6%B7%B1%E5%BA%A6%E5%AD%A6%E4%B9%A0/3729729" TargetMode="External"/><Relationship Id="rId4" Type="http://schemas.openxmlformats.org/officeDocument/2006/relationships/hyperlink" Target="https://baike.baidu.com/item/%E6%88%B4%E5%AF%86%E6%96%AF%C2%B7%E5%93%88%E8%90%A8%E6%AF%94%E6%96%AF/16309602"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aike.baidu.com/item/%E4%BA%BA%E5%B7%A5%E6%99%BA%E8%83%BD/91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6.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68.wmf"/><Relationship Id="rId5" Type="http://schemas.openxmlformats.org/officeDocument/2006/relationships/oleObject" Target="../embeddings/oleObject5.bin"/><Relationship Id="rId4" Type="http://schemas.openxmlformats.org/officeDocument/2006/relationships/image" Target="../media/image67.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69.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8.wmf"/><Relationship Id="rId4" Type="http://schemas.openxmlformats.org/officeDocument/2006/relationships/oleObject" Target="../embeddings/oleObject9.bin"/></Relationships>
</file>

<file path=ppt/slides/_rels/slide181.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10.bin"/><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91.wmf"/><Relationship Id="rId4" Type="http://schemas.openxmlformats.org/officeDocument/2006/relationships/oleObject" Target="../embeddings/oleObject12.bin"/></Relationships>
</file>

<file path=ppt/slides/_rels/slide1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svg"/></Relationships>
</file>

<file path=ppt/slides/_rels/slide1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30.png"/></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19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3.bin"/><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198.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14.bin"/><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19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6.w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00.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02.wmf"/><Relationship Id="rId4" Type="http://schemas.openxmlformats.org/officeDocument/2006/relationships/oleObject" Target="../embeddings/oleObject17.bin"/></Relationships>
</file>

<file path=ppt/slides/_rels/slide20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3.wmf"/><Relationship Id="rId7" Type="http://schemas.openxmlformats.org/officeDocument/2006/relationships/image" Target="../media/image105.wmf"/><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5" Type="http://schemas.openxmlformats.org/officeDocument/2006/relationships/image" Target="../media/image104.wmf"/><Relationship Id="rId4" Type="http://schemas.openxmlformats.org/officeDocument/2006/relationships/oleObject" Target="../embeddings/oleObject19.bin"/><Relationship Id="rId9" Type="http://schemas.openxmlformats.org/officeDocument/2006/relationships/image" Target="../media/image106.jpeg"/></Relationships>
</file>

<file path=ppt/slides/_rels/slide202.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108.wmf"/><Relationship Id="rId4" Type="http://schemas.openxmlformats.org/officeDocument/2006/relationships/oleObject" Target="../embeddings/oleObject22.bin"/></Relationships>
</file>

<file path=ppt/slides/_rels/slide20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23.bin"/><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10.wmf"/><Relationship Id="rId4" Type="http://schemas.openxmlformats.org/officeDocument/2006/relationships/oleObject" Target="../embeddings/oleObject24.bin"/></Relationships>
</file>

<file path=ppt/slides/_rels/slide204.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25.bin"/><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05.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13.wmf"/><Relationship Id="rId4" Type="http://schemas.openxmlformats.org/officeDocument/2006/relationships/oleObject" Target="../embeddings/oleObject27.bin"/></Relationships>
</file>

<file path=ppt/slides/_rels/slide206.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87.wmf"/><Relationship Id="rId4" Type="http://schemas.openxmlformats.org/officeDocument/2006/relationships/oleObject" Target="../embeddings/oleObject29.bin"/></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14.wmf"/><Relationship Id="rId7" Type="http://schemas.openxmlformats.org/officeDocument/2006/relationships/image" Target="../media/image116.wmf"/><Relationship Id="rId2"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oleObject" Target="../embeddings/oleObject32.bin"/><Relationship Id="rId5" Type="http://schemas.openxmlformats.org/officeDocument/2006/relationships/image" Target="../media/image115.wmf"/><Relationship Id="rId4" Type="http://schemas.openxmlformats.org/officeDocument/2006/relationships/oleObject" Target="../embeddings/oleObject31.bin"/><Relationship Id="rId9" Type="http://schemas.openxmlformats.org/officeDocument/2006/relationships/image" Target="../media/image97.wmf"/></Relationships>
</file>

<file path=ppt/slides/_rels/slide208.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33.bin"/><Relationship Id="rId1" Type="http://schemas.openxmlformats.org/officeDocument/2006/relationships/slideLayout" Target="../slideLayouts/slideLayout7.xml"/><Relationship Id="rId5" Type="http://schemas.openxmlformats.org/officeDocument/2006/relationships/image" Target="../media/image121.png"/></Relationships>
</file>

<file path=ppt/slides/_rels/slide20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image" Target="../media/image119.wmf"/><Relationship Id="rId5" Type="http://schemas.openxmlformats.org/officeDocument/2006/relationships/oleObject" Target="../embeddings/oleObject35.bin"/><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hyperlink" Target="https://zhida.zhihu.com/search?content_id=253632128&amp;content_type=Article&amp;match_order=1&amp;q=DeepSeek-V3&amp;zd_token=eyJhbGciOiJIUzI1NiIsInR5cCI6IkpXVCJ9.eyJpc3MiOiJ6aGlkYV9zZXJ2ZXIiLCJleHAiOjE3Mzk5NDYyNzMsInEiOiJEZWVwU2Vlay1WMyIsInpoaWRhX3NvdXJjZSI6ImVudGl0eSIsImNvbnRlbnRfaWQiOjI1MzYzMjEyOCwiY29udGVudF90eXBlIjoiQXJ0aWNsZSIsIm1hdGNoX29yZGVyIjoxLCJ6ZF90b2tlbiI6bnVsbH0.ifsyhOBEAa7kDUCO7eJ_e9KSJFmGALGQaf_3sA3Qj_g&amp;zhida_source=entity" TargetMode="External"/><Relationship Id="rId2" Type="http://schemas.openxmlformats.org/officeDocument/2006/relationships/hyperlink" Target="https://zhida.zhihu.com/search?content_id=253632128&amp;content_type=Article&amp;match_order=1&amp;q=DeepSeek-V2&amp;zd_token=eyJhbGciOiJIUzI1NiIsInR5cCI6IkpXVCJ9.eyJpc3MiOiJ6aGlkYV9zZXJ2ZXIiLCJleHAiOjE3Mzk5NDYyNzMsInEiOiJEZWVwU2Vlay1WMiIsInpoaWRhX3NvdXJjZSI6ImVudGl0eSIsImNvbnRlbnRfaWQiOjI1MzYzMjEyOCwiY29udGVudF90eXBlIjoiQXJ0aWNsZSIsIm1hdGNoX29yZGVyIjoxLCJ6ZF90b2tlbiI6bnVsbH0.rb_XAta-Gxjyck_n4xzI6kkEbMSV0I5vFRlkKukVQX4&amp;zhida_source=entity" TargetMode="Externa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hyperlink" Target="https://zhida.zhihu.com/search?content_id=253632128&amp;content_type=Article&amp;match_order=1&amp;q=ChatGPT&amp;zd_token=eyJhbGciOiJIUzI1NiIsInR5cCI6IkpXVCJ9.eyJpc3MiOiJ6aGlkYV9zZXJ2ZXIiLCJleHAiOjE3Mzk5NDYyNzMsInEiOiJDaGF0R1BUIiwiemhpZGFfc291cmNlIjoiZW50aXR5IiwiY29udGVudF9pZCI6MjUzNjMyMTI4LCJjb250ZW50X3R5cGUiOiJBcnRpY2xlIiwibWF0Y2hfb3JkZXIiOjEsInpkX3Rva2VuIjpudWxsfQ.dI-4KGOFAZCrL7cBySWOsv7bUSAeZP-sENx-CNP6wOo&amp;zhida_source=entity" TargetMode="External"/><Relationship Id="rId4" Type="http://schemas.openxmlformats.org/officeDocument/2006/relationships/hyperlink" Target="https://zhida.zhihu.com/search?content_id=253632128&amp;content_type=Article&amp;match_order=1&amp;q=OpenAI&amp;zd_token=eyJhbGciOiJIUzI1NiIsInR5cCI6IkpXVCJ9.eyJpc3MiOiJ6aGlkYV9zZXJ2ZXIiLCJleHAiOjE3Mzk5NDYyNzMsInEiOiJPcGVuQUkiLCJ6aGlkYV9zb3VyY2UiOiJlbnRpdHkiLCJjb250ZW50X2lkIjoyNTM2MzIxMjgsImNvbnRlbnRfdHlwZSI6IkFydGljbGUiLCJtYXRjaF9vcmRlciI6MSwiemRfdG9rZW4iOm51bGx9.lZORrky2pHJO62MIyzEkbJ-bNwEPSJXNa8GgFk0fHL0&amp;zhida_source=entity" TargetMode="External"/></Relationships>
</file>

<file path=ppt/slides/_rels/slide21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0.wmf"/><Relationship Id="rId7" Type="http://schemas.openxmlformats.org/officeDocument/2006/relationships/image" Target="../media/image114.wmf"/><Relationship Id="rId2" Type="http://schemas.openxmlformats.org/officeDocument/2006/relationships/oleObject" Target="../embeddings/oleObject36.bin"/><Relationship Id="rId1" Type="http://schemas.openxmlformats.org/officeDocument/2006/relationships/slideLayout" Target="../slideLayouts/slideLayout7.xml"/><Relationship Id="rId6" Type="http://schemas.openxmlformats.org/officeDocument/2006/relationships/oleObject" Target="../embeddings/oleObject30.bin"/><Relationship Id="rId5" Type="http://schemas.openxmlformats.org/officeDocument/2006/relationships/image" Target="../media/image121.wmf"/><Relationship Id="rId4" Type="http://schemas.openxmlformats.org/officeDocument/2006/relationships/oleObject" Target="../embeddings/oleObject37.bin"/></Relationships>
</file>

<file path=ppt/slides/_rels/slide211.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oleObject" Target="../embeddings/oleObject38.bin"/><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123.wmf"/><Relationship Id="rId4" Type="http://schemas.openxmlformats.org/officeDocument/2006/relationships/oleObject" Target="../embeddings/oleObject39.bin"/></Relationships>
</file>

<file path=ppt/slides/_rels/slide2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2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225.xml.rels><?xml version="1.0" encoding="UTF-8" standalone="yes"?>
<Relationships xmlns="http://schemas.openxmlformats.org/package/2006/relationships"><Relationship Id="rId3" Type="http://schemas.openxmlformats.org/officeDocument/2006/relationships/hyperlink" Target="http://ly.cdeyun.cn:1924/login.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8.png"/></Relationships>
</file>

<file path=ppt/slides/_rels/slide2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2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5.png"/><Relationship Id="rId7" Type="http://schemas.openxmlformats.org/officeDocument/2006/relationships/diagramColors" Target="../diagrams/colors1.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6.png"/><Relationship Id="rId7" Type="http://schemas.openxmlformats.org/officeDocument/2006/relationships/diagramColors" Target="../diagrams/colors2.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hyperlink" Target="https://zhida.zhihu.com/search?content_id=253632128&amp;content_type=Article&amp;match_order=1&amp;q=%E5%B9%BB%E6%96%B9%E9%87%8F%E5%8C%96&amp;zd_token=eyJhbGciOiJIUzI1NiIsInR5cCI6IkpXVCJ9.eyJpc3MiOiJ6aGlkYV9zZXJ2ZXIiLCJleHAiOjE3Mzk5NDYyNzMsInEiOiLlubvmlrnph4_ljJYiLCJ6aGlkYV9zb3VyY2UiOiJlbnRpdHkiLCJjb250ZW50X2lkIjoyNTM2MzIxMjgsImNvbnRlbnRfdHlwZSI6IkFydGljbGUiLCJtYXRjaF9vcmRlciI6MSwiemRfdG9rZW4iOm51bGx9.O6u7YWw7YV6HCLoht1KNge8BP93Db7F-vZ-uCi6zNNA&amp;zhida_source=entity" TargetMode="External"/><Relationship Id="rId2" Type="http://schemas.openxmlformats.org/officeDocument/2006/relationships/hyperlink" Target="https://zhida.zhihu.com/search?content_id=253632128&amp;content_type=Article&amp;match_order=1&amp;q=%E4%B9%9D%E7%AB%A0%E8%B5%84%E4%BA%A7&amp;zd_token=eyJhbGciOiJIUzI1NiIsInR5cCI6IkpXVCJ9.eyJpc3MiOiJ6aGlkYV9zZXJ2ZXIiLCJleHAiOjE3Mzk5NDYyNzMsInEiOiLkuZ3nq6DotYTkuqciLCJ6aGlkYV9zb3VyY2UiOiJlbnRpdHkiLCJjb250ZW50X2lkIjoyNTM2MzIxMjgsImNvbnRlbnRfdHlwZSI6IkFydGljbGUiLCJtYXRjaF9vcmRlciI6MSwiemRfdG9rZW4iOm51bGx9.2slIaWoTkblFNliZ2bpnfrVQuN5rWkcyuzALap0W3T8&amp;zhida_source=entity"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www.baidu.com/s?wd=%E8%8B%8F%E6%A0%BC%E6%8B%89%E5%BA%95&amp;tn=SE_PcZhidaonwhc_ngpagmjz&amp;rsv_dl=gh_pc_zhida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oleObject" Target="../embeddings/oleObject1.bin"/><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图形 14" descr="剪切板"/>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31394">
            <a:off x="5280921" y="5570789"/>
            <a:ext cx="914193" cy="914193"/>
          </a:xfrm>
          <a:prstGeom prst="rect">
            <a:avLst/>
          </a:prstGeom>
        </p:spPr>
      </p:pic>
      <p:pic>
        <p:nvPicPr>
          <p:cNvPr id="11" name="图形 10" descr="显微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38607" flipH="1">
            <a:off x="670598" y="173052"/>
            <a:ext cx="1135656" cy="1135656"/>
          </a:xfrm>
          <a:prstGeom prst="rect">
            <a:avLst/>
          </a:prstGeom>
        </p:spPr>
      </p:pic>
      <p:pic>
        <p:nvPicPr>
          <p:cNvPr id="7" name="图形 6" descr="烧杯"/>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13697">
            <a:off x="739128" y="5435346"/>
            <a:ext cx="964665" cy="964665"/>
          </a:xfrm>
          <a:prstGeom prst="rect">
            <a:avLst/>
          </a:prstGeom>
        </p:spPr>
      </p:pic>
      <p:pic>
        <p:nvPicPr>
          <p:cNvPr id="9" name="图形 8" descr="烧瓶"/>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51125">
            <a:off x="5034245" y="2217"/>
            <a:ext cx="1088285" cy="1088285"/>
          </a:xfrm>
          <a:prstGeom prst="rect">
            <a:avLst/>
          </a:prstGeom>
        </p:spPr>
      </p:pic>
      <p:pic>
        <p:nvPicPr>
          <p:cNvPr id="13" name="图形 12" descr="试管"/>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078969">
            <a:off x="2911142" y="252570"/>
            <a:ext cx="816504" cy="816504"/>
          </a:xfrm>
          <a:prstGeom prst="rect">
            <a:avLst/>
          </a:prstGeom>
        </p:spPr>
      </p:pic>
      <p:pic>
        <p:nvPicPr>
          <p:cNvPr id="19" name="图形 18" descr="尺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8889495">
            <a:off x="3103879" y="5533604"/>
            <a:ext cx="988563" cy="988563"/>
          </a:xfrm>
          <a:prstGeom prst="rect">
            <a:avLst/>
          </a:prstGeom>
        </p:spPr>
      </p:pic>
      <p:pic>
        <p:nvPicPr>
          <p:cNvPr id="21" name="图形 20" descr="铅笔"/>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520790">
            <a:off x="7510575" y="5614714"/>
            <a:ext cx="837251" cy="837251"/>
          </a:xfrm>
          <a:prstGeom prst="rect">
            <a:avLst/>
          </a:prstGeom>
        </p:spPr>
      </p:pic>
      <p:sp>
        <p:nvSpPr>
          <p:cNvPr id="14" name="标题 1"/>
          <p:cNvSpPr>
            <a:spLocks noGrp="1"/>
          </p:cNvSpPr>
          <p:nvPr>
            <p:ph type="ctrTitle"/>
          </p:nvPr>
        </p:nvSpPr>
        <p:spPr>
          <a:xfrm>
            <a:off x="424873" y="2471640"/>
            <a:ext cx="8192655" cy="1036744"/>
          </a:xfrm>
        </p:spPr>
        <p:txBody>
          <a:bodyPr rtlCol="0">
            <a:noAutofit/>
          </a:bodyPr>
          <a:lstStyle/>
          <a:p>
            <a:pPr algn="r" rtl="0"/>
            <a:r>
              <a:rPr lang="zh-CN" altLang="en-US" sz="4800" b="1" dirty="0">
                <a:solidFill>
                  <a:schemeClr val="bg1"/>
                </a:solidFill>
                <a:latin typeface="幼圆" panose="02010509060101010101" pitchFamily="49" charset="-122"/>
                <a:ea typeface="幼圆" panose="02010509060101010101" pitchFamily="49" charset="-122"/>
              </a:rPr>
              <a:t>人工神经网络与深度学习基础</a:t>
            </a:r>
          </a:p>
        </p:txBody>
      </p:sp>
      <p:pic>
        <p:nvPicPr>
          <p:cNvPr id="1026" name="Picture 2" descr="http://img.taopic.com/uploads/allimg/140623/267853-1406230F22513.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18573" y="0"/>
            <a:ext cx="1857393" cy="1238881"/>
          </a:xfrm>
          <a:prstGeom prst="rect">
            <a:avLst/>
          </a:prstGeom>
          <a:noFill/>
          <a:extLst>
            <a:ext uri="{909E8E84-426E-40DD-AFC4-6F175D3DCCD1}">
              <a14:hiddenFill xmlns:a14="http://schemas.microsoft.com/office/drawing/2010/main">
                <a:solidFill>
                  <a:srgbClr val="FFFFFF"/>
                </a:solidFill>
              </a14:hiddenFill>
            </a:ext>
          </a:extLst>
        </p:spPr>
      </p:pic>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18160" y="617382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155064"/>
          </a:xfrm>
        </p:spPr>
        <p:txBody>
          <a:bodyPr>
            <a:normAutofit/>
          </a:bodyPr>
          <a:lstStyle/>
          <a:p>
            <a:r>
              <a:rPr lang="en-US" altLang="zh-CN" dirty="0">
                <a:solidFill>
                  <a:srgbClr val="FF0000"/>
                </a:solidFill>
              </a:rPr>
              <a:t>AlphaGo</a:t>
            </a:r>
            <a:r>
              <a:rPr lang="zh-CN" altLang="en-US" baseline="-25000" dirty="0"/>
              <a:t>（围棋机器人）</a:t>
            </a:r>
            <a:endParaRPr lang="zh-CN" altLang="en-US" dirty="0"/>
          </a:p>
        </p:txBody>
      </p:sp>
      <p:pic>
        <p:nvPicPr>
          <p:cNvPr id="5122" name="Picture 2" descr="https://gss0.bdstatic.com/94o3dSag_xI4khGkpoWK1HF6hhy/baike/c0%3Dbaike80%2C5%2C5%2C80%2C26/sign=4a0af8ac0324ab18f41be96554938da8/f7246b600c338744f39432f65b0fd9f9d62aa0e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99394" y="1119507"/>
            <a:ext cx="3224566" cy="295370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8640" y="4418054"/>
            <a:ext cx="8423910" cy="2031325"/>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2016</a:t>
            </a:r>
            <a:r>
              <a:rPr lang="zh-CN" altLang="en-US" sz="2800" b="1" dirty="0">
                <a:solidFill>
                  <a:srgbClr val="333333"/>
                </a:solidFill>
                <a:latin typeface="华文宋体" panose="02010600040101010101" pitchFamily="2" charset="-122"/>
                <a:ea typeface="华文宋体" panose="02010600040101010101" pitchFamily="2" charset="-122"/>
              </a:rPr>
              <a:t>年</a:t>
            </a:r>
            <a:r>
              <a:rPr lang="en-US" altLang="zh-CN" sz="2800" b="1" dirty="0">
                <a:solidFill>
                  <a:srgbClr val="333333"/>
                </a:solidFill>
                <a:latin typeface="华文宋体" panose="02010600040101010101" pitchFamily="2" charset="-122"/>
                <a:ea typeface="华文宋体" panose="02010600040101010101" pitchFamily="2" charset="-122"/>
              </a:rPr>
              <a:t>3</a:t>
            </a:r>
            <a:r>
              <a:rPr lang="zh-CN" altLang="en-US" sz="2800" b="1" dirty="0">
                <a:solidFill>
                  <a:srgbClr val="333333"/>
                </a:solidFill>
                <a:latin typeface="华文宋体" panose="02010600040101010101" pitchFamily="2" charset="-122"/>
                <a:ea typeface="华文宋体" panose="02010600040101010101" pitchFamily="2" charset="-122"/>
              </a:rPr>
              <a:t>月，阿尔法围棋与围棋世界冠军、职业九段棋手</a:t>
            </a:r>
            <a:r>
              <a:rPr lang="zh-CN" altLang="en-US" sz="2800" b="1" u="sng" dirty="0">
                <a:solidFill>
                  <a:srgbClr val="333333"/>
                </a:solidFill>
                <a:latin typeface="华文宋体" panose="02010600040101010101" pitchFamily="2" charset="-122"/>
                <a:ea typeface="华文宋体" panose="02010600040101010101" pitchFamily="2" charset="-122"/>
              </a:rPr>
              <a:t>李世石</a:t>
            </a:r>
            <a:r>
              <a:rPr lang="zh-CN" altLang="en-US" sz="2800" b="1" dirty="0">
                <a:solidFill>
                  <a:srgbClr val="333333"/>
                </a:solidFill>
                <a:latin typeface="华文宋体" panose="02010600040101010101" pitchFamily="2" charset="-122"/>
                <a:ea typeface="华文宋体" panose="02010600040101010101" pitchFamily="2" charset="-122"/>
              </a:rPr>
              <a:t>进行围棋人机大战，以</a:t>
            </a:r>
            <a:r>
              <a:rPr lang="en-US" altLang="zh-CN" sz="2800" b="1" dirty="0">
                <a:solidFill>
                  <a:srgbClr val="333333"/>
                </a:solidFill>
                <a:latin typeface="华文宋体" panose="02010600040101010101" pitchFamily="2" charset="-122"/>
                <a:ea typeface="华文宋体" panose="02010600040101010101" pitchFamily="2" charset="-122"/>
              </a:rPr>
              <a:t>4</a:t>
            </a:r>
            <a:r>
              <a:rPr lang="zh-CN" altLang="en-US" sz="2800" b="1" dirty="0">
                <a:solidFill>
                  <a:srgbClr val="333333"/>
                </a:solidFill>
                <a:latin typeface="华文宋体" panose="02010600040101010101" pitchFamily="2" charset="-122"/>
                <a:ea typeface="华文宋体" panose="02010600040101010101" pitchFamily="2" charset="-122"/>
              </a:rPr>
              <a:t>比</a:t>
            </a:r>
            <a:r>
              <a:rPr lang="en-US" altLang="zh-CN" sz="2800" b="1" dirty="0">
                <a:solidFill>
                  <a:srgbClr val="333333"/>
                </a:solidFill>
                <a:latin typeface="华文宋体" panose="02010600040101010101" pitchFamily="2" charset="-122"/>
                <a:ea typeface="华文宋体" panose="02010600040101010101" pitchFamily="2" charset="-122"/>
              </a:rPr>
              <a:t>1</a:t>
            </a:r>
            <a:r>
              <a:rPr lang="zh-CN" altLang="en-US" sz="2800" b="1" dirty="0">
                <a:solidFill>
                  <a:srgbClr val="333333"/>
                </a:solidFill>
                <a:latin typeface="华文宋体" panose="02010600040101010101" pitchFamily="2" charset="-122"/>
                <a:ea typeface="华文宋体" panose="02010600040101010101" pitchFamily="2" charset="-122"/>
              </a:rPr>
              <a:t>的总比分获胜。</a:t>
            </a:r>
            <a:endParaRPr lang="en-US" altLang="zh-CN" sz="2800" b="1" dirty="0">
              <a:solidFill>
                <a:srgbClr val="333333"/>
              </a:solidFill>
              <a:latin typeface="华文宋体" panose="02010600040101010101" pitchFamily="2" charset="-122"/>
              <a:ea typeface="华文宋体" panose="02010600040101010101" pitchFamily="2" charset="-122"/>
            </a:endParaRPr>
          </a:p>
        </p:txBody>
      </p:sp>
      <p:sp>
        <p:nvSpPr>
          <p:cNvPr id="6" name="矩形 5"/>
          <p:cNvSpPr/>
          <p:nvPr/>
        </p:nvSpPr>
        <p:spPr>
          <a:xfrm>
            <a:off x="365760" y="1630294"/>
            <a:ext cx="5063490" cy="2677656"/>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AlphaGo</a:t>
            </a:r>
            <a:r>
              <a:rPr lang="zh-CN" altLang="en-US" sz="2800" b="1" dirty="0">
                <a:solidFill>
                  <a:srgbClr val="333333"/>
                </a:solidFill>
                <a:latin typeface="华文宋体" panose="02010600040101010101" pitchFamily="2" charset="-122"/>
                <a:ea typeface="华文宋体" panose="02010600040101010101" pitchFamily="2" charset="-122"/>
              </a:rPr>
              <a:t>由</a:t>
            </a:r>
            <a:r>
              <a:rPr lang="en-US" altLang="zh-CN" sz="2800" b="1" dirty="0">
                <a:solidFill>
                  <a:srgbClr val="333333"/>
                </a:solidFill>
                <a:latin typeface="华文宋体" panose="02010600040101010101" pitchFamily="2" charset="-122"/>
                <a:ea typeface="华文宋体" panose="02010600040101010101" pitchFamily="2" charset="-122"/>
              </a:rPr>
              <a:t>Google</a:t>
            </a:r>
            <a:r>
              <a:rPr lang="zh-CN" altLang="en-US" sz="2800" b="1" dirty="0">
                <a:solidFill>
                  <a:srgbClr val="333333"/>
                </a:solidFill>
                <a:latin typeface="华文宋体" panose="02010600040101010101" pitchFamily="2" charset="-122"/>
                <a:ea typeface="华文宋体" panose="02010600040101010101" pitchFamily="2" charset="-122"/>
              </a:rPr>
              <a:t>旗下</a:t>
            </a:r>
            <a:r>
              <a:rPr lang="en-US" altLang="zh-CN" sz="2800" b="1" dirty="0">
                <a:solidFill>
                  <a:srgbClr val="333333"/>
                </a:solidFill>
                <a:latin typeface="华文宋体" panose="02010600040101010101" pitchFamily="2" charset="-122"/>
                <a:ea typeface="华文宋体" panose="02010600040101010101" pitchFamily="2" charset="-122"/>
                <a:hlinkClick r:id="rId3"/>
              </a:rPr>
              <a:t>DeepMind</a:t>
            </a:r>
            <a:r>
              <a:rPr lang="zh-CN" altLang="en-US" sz="2800" b="1" dirty="0">
                <a:solidFill>
                  <a:srgbClr val="333333"/>
                </a:solidFill>
                <a:latin typeface="华文宋体" panose="02010600040101010101" pitchFamily="2" charset="-122"/>
                <a:ea typeface="华文宋体" panose="02010600040101010101" pitchFamily="2" charset="-122"/>
              </a:rPr>
              <a:t>公司</a:t>
            </a:r>
            <a:r>
              <a:rPr lang="zh-CN" altLang="en-US" sz="2800" b="1" dirty="0">
                <a:solidFill>
                  <a:srgbClr val="333333"/>
                </a:solidFill>
                <a:latin typeface="华文宋体" panose="02010600040101010101" pitchFamily="2" charset="-122"/>
                <a:ea typeface="华文宋体" panose="02010600040101010101" pitchFamily="2" charset="-122"/>
                <a:hlinkClick r:id="rId4"/>
              </a:rPr>
              <a:t>戴密斯</a:t>
            </a:r>
            <a:r>
              <a:rPr lang="en-US" altLang="zh-CN" sz="2800" b="1" dirty="0">
                <a:solidFill>
                  <a:srgbClr val="333333"/>
                </a:solidFill>
                <a:latin typeface="华文宋体" panose="02010600040101010101" pitchFamily="2" charset="-122"/>
                <a:ea typeface="华文宋体" panose="02010600040101010101" pitchFamily="2" charset="-122"/>
                <a:hlinkClick r:id="rId4"/>
              </a:rPr>
              <a:t>·</a:t>
            </a:r>
            <a:r>
              <a:rPr lang="zh-CN" altLang="en-US" sz="2800" b="1" dirty="0">
                <a:solidFill>
                  <a:srgbClr val="333333"/>
                </a:solidFill>
                <a:latin typeface="华文宋体" panose="02010600040101010101" pitchFamily="2" charset="-122"/>
                <a:ea typeface="华文宋体" panose="02010600040101010101" pitchFamily="2" charset="-122"/>
                <a:hlinkClick r:id="rId4"/>
              </a:rPr>
              <a:t>哈萨比斯</a:t>
            </a:r>
            <a:r>
              <a:rPr lang="zh-CN" altLang="en-US" sz="2800" b="1" dirty="0">
                <a:solidFill>
                  <a:srgbClr val="333333"/>
                </a:solidFill>
                <a:latin typeface="华文宋体" panose="02010600040101010101" pitchFamily="2" charset="-122"/>
                <a:ea typeface="华文宋体" panose="02010600040101010101" pitchFamily="2" charset="-122"/>
              </a:rPr>
              <a:t>领衔的团队开发。其主要工作原理是“</a:t>
            </a:r>
            <a:r>
              <a:rPr lang="zh-CN" altLang="en-US" sz="2800" b="1" dirty="0">
                <a:solidFill>
                  <a:srgbClr val="333333"/>
                </a:solidFill>
                <a:latin typeface="华文宋体" panose="02010600040101010101" pitchFamily="2" charset="-122"/>
                <a:ea typeface="华文宋体" panose="02010600040101010101" pitchFamily="2" charset="-122"/>
                <a:hlinkClick r:id="rId5"/>
              </a:rPr>
              <a:t>深度学习</a:t>
            </a:r>
            <a:r>
              <a:rPr lang="zh-CN" altLang="en-US" sz="2800" b="1" dirty="0">
                <a:solidFill>
                  <a:srgbClr val="333333"/>
                </a:solidFill>
                <a:latin typeface="华文宋体" panose="02010600040101010101" pitchFamily="2" charset="-122"/>
                <a:ea typeface="华文宋体" panose="02010600040101010101" pitchFamily="2" charset="-122"/>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4194F7D-A42D-4CE7-9B21-800854E2BD21}" type="slidenum">
              <a:rPr lang="en-US" altLang="zh-CN" sz="1400"/>
              <a:t>100</a:t>
            </a:fld>
            <a:endParaRPr lang="en-US" altLang="zh-CN" sz="1400"/>
          </a:p>
        </p:txBody>
      </p:sp>
      <p:sp>
        <p:nvSpPr>
          <p:cNvPr id="103428" name="Rectangle 2"/>
          <p:cNvSpPr>
            <a:spLocks noGrp="1" noChangeArrowheads="1"/>
          </p:cNvSpPr>
          <p:nvPr>
            <p:ph type="title" idx="4294967295"/>
          </p:nvPr>
        </p:nvSpPr>
        <p:spPr>
          <a:xfrm>
            <a:off x="628650" y="902778"/>
            <a:ext cx="5120640" cy="787911"/>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4.5.1</a:t>
            </a:r>
            <a:r>
              <a:rPr lang="zh-CN" altLang="en-US" sz="3200" b="1" dirty="0">
                <a:latin typeface="华文宋体" panose="02010600040101010101" pitchFamily="2" charset="-122"/>
                <a:ea typeface="华文宋体" panose="02010600040101010101" pitchFamily="2" charset="-122"/>
              </a:rPr>
              <a:t>无导师学习</a:t>
            </a:r>
            <a:endParaRPr lang="zh-CN" altLang="en-US" sz="3200" dirty="0">
              <a:latin typeface="华文宋体" panose="02010600040101010101" pitchFamily="2" charset="-122"/>
              <a:ea typeface="华文宋体" panose="02010600040101010101" pitchFamily="2" charset="-122"/>
            </a:endParaRPr>
          </a:p>
        </p:txBody>
      </p:sp>
      <p:sp>
        <p:nvSpPr>
          <p:cNvPr id="103429" name="Rectangle 3"/>
          <p:cNvSpPr>
            <a:spLocks noGrp="1" noChangeArrowheads="1"/>
          </p:cNvSpPr>
          <p:nvPr>
            <p:ph type="body" idx="4294967295"/>
          </p:nvPr>
        </p:nvSpPr>
        <p:spPr>
          <a:xfrm>
            <a:off x="654220" y="1757362"/>
            <a:ext cx="7652602" cy="4351338"/>
          </a:xfrm>
        </p:spPr>
        <p:txBody>
          <a:bodyPr>
            <a:normAutofit lnSpcReduction="10000"/>
          </a:bodyPr>
          <a:lstStyle/>
          <a:p>
            <a:pPr algn="just" eaLnBrk="1" hangingPunct="1">
              <a:lnSpc>
                <a:spcPct val="120000"/>
              </a:lnSpc>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学习律、竞争与协同（</a:t>
            </a:r>
            <a:r>
              <a:rPr lang="en-US" altLang="zh-CN" b="1" dirty="0">
                <a:latin typeface="华文宋体" panose="02010600040101010101" pitchFamily="2" charset="-122"/>
                <a:ea typeface="华文宋体" panose="02010600040101010101" pitchFamily="2" charset="-122"/>
              </a:rPr>
              <a:t>Competitive and Cooperative</a:t>
            </a:r>
            <a:r>
              <a:rPr lang="zh-CN" altLang="en-US" b="1" dirty="0">
                <a:latin typeface="华文宋体" panose="02010600040101010101" pitchFamily="2" charset="-122"/>
                <a:ea typeface="华文宋体" panose="02010600040101010101" pitchFamily="2" charset="-122"/>
              </a:rPr>
              <a:t>）学习、随机联接系统（</a:t>
            </a:r>
            <a:r>
              <a:rPr lang="en-US" altLang="zh-CN" b="1" dirty="0">
                <a:latin typeface="华文宋体" panose="02010600040101010101" pitchFamily="2" charset="-122"/>
                <a:ea typeface="华文宋体" panose="02010600040101010101" pitchFamily="2" charset="-122"/>
              </a:rPr>
              <a:t>Randomly Connected Learning</a:t>
            </a:r>
            <a:r>
              <a:rPr lang="zh-CN" altLang="en-US" b="1" dirty="0">
                <a:latin typeface="华文宋体" panose="02010600040101010101" pitchFamily="2" charset="-122"/>
                <a:ea typeface="华文宋体" panose="02010600040101010101" pitchFamily="2" charset="-122"/>
              </a:rPr>
              <a:t>）等。</a:t>
            </a:r>
          </a:p>
          <a:p>
            <a:pPr algn="just" eaLnBrk="1" hangingPunct="1">
              <a:lnSpc>
                <a:spcPct val="120000"/>
              </a:lnSpc>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算法</a:t>
            </a:r>
            <a:r>
              <a:rPr lang="en-US" altLang="zh-CN" b="1" dirty="0">
                <a:latin typeface="华文宋体" panose="02010600040101010101" pitchFamily="2" charset="-122"/>
                <a:ea typeface="华文宋体" panose="02010600040101010101" pitchFamily="2" charset="-122"/>
              </a:rPr>
              <a:t>[D. O. Hebb</a:t>
            </a:r>
            <a:r>
              <a:rPr lang="zh-CN" altLang="en-US" b="1" dirty="0">
                <a:latin typeface="华文宋体" panose="02010600040101010101" pitchFamily="2" charset="-122"/>
                <a:ea typeface="华文宋体" panose="02010600040101010101" pitchFamily="2" charset="-122"/>
              </a:rPr>
              <a:t>在</a:t>
            </a:r>
            <a:r>
              <a:rPr lang="en-US" altLang="zh-CN" b="1" dirty="0">
                <a:latin typeface="华文宋体" panose="02010600040101010101" pitchFamily="2" charset="-122"/>
                <a:ea typeface="华文宋体" panose="02010600040101010101" pitchFamily="2" charset="-122"/>
              </a:rPr>
              <a:t>1961</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的核心：</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当两个神经元同时处于激发状态时</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其链接被加强，否则被减弱。</a:t>
            </a:r>
          </a:p>
          <a:p>
            <a:pPr lvl="1" algn="just" eaLnBrk="1" hangingPunct="1">
              <a:lnSpc>
                <a:spcPct val="120000"/>
              </a:lnSpc>
            </a:pPr>
            <a:r>
              <a:rPr lang="zh-CN" altLang="en-US" sz="2800" b="1" dirty="0">
                <a:latin typeface="华文宋体" panose="02010600040101010101" pitchFamily="2" charset="-122"/>
                <a:ea typeface="华文宋体" panose="02010600040101010101" pitchFamily="2" charset="-122"/>
              </a:rPr>
              <a:t>数学表达式表示：</a:t>
            </a:r>
          </a:p>
          <a:p>
            <a:pPr lvl="2" eaLnBrk="1" hangingPunct="1">
              <a:lnSpc>
                <a:spcPct val="120000"/>
              </a:lnSpc>
            </a:pP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+αo</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29">
                                            <p:txEl>
                                              <p:pRg st="0" end="0"/>
                                            </p:txEl>
                                          </p:spTgt>
                                        </p:tgtEl>
                                        <p:attrNameLst>
                                          <p:attrName>style.visibility</p:attrName>
                                        </p:attrNameLst>
                                      </p:cBhvr>
                                      <p:to>
                                        <p:strVal val="visible"/>
                                      </p:to>
                                    </p:set>
                                    <p:anim calcmode="lin" valueType="num">
                                      <p:cBhvr additive="base">
                                        <p:cTn id="7" dur="500" fill="hold"/>
                                        <p:tgtEl>
                                          <p:spTgt spid="1034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34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3429">
                                            <p:txEl>
                                              <p:pRg st="1" end="1"/>
                                            </p:txEl>
                                          </p:spTgt>
                                        </p:tgtEl>
                                        <p:attrNameLst>
                                          <p:attrName>style.visibility</p:attrName>
                                        </p:attrNameLst>
                                      </p:cBhvr>
                                      <p:to>
                                        <p:strVal val="visible"/>
                                      </p:to>
                                    </p:set>
                                    <p:anim calcmode="lin" valueType="num">
                                      <p:cBhvr additive="base">
                                        <p:cTn id="13" dur="500" fill="hold"/>
                                        <p:tgtEl>
                                          <p:spTgt spid="10342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34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3429">
                                            <p:txEl>
                                              <p:pRg st="2" end="2"/>
                                            </p:txEl>
                                          </p:spTgt>
                                        </p:tgtEl>
                                        <p:attrNameLst>
                                          <p:attrName>style.visibility</p:attrName>
                                        </p:attrNameLst>
                                      </p:cBhvr>
                                      <p:to>
                                        <p:strVal val="visible"/>
                                      </p:to>
                                    </p:set>
                                    <p:anim calcmode="lin" valueType="num">
                                      <p:cBhvr additive="base">
                                        <p:cTn id="19" dur="500" fill="hold"/>
                                        <p:tgtEl>
                                          <p:spTgt spid="10342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34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3429">
                                            <p:txEl>
                                              <p:pRg st="3" end="3"/>
                                            </p:txEl>
                                          </p:spTgt>
                                        </p:tgtEl>
                                        <p:attrNameLst>
                                          <p:attrName>style.visibility</p:attrName>
                                        </p:attrNameLst>
                                      </p:cBhvr>
                                      <p:to>
                                        <p:strVal val="visible"/>
                                      </p:to>
                                    </p:set>
                                    <p:anim calcmode="lin" valueType="num">
                                      <p:cBhvr additive="base">
                                        <p:cTn id="25" dur="500" fill="hold"/>
                                        <p:tgtEl>
                                          <p:spTgt spid="10342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3429">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03429">
                                            <p:txEl>
                                              <p:pRg st="4" end="4"/>
                                            </p:txEl>
                                          </p:spTgt>
                                        </p:tgtEl>
                                        <p:attrNameLst>
                                          <p:attrName>style.visibility</p:attrName>
                                        </p:attrNameLst>
                                      </p:cBhvr>
                                      <p:to>
                                        <p:strVal val="visible"/>
                                      </p:to>
                                    </p:set>
                                    <p:anim calcmode="lin" valueType="num">
                                      <p:cBhvr additive="base">
                                        <p:cTn id="29" dur="500" fill="hold"/>
                                        <p:tgtEl>
                                          <p:spTgt spid="10342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34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build="p" bldLvl="2"/>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C4B4355-CFE8-4282-AA3E-86266414EF74}" type="slidenum">
              <a:rPr lang="en-US" altLang="zh-CN" sz="1400"/>
              <a:t>101</a:t>
            </a:fld>
            <a:endParaRPr lang="en-US" altLang="zh-CN" sz="1400"/>
          </a:p>
        </p:txBody>
      </p:sp>
      <p:sp>
        <p:nvSpPr>
          <p:cNvPr id="104451" name="Rectangle 2"/>
          <p:cNvSpPr>
            <a:spLocks noGrp="1" noChangeArrowheads="1"/>
          </p:cNvSpPr>
          <p:nvPr>
            <p:ph type="title" idx="4294967295"/>
          </p:nvPr>
        </p:nvSpPr>
        <p:spPr>
          <a:xfrm>
            <a:off x="379900" y="767398"/>
            <a:ext cx="6096000" cy="793750"/>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4.5.2 </a:t>
            </a:r>
            <a:r>
              <a:rPr lang="zh-CN" altLang="en-US" sz="3200" b="1" dirty="0">
                <a:latin typeface="华文宋体" panose="02010600040101010101" pitchFamily="2" charset="-122"/>
                <a:ea typeface="华文宋体" panose="02010600040101010101" pitchFamily="2" charset="-122"/>
              </a:rPr>
              <a:t>有导师学习</a:t>
            </a:r>
            <a:r>
              <a:rPr lang="zh-CN" altLang="en-US" sz="3200" dirty="0">
                <a:latin typeface="华文宋体" panose="02010600040101010101" pitchFamily="2" charset="-122"/>
                <a:ea typeface="华文宋体" panose="02010600040101010101" pitchFamily="2" charset="-122"/>
              </a:rPr>
              <a:t> </a:t>
            </a:r>
          </a:p>
        </p:txBody>
      </p:sp>
      <p:sp>
        <p:nvSpPr>
          <p:cNvPr id="104452" name="Rectangle 3"/>
          <p:cNvSpPr>
            <a:spLocks noGrp="1" noChangeArrowheads="1"/>
          </p:cNvSpPr>
          <p:nvPr>
            <p:ph type="body" idx="4294967295"/>
          </p:nvPr>
        </p:nvSpPr>
        <p:spPr>
          <a:xfrm>
            <a:off x="210129" y="1561147"/>
            <a:ext cx="8071123" cy="5160327"/>
          </a:xfrm>
        </p:spPr>
        <p:txBody>
          <a:bodyPr>
            <a:normAutofit/>
          </a:bodyPr>
          <a:lstStyle/>
          <a:p>
            <a:pPr algn="just" eaLnBrk="1" hangingPunct="1">
              <a:lnSpc>
                <a:spcPct val="90000"/>
              </a:lnSpc>
            </a:pPr>
            <a:r>
              <a:rPr lang="zh-CN" altLang="en-US" b="1" dirty="0">
                <a:latin typeface="华文宋体" panose="02010600040101010101" pitchFamily="2" charset="-122"/>
                <a:ea typeface="华文宋体" panose="02010600040101010101" pitchFamily="2" charset="-122"/>
              </a:rPr>
              <a:t>有导师学习</a:t>
            </a:r>
            <a:r>
              <a:rPr lang="en-US" altLang="zh-CN" b="1" dirty="0">
                <a:latin typeface="华文宋体" panose="02010600040101010101" pitchFamily="2" charset="-122"/>
                <a:ea typeface="华文宋体" panose="02010600040101010101" pitchFamily="2" charset="-122"/>
              </a:rPr>
              <a:t>(Supervised Learning)</a:t>
            </a:r>
            <a:r>
              <a:rPr lang="zh-CN" altLang="en-US" b="1" dirty="0">
                <a:latin typeface="华文宋体" panose="02010600040101010101" pitchFamily="2" charset="-122"/>
                <a:ea typeface="华文宋体" panose="02010600040101010101" pitchFamily="2" charset="-122"/>
              </a:rPr>
              <a:t>与有导师训练</a:t>
            </a:r>
            <a:r>
              <a:rPr lang="en-US" altLang="zh-CN" b="1" dirty="0">
                <a:latin typeface="华文宋体" panose="02010600040101010101" pitchFamily="2" charset="-122"/>
                <a:ea typeface="华文宋体" panose="02010600040101010101" pitchFamily="2" charset="-122"/>
              </a:rPr>
              <a:t>(Supervised Training)</a:t>
            </a:r>
            <a:r>
              <a:rPr lang="zh-CN" altLang="en-US" b="1" dirty="0">
                <a:latin typeface="华文宋体" panose="02010600040101010101" pitchFamily="2" charset="-122"/>
                <a:ea typeface="华文宋体" panose="02010600040101010101" pitchFamily="2" charset="-122"/>
              </a:rPr>
              <a:t>相对应。</a:t>
            </a:r>
          </a:p>
          <a:p>
            <a:pPr algn="just" eaLnBrk="1" hangingPunct="1">
              <a:lnSpc>
                <a:spcPct val="90000"/>
              </a:lnSpc>
            </a:pPr>
            <a:r>
              <a:rPr lang="zh-CN" altLang="en-US" b="1" dirty="0">
                <a:solidFill>
                  <a:srgbClr val="FF0000"/>
                </a:solidFill>
                <a:latin typeface="华文宋体" panose="02010600040101010101" pitchFamily="2" charset="-122"/>
                <a:ea typeface="华文宋体" panose="02010600040101010101" pitchFamily="2" charset="-122"/>
              </a:rPr>
              <a:t>输入向量</a:t>
            </a:r>
            <a:r>
              <a:rPr lang="zh-CN" altLang="en-US" b="1" dirty="0">
                <a:latin typeface="华文宋体" panose="02010600040101010101" pitchFamily="2" charset="-122"/>
                <a:ea typeface="华文宋体" panose="02010600040101010101" pitchFamily="2" charset="-122"/>
              </a:rPr>
              <a:t>与其对应的</a:t>
            </a:r>
            <a:r>
              <a:rPr lang="zh-CN" altLang="en-US" b="1" dirty="0">
                <a:solidFill>
                  <a:srgbClr val="FF0000"/>
                </a:solidFill>
                <a:latin typeface="华文宋体" panose="02010600040101010101" pitchFamily="2" charset="-122"/>
                <a:ea typeface="华文宋体" panose="02010600040101010101" pitchFamily="2" charset="-122"/>
              </a:rPr>
              <a:t>输出向量</a:t>
            </a:r>
            <a:r>
              <a:rPr lang="zh-CN" altLang="en-US" b="1" dirty="0">
                <a:latin typeface="华文宋体" panose="02010600040101010101" pitchFamily="2" charset="-122"/>
                <a:ea typeface="华文宋体" panose="02010600040101010101" pitchFamily="2" charset="-122"/>
              </a:rPr>
              <a:t>构成一个</a:t>
            </a:r>
            <a:r>
              <a:rPr lang="zh-CN" altLang="en-US" b="1" dirty="0">
                <a:solidFill>
                  <a:srgbClr val="FF0000"/>
                </a:solidFill>
                <a:latin typeface="华文宋体" panose="02010600040101010101" pitchFamily="2" charset="-122"/>
                <a:ea typeface="华文宋体" panose="02010600040101010101" pitchFamily="2" charset="-122"/>
              </a:rPr>
              <a:t>训练对</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训练算法的主要步骤：</a:t>
            </a: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从样本集合中取一个样本</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计算出网络的实际输出</a:t>
            </a: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 </a:t>
            </a: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求</a:t>
            </a:r>
            <a:r>
              <a:rPr lang="en-US" altLang="zh-CN" sz="2800" b="1" dirty="0">
                <a:latin typeface="华文宋体" panose="02010600040101010101" pitchFamily="2" charset="-122"/>
                <a:ea typeface="华文宋体" panose="02010600040101010101" pitchFamily="2" charset="-122"/>
              </a:rPr>
              <a:t>D=B</a:t>
            </a:r>
            <a:r>
              <a:rPr lang="en-US" altLang="zh-CN" sz="2800" b="1" baseline="-30000" dirty="0">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-O.</a:t>
            </a:r>
            <a:endParaRPr lang="zh-CN" altLang="en-US" sz="2800" b="1" dirty="0">
              <a:latin typeface="华文宋体" panose="02010600040101010101" pitchFamily="2" charset="-122"/>
              <a:ea typeface="华文宋体" panose="02010600040101010101" pitchFamily="2" charset="-122"/>
            </a:endParaRPr>
          </a:p>
          <a:p>
            <a:pPr lvl="1"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根据</a:t>
            </a:r>
            <a:r>
              <a:rPr lang="en-US" altLang="zh-CN" sz="2800" b="1" dirty="0">
                <a:latin typeface="华文宋体" panose="02010600040101010101" pitchFamily="2" charset="-122"/>
                <a:ea typeface="华文宋体" panose="02010600040101010101" pitchFamily="2" charset="-122"/>
              </a:rPr>
              <a:t>D</a:t>
            </a:r>
            <a:r>
              <a:rPr lang="zh-CN" altLang="en-US" sz="2800" b="1" dirty="0">
                <a:latin typeface="华文宋体" panose="02010600040101010101" pitchFamily="2" charset="-122"/>
                <a:ea typeface="华文宋体" panose="02010600040101010101" pitchFamily="2" charset="-122"/>
              </a:rPr>
              <a:t>调整权矩阵</a:t>
            </a:r>
            <a:r>
              <a:rPr lang="en-US" altLang="zh-CN" sz="2800" b="1" dirty="0">
                <a:latin typeface="华文宋体" panose="02010600040101010101" pitchFamily="2" charset="-122"/>
                <a:ea typeface="华文宋体" panose="02010600040101010101" pitchFamily="2" charset="-122"/>
              </a:rPr>
              <a:t>W.</a:t>
            </a:r>
          </a:p>
          <a:p>
            <a:pPr lvl="1" algn="just"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sym typeface="Arial" panose="020B0604020202020204" pitchFamily="34" charset="0"/>
              </a:rPr>
              <a:t>   5)</a:t>
            </a:r>
            <a:r>
              <a:rPr lang="zh-CN" altLang="en-US" sz="2800" b="1" dirty="0">
                <a:latin typeface="华文宋体" panose="02010600040101010101" pitchFamily="2" charset="-122"/>
                <a:ea typeface="华文宋体" panose="02010600040101010101" pitchFamily="2" charset="-122"/>
                <a:sym typeface="Arial" panose="020B0604020202020204" pitchFamily="34" charset="0"/>
              </a:rPr>
              <a:t>对每个样本重复上述过程，直到对整个样本集来说，误差不超过规定范围。</a:t>
            </a:r>
            <a:r>
              <a:rPr lang="zh-CN" altLang="en-US" sz="2800"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2" name="标题 1"/>
          <p:cNvSpPr txBox="1"/>
          <p:nvPr/>
        </p:nvSpPr>
        <p:spPr>
          <a:xfrm>
            <a:off x="379900" y="343854"/>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2">
                                            <p:txEl>
                                              <p:pRg st="1" end="1"/>
                                            </p:txEl>
                                          </p:spTgt>
                                        </p:tgtEl>
                                        <p:attrNameLst>
                                          <p:attrName>style.visibility</p:attrName>
                                        </p:attrNameLst>
                                      </p:cBhvr>
                                      <p:to>
                                        <p:strVal val="visible"/>
                                      </p:to>
                                    </p:set>
                                    <p:anim calcmode="lin" valueType="num">
                                      <p:cBhvr additive="base">
                                        <p:cTn id="13" dur="500" fill="hold"/>
                                        <p:tgtEl>
                                          <p:spTgt spid="10445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445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4452">
                                            <p:txEl>
                                              <p:pRg st="2" end="2"/>
                                            </p:txEl>
                                          </p:spTgt>
                                        </p:tgtEl>
                                        <p:attrNameLst>
                                          <p:attrName>style.visibility</p:attrName>
                                        </p:attrNameLst>
                                      </p:cBhvr>
                                      <p:to>
                                        <p:strVal val="visible"/>
                                      </p:to>
                                    </p:set>
                                    <p:anim calcmode="lin" valueType="num">
                                      <p:cBhvr additive="base">
                                        <p:cTn id="19" dur="500" fill="hold"/>
                                        <p:tgtEl>
                                          <p:spTgt spid="10445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4452">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4452">
                                            <p:txEl>
                                              <p:pRg st="3" end="3"/>
                                            </p:txEl>
                                          </p:spTgt>
                                        </p:tgtEl>
                                        <p:attrNameLst>
                                          <p:attrName>style.visibility</p:attrName>
                                        </p:attrNameLst>
                                      </p:cBhvr>
                                      <p:to>
                                        <p:strVal val="visible"/>
                                      </p:to>
                                    </p:set>
                                    <p:anim calcmode="lin" valueType="num">
                                      <p:cBhvr additive="base">
                                        <p:cTn id="23" dur="500" fill="hold"/>
                                        <p:tgtEl>
                                          <p:spTgt spid="104452">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4452">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4452">
                                            <p:txEl>
                                              <p:pRg st="4" end="4"/>
                                            </p:txEl>
                                          </p:spTgt>
                                        </p:tgtEl>
                                        <p:attrNameLst>
                                          <p:attrName>style.visibility</p:attrName>
                                        </p:attrNameLst>
                                      </p:cBhvr>
                                      <p:to>
                                        <p:strVal val="visible"/>
                                      </p:to>
                                    </p:set>
                                    <p:anim calcmode="lin" valueType="num">
                                      <p:cBhvr additive="base">
                                        <p:cTn id="27" dur="500" fill="hold"/>
                                        <p:tgtEl>
                                          <p:spTgt spid="104452">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445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4452">
                                            <p:txEl>
                                              <p:pRg st="5" end="5"/>
                                            </p:txEl>
                                          </p:spTgt>
                                        </p:tgtEl>
                                        <p:attrNameLst>
                                          <p:attrName>style.visibility</p:attrName>
                                        </p:attrNameLst>
                                      </p:cBhvr>
                                      <p:to>
                                        <p:strVal val="visible"/>
                                      </p:to>
                                    </p:set>
                                    <p:anim calcmode="lin" valueType="num">
                                      <p:cBhvr additive="base">
                                        <p:cTn id="31" dur="500" fill="hold"/>
                                        <p:tgtEl>
                                          <p:spTgt spid="10445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4452">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4452">
                                            <p:txEl>
                                              <p:pRg st="6" end="6"/>
                                            </p:txEl>
                                          </p:spTgt>
                                        </p:tgtEl>
                                        <p:attrNameLst>
                                          <p:attrName>style.visibility</p:attrName>
                                        </p:attrNameLst>
                                      </p:cBhvr>
                                      <p:to>
                                        <p:strVal val="visible"/>
                                      </p:to>
                                    </p:set>
                                    <p:anim calcmode="lin" valueType="num">
                                      <p:cBhvr additive="base">
                                        <p:cTn id="35" dur="500" fill="hold"/>
                                        <p:tgtEl>
                                          <p:spTgt spid="104452">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4452">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4452">
                                            <p:txEl>
                                              <p:pRg st="7" end="7"/>
                                            </p:txEl>
                                          </p:spTgt>
                                        </p:tgtEl>
                                        <p:attrNameLst>
                                          <p:attrName>style.visibility</p:attrName>
                                        </p:attrNameLst>
                                      </p:cBhvr>
                                      <p:to>
                                        <p:strVal val="visible"/>
                                      </p:to>
                                    </p:set>
                                    <p:anim calcmode="lin" valueType="num">
                                      <p:cBhvr additive="base">
                                        <p:cTn id="39" dur="500" fill="hold"/>
                                        <p:tgtEl>
                                          <p:spTgt spid="104452">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04452">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4DA36AD-08EC-46B6-A3E6-E1CDAA052B4E}" type="slidenum">
              <a:rPr lang="en-US" altLang="zh-CN" sz="1400"/>
              <a:t>102</a:t>
            </a:fld>
            <a:endParaRPr lang="en-US" altLang="zh-CN" sz="1400"/>
          </a:p>
        </p:txBody>
      </p:sp>
      <p:sp>
        <p:nvSpPr>
          <p:cNvPr id="105476" name="Rectangle 2"/>
          <p:cNvSpPr>
            <a:spLocks noGrp="1" noChangeArrowheads="1"/>
          </p:cNvSpPr>
          <p:nvPr>
            <p:ph type="title" idx="4294967295"/>
          </p:nvPr>
        </p:nvSpPr>
        <p:spPr>
          <a:xfrm>
            <a:off x="548641" y="621824"/>
            <a:ext cx="6755130" cy="633413"/>
          </a:xfrm>
        </p:spPr>
        <p:txBody>
          <a:bodyPr/>
          <a:lstStyle/>
          <a:p>
            <a:pPr eaLnBrk="1" hangingPunct="1"/>
            <a:r>
              <a:rPr lang="en-US" altLang="zh-CN" sz="3200" b="1" dirty="0">
                <a:latin typeface="Times New Roman" panose="02020603050405020304" pitchFamily="18" charset="0"/>
                <a:ea typeface="宋体" panose="02010600030101010101" pitchFamily="2" charset="-122"/>
              </a:rPr>
              <a:t>Delta</a:t>
            </a:r>
            <a:r>
              <a:rPr lang="zh-CN" altLang="en-US" sz="3200" b="1" dirty="0">
                <a:latin typeface="宋体" panose="02010600030101010101" pitchFamily="2" charset="-122"/>
                <a:ea typeface="宋体" panose="02010600030101010101" pitchFamily="2" charset="-122"/>
              </a:rPr>
              <a:t>规则</a:t>
            </a:r>
            <a:r>
              <a:rPr lang="zh-CN" altLang="en-US" sz="3200" dirty="0">
                <a:ea typeface="宋体" panose="02010600030101010101" pitchFamily="2" charset="-122"/>
              </a:rPr>
              <a:t> </a:t>
            </a:r>
          </a:p>
        </p:txBody>
      </p:sp>
      <p:sp>
        <p:nvSpPr>
          <p:cNvPr id="105477" name="Rectangle 3"/>
          <p:cNvSpPr>
            <a:spLocks noGrp="1" noChangeArrowheads="1"/>
          </p:cNvSpPr>
          <p:nvPr>
            <p:ph type="body" idx="4294967295"/>
          </p:nvPr>
        </p:nvSpPr>
        <p:spPr>
          <a:xfrm>
            <a:off x="636587" y="1229835"/>
            <a:ext cx="6983413" cy="5434013"/>
          </a:xfrm>
        </p:spPr>
        <p:txBody>
          <a:bodyPr/>
          <a:lstStyle/>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Widrow</a:t>
            </a:r>
            <a:r>
              <a:rPr lang="zh-CN" altLang="en-US" sz="2800" b="1" dirty="0">
                <a:latin typeface="宋体" panose="02010600030101010101" pitchFamily="2" charset="-122"/>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Hoff</a:t>
            </a:r>
            <a:r>
              <a:rPr lang="zh-CN" altLang="en-US" sz="2800" b="1" dirty="0">
                <a:latin typeface="宋体" panose="02010600030101010101" pitchFamily="2" charset="-122"/>
                <a:ea typeface="宋体" panose="02010600030101010101" pitchFamily="2" charset="-122"/>
              </a:rPr>
              <a:t>的写法</a:t>
            </a:r>
            <a:r>
              <a:rPr lang="zh-CN" altLang="en-US" sz="2800" b="1" dirty="0">
                <a:latin typeface="Times New Roman" panose="02020603050405020304" pitchFamily="18" charset="0"/>
                <a:ea typeface="宋体" panose="02010600030101010101" pitchFamily="2" charset="-122"/>
              </a:rPr>
              <a:t>：</a:t>
            </a: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t+1</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+α</a:t>
            </a:r>
            <a:r>
              <a:rPr lang="en-US" altLang="zh-CN"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o</a:t>
            </a:r>
            <a:r>
              <a:rPr lang="en-US" altLang="zh-CN" sz="2800" b="1" baseline="-30000" dirty="0">
                <a:latin typeface="Times New Roman" panose="02020603050405020304" pitchFamily="18" charset="0"/>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p>
          <a:p>
            <a:pPr algn="just" eaLnBrk="1" hangingPunct="1">
              <a:lnSpc>
                <a:spcPts val="4065"/>
              </a:lnSpc>
              <a:spcBef>
                <a:spcPct val="0"/>
              </a:spcBef>
              <a:buFontTx/>
              <a:buNone/>
            </a:pPr>
            <a:r>
              <a:rPr lang="zh-CN" altLang="en-US" sz="2800" b="1" dirty="0">
                <a:latin typeface="宋体" panose="02010600030101010101" pitchFamily="2" charset="-122"/>
                <a:ea typeface="宋体" panose="02010600030101010101" pitchFamily="2" charset="-122"/>
              </a:rPr>
              <a:t>也可以写成：</a:t>
            </a:r>
            <a:endParaRPr lang="zh-CN" altLang="en-US"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t+1</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a:t>
            </a:r>
            <a:r>
              <a:rPr lang="en-US" altLang="zh-CN" sz="2800" b="1" dirty="0">
                <a:latin typeface="Times New Roman" panose="02020603050405020304" pitchFamily="18" charset="0"/>
                <a:ea typeface="宋体" panose="02010600030101010101" pitchFamily="2" charset="-122"/>
              </a:rPr>
              <a:t>=α</a:t>
            </a:r>
            <a:r>
              <a:rPr lang="en-US" altLang="zh-CN" sz="2800" b="1" dirty="0" err="1">
                <a:latin typeface="Times New Roman" panose="02020603050405020304" pitchFamily="18" charset="0"/>
                <a:ea typeface="宋体" panose="02010600030101010101" pitchFamily="2" charset="-122"/>
              </a:rPr>
              <a:t>δ</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err="1">
                <a:latin typeface="Times New Roman" panose="02020603050405020304" pitchFamily="18" charset="0"/>
                <a:ea typeface="宋体" panose="02010600030101010101" pitchFamily="2" charset="-122"/>
              </a:rPr>
              <a:t>o</a:t>
            </a:r>
            <a:r>
              <a:rPr lang="en-US" altLang="zh-CN" sz="2800" b="1" baseline="-30000" dirty="0" err="1">
                <a:latin typeface="Times New Roman" panose="02020603050405020304" pitchFamily="18" charset="0"/>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δ</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(t)</a:t>
            </a:r>
            <a:endParaRPr lang="en-US" altLang="zh-CN"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en-US" altLang="zh-CN" sz="2800" b="1" dirty="0" err="1">
                <a:latin typeface="Times New Roman" panose="02020603050405020304" pitchFamily="18" charset="0"/>
                <a:ea typeface="宋体" panose="02010600030101010101" pitchFamily="2" charset="-122"/>
              </a:rPr>
              <a:t>Grossberg</a:t>
            </a:r>
            <a:r>
              <a:rPr lang="zh-CN" altLang="en-US" sz="2800" b="1" dirty="0">
                <a:latin typeface="宋体" panose="02010600030101010101" pitchFamily="2" charset="-122"/>
                <a:ea typeface="宋体" panose="02010600030101010101" pitchFamily="2" charset="-122"/>
              </a:rPr>
              <a:t>的写法为：</a:t>
            </a:r>
            <a:endParaRPr lang="zh-CN" altLang="en-US" sz="2800" b="1" dirty="0">
              <a:latin typeface="Times New Roman" panose="02020603050405020304" pitchFamily="18" charset="0"/>
              <a:ea typeface="宋体" panose="02010600030101010101" pitchFamily="2" charset="-122"/>
            </a:endParaRPr>
          </a:p>
          <a:p>
            <a:pPr algn="just" eaLnBrk="1" hangingPunct="1">
              <a:lnSpc>
                <a:spcPts val="4065"/>
              </a:lnSpc>
              <a:spcBef>
                <a:spcPct val="0"/>
              </a:spcBef>
              <a:buFontTx/>
              <a:buNone/>
            </a:pPr>
            <a:r>
              <a:rPr lang="zh-CN" altLang="en-US"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(t)=α</a:t>
            </a:r>
            <a:r>
              <a:rPr lang="en-US" altLang="zh-CN" sz="2800" b="1" dirty="0" err="1">
                <a:latin typeface="宋体" panose="02010600030101010101" pitchFamily="2" charset="-122"/>
                <a:ea typeface="宋体" panose="02010600030101010101" pitchFamily="2" charset="-122"/>
              </a:rPr>
              <a:t>a</a:t>
            </a:r>
            <a:r>
              <a:rPr lang="en-US" altLang="zh-CN" sz="2800" b="1" baseline="-30000" dirty="0" err="1">
                <a:latin typeface="宋体" panose="02010600030101010101" pitchFamily="2" charset="-122"/>
                <a:ea typeface="宋体" panose="02010600030101010101" pitchFamily="2" charset="-122"/>
              </a:rPr>
              <a:t>i</a:t>
            </a:r>
            <a:r>
              <a:rPr lang="en-US" altLang="zh-CN" sz="2800" b="1" dirty="0">
                <a:latin typeface="宋体" panose="02010600030101010101" pitchFamily="2" charset="-122"/>
                <a:ea typeface="宋体" panose="02010600030101010101" pitchFamily="2" charset="-122"/>
              </a:rPr>
              <a:t>(t)(</a:t>
            </a:r>
            <a:r>
              <a:rPr lang="en-US" altLang="zh-CN" sz="2800" b="1" dirty="0" err="1">
                <a:latin typeface="宋体" panose="02010600030101010101" pitchFamily="2" charset="-122"/>
                <a:ea typeface="宋体" panose="02010600030101010101" pitchFamily="2" charset="-122"/>
              </a:rPr>
              <a:t>o</a:t>
            </a:r>
            <a:r>
              <a:rPr lang="en-US" altLang="zh-CN" sz="2800" b="1" baseline="-30000" dirty="0" err="1">
                <a:latin typeface="宋体" panose="02010600030101010101" pitchFamily="2" charset="-122"/>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(t)-</a:t>
            </a:r>
            <a:r>
              <a:rPr lang="en-US" altLang="zh-CN" sz="2800" b="1" dirty="0" err="1">
                <a:latin typeface="宋体" panose="02010600030101010101" pitchFamily="2" charset="-122"/>
                <a:ea typeface="宋体" panose="02010600030101010101" pitchFamily="2" charset="-122"/>
              </a:rPr>
              <a:t>W</a:t>
            </a:r>
            <a:r>
              <a:rPr lang="en-US" altLang="zh-CN" sz="2800" b="1" baseline="-30000" dirty="0" err="1">
                <a:latin typeface="宋体" panose="02010600030101010101" pitchFamily="2" charset="-122"/>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(t))</a:t>
            </a:r>
          </a:p>
          <a:p>
            <a:pPr algn="just" eaLnBrk="1" hangingPunct="1">
              <a:lnSpc>
                <a:spcPts val="4065"/>
              </a:lnSpc>
              <a:spcBef>
                <a:spcPct val="0"/>
              </a:spcBef>
              <a:buFontTx/>
              <a:buNone/>
            </a:pPr>
            <a:r>
              <a:rPr lang="zh-CN" altLang="en-US" sz="2800" b="1" dirty="0">
                <a:latin typeface="宋体" panose="02010600030101010101" pitchFamily="2" charset="-122"/>
                <a:ea typeface="宋体" panose="02010600030101010101" pitchFamily="2" charset="-122"/>
              </a:rPr>
              <a:t>更一般的</a:t>
            </a:r>
            <a:r>
              <a:rPr lang="en-US" altLang="zh-CN" sz="2800" b="1" dirty="0">
                <a:latin typeface="Times New Roman" panose="02020603050405020304" pitchFamily="18" charset="0"/>
                <a:ea typeface="宋体" panose="02010600030101010101" pitchFamily="2" charset="-122"/>
              </a:rPr>
              <a:t>Delta</a:t>
            </a:r>
            <a:r>
              <a:rPr lang="zh-CN" altLang="en-US" sz="2800" b="1" dirty="0">
                <a:latin typeface="宋体" panose="02010600030101010101" pitchFamily="2" charset="-122"/>
                <a:ea typeface="宋体" panose="02010600030101010101" pitchFamily="2" charset="-122"/>
              </a:rPr>
              <a:t>规则为：</a:t>
            </a:r>
            <a:endParaRPr lang="zh-CN" altLang="en-US" sz="2800" b="1" dirty="0">
              <a:latin typeface="Times New Roman" panose="02020603050405020304" pitchFamily="18" charset="0"/>
              <a:ea typeface="宋体" panose="02010600030101010101" pitchFamily="2" charset="-122"/>
            </a:endParaRPr>
          </a:p>
          <a:p>
            <a:pPr eaLnBrk="1" hangingPunct="1">
              <a:lnSpc>
                <a:spcPts val="4065"/>
              </a:lnSpc>
              <a:spcBef>
                <a:spcPct val="0"/>
              </a:spcBef>
              <a:buFontTx/>
              <a:buNone/>
            </a:pPr>
            <a:r>
              <a:rPr lang="zh-CN" altLang="en-US"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=g</a:t>
            </a:r>
            <a:r>
              <a:rPr lang="en-US" altLang="zh-CN"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a</a:t>
            </a:r>
            <a:r>
              <a:rPr lang="en-US" altLang="zh-CN" sz="2800" b="1" baseline="-30000" dirty="0" err="1">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y</a:t>
            </a:r>
            <a:r>
              <a:rPr lang="en-US" altLang="zh-CN" sz="2800" b="1" baseline="-30000" dirty="0" err="1">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o</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en-US" altLang="zh-CN"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a:t>
            </a:r>
            <a:r>
              <a:rPr lang="en-US" altLang="zh-CN" sz="2800" b="1" dirty="0">
                <a:latin typeface="宋体" panose="02010600030101010101" pitchFamily="2" charset="-122"/>
                <a:ea typeface="宋体" panose="0201060003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297181" y="91439"/>
            <a:ext cx="5761494" cy="528083"/>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4"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5477">
                                            <p:txEl>
                                              <p:pRg st="0" end="0"/>
                                            </p:txEl>
                                          </p:spTgt>
                                        </p:tgtEl>
                                        <p:attrNameLst>
                                          <p:attrName>style.visibility</p:attrName>
                                        </p:attrNameLst>
                                      </p:cBhvr>
                                      <p:to>
                                        <p:strVal val="visible"/>
                                      </p:to>
                                    </p:set>
                                    <p:anim calcmode="lin" valueType="num">
                                      <p:cBhvr additive="base">
                                        <p:cTn id="7" dur="500" fill="hold"/>
                                        <p:tgtEl>
                                          <p:spTgt spid="1054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54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5477">
                                            <p:txEl>
                                              <p:pRg st="1" end="1"/>
                                            </p:txEl>
                                          </p:spTgt>
                                        </p:tgtEl>
                                        <p:attrNameLst>
                                          <p:attrName>style.visibility</p:attrName>
                                        </p:attrNameLst>
                                      </p:cBhvr>
                                      <p:to>
                                        <p:strVal val="visible"/>
                                      </p:to>
                                    </p:set>
                                    <p:anim calcmode="lin" valueType="num">
                                      <p:cBhvr additive="base">
                                        <p:cTn id="13" dur="500" fill="hold"/>
                                        <p:tgtEl>
                                          <p:spTgt spid="10547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547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5477">
                                            <p:txEl>
                                              <p:pRg st="2" end="2"/>
                                            </p:txEl>
                                          </p:spTgt>
                                        </p:tgtEl>
                                        <p:attrNameLst>
                                          <p:attrName>style.visibility</p:attrName>
                                        </p:attrNameLst>
                                      </p:cBhvr>
                                      <p:to>
                                        <p:strVal val="visible"/>
                                      </p:to>
                                    </p:set>
                                    <p:anim calcmode="lin" valueType="num">
                                      <p:cBhvr additive="base">
                                        <p:cTn id="19" dur="500" fill="hold"/>
                                        <p:tgtEl>
                                          <p:spTgt spid="10547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547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5477">
                                            <p:txEl>
                                              <p:pRg st="3" end="3"/>
                                            </p:txEl>
                                          </p:spTgt>
                                        </p:tgtEl>
                                        <p:attrNameLst>
                                          <p:attrName>style.visibility</p:attrName>
                                        </p:attrNameLst>
                                      </p:cBhvr>
                                      <p:to>
                                        <p:strVal val="visible"/>
                                      </p:to>
                                    </p:set>
                                    <p:anim calcmode="lin" valueType="num">
                                      <p:cBhvr additive="base">
                                        <p:cTn id="25" dur="500" fill="hold"/>
                                        <p:tgtEl>
                                          <p:spTgt spid="10547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547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5477">
                                            <p:txEl>
                                              <p:pRg st="4" end="4"/>
                                            </p:txEl>
                                          </p:spTgt>
                                        </p:tgtEl>
                                        <p:attrNameLst>
                                          <p:attrName>style.visibility</p:attrName>
                                        </p:attrNameLst>
                                      </p:cBhvr>
                                      <p:to>
                                        <p:strVal val="visible"/>
                                      </p:to>
                                    </p:set>
                                    <p:anim calcmode="lin" valueType="num">
                                      <p:cBhvr additive="base">
                                        <p:cTn id="31" dur="500" fill="hold"/>
                                        <p:tgtEl>
                                          <p:spTgt spid="10547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547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5477">
                                            <p:txEl>
                                              <p:pRg st="5" end="5"/>
                                            </p:txEl>
                                          </p:spTgt>
                                        </p:tgtEl>
                                        <p:attrNameLst>
                                          <p:attrName>style.visibility</p:attrName>
                                        </p:attrNameLst>
                                      </p:cBhvr>
                                      <p:to>
                                        <p:strVal val="visible"/>
                                      </p:to>
                                    </p:set>
                                    <p:anim calcmode="lin" valueType="num">
                                      <p:cBhvr additive="base">
                                        <p:cTn id="37" dur="500" fill="hold"/>
                                        <p:tgtEl>
                                          <p:spTgt spid="10547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547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5477">
                                            <p:txEl>
                                              <p:pRg st="6" end="6"/>
                                            </p:txEl>
                                          </p:spTgt>
                                        </p:tgtEl>
                                        <p:attrNameLst>
                                          <p:attrName>style.visibility</p:attrName>
                                        </p:attrNameLst>
                                      </p:cBhvr>
                                      <p:to>
                                        <p:strVal val="visible"/>
                                      </p:to>
                                    </p:set>
                                    <p:anim calcmode="lin" valueType="num">
                                      <p:cBhvr additive="base">
                                        <p:cTn id="43" dur="500" fill="hold"/>
                                        <p:tgtEl>
                                          <p:spTgt spid="10547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547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5477">
                                            <p:txEl>
                                              <p:pRg st="7" end="7"/>
                                            </p:txEl>
                                          </p:spTgt>
                                        </p:tgtEl>
                                        <p:attrNameLst>
                                          <p:attrName>style.visibility</p:attrName>
                                        </p:attrNameLst>
                                      </p:cBhvr>
                                      <p:to>
                                        <p:strVal val="visible"/>
                                      </p:to>
                                    </p:set>
                                    <p:anim calcmode="lin" valueType="num">
                                      <p:cBhvr additive="base">
                                        <p:cTn id="49" dur="500" fill="hold"/>
                                        <p:tgtEl>
                                          <p:spTgt spid="10547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547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5477">
                                            <p:txEl>
                                              <p:pRg st="8" end="8"/>
                                            </p:txEl>
                                          </p:spTgt>
                                        </p:tgtEl>
                                        <p:attrNameLst>
                                          <p:attrName>style.visibility</p:attrName>
                                        </p:attrNameLst>
                                      </p:cBhvr>
                                      <p:to>
                                        <p:strVal val="visible"/>
                                      </p:to>
                                    </p:set>
                                    <p:anim calcmode="lin" valueType="num">
                                      <p:cBhvr additive="base">
                                        <p:cTn id="55" dur="500" fill="hold"/>
                                        <p:tgtEl>
                                          <p:spTgt spid="10547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547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5477">
                                            <p:txEl>
                                              <p:pRg st="9" end="9"/>
                                            </p:txEl>
                                          </p:spTgt>
                                        </p:tgtEl>
                                        <p:attrNameLst>
                                          <p:attrName>style.visibility</p:attrName>
                                        </p:attrNameLst>
                                      </p:cBhvr>
                                      <p:to>
                                        <p:strVal val="visible"/>
                                      </p:to>
                                    </p:set>
                                    <p:anim calcmode="lin" valueType="num">
                                      <p:cBhvr additive="base">
                                        <p:cTn id="61" dur="500" fill="hold"/>
                                        <p:tgtEl>
                                          <p:spTgt spid="10547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0547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149941B-D52D-47A0-B246-2F1FBADAB077}" type="slidenum">
              <a:rPr lang="en-US" altLang="zh-CN" sz="1400"/>
              <a:t>103</a:t>
            </a:fld>
            <a:endParaRPr lang="en-US" altLang="zh-CN" sz="1400"/>
          </a:p>
        </p:txBody>
      </p:sp>
      <p:sp>
        <p:nvSpPr>
          <p:cNvPr id="106500" name="Rectangle 2"/>
          <p:cNvSpPr>
            <a:spLocks noGrp="1" noChangeArrowheads="1"/>
          </p:cNvSpPr>
          <p:nvPr>
            <p:ph type="title" idx="4294967295"/>
          </p:nvPr>
        </p:nvSpPr>
        <p:spPr>
          <a:xfrm>
            <a:off x="484325" y="1091136"/>
            <a:ext cx="3063240" cy="792162"/>
          </a:xfrm>
        </p:spPr>
        <p:txBody>
          <a:bodyPr/>
          <a:lstStyle/>
          <a:p>
            <a:pPr eaLnBrk="1" hangingPunct="1"/>
            <a:r>
              <a:rPr lang="zh-CN" altLang="en-US" sz="3200" b="1" dirty="0">
                <a:ea typeface="宋体" panose="02010600030101010101" pitchFamily="2" charset="-122"/>
              </a:rPr>
              <a:t>其它</a:t>
            </a:r>
          </a:p>
        </p:txBody>
      </p:sp>
      <p:sp>
        <p:nvSpPr>
          <p:cNvPr id="106501" name="Rectangle 3"/>
          <p:cNvSpPr>
            <a:spLocks noGrp="1" noChangeArrowheads="1"/>
          </p:cNvSpPr>
          <p:nvPr>
            <p:ph type="body" idx="4294967295"/>
          </p:nvPr>
        </p:nvSpPr>
        <p:spPr>
          <a:xfrm>
            <a:off x="434340" y="1672296"/>
            <a:ext cx="7846912" cy="5000625"/>
          </a:xfrm>
        </p:spPr>
        <p:txBody>
          <a:bodyPr>
            <a:normAutofit/>
          </a:bodyPr>
          <a:lstStyle/>
          <a:p>
            <a:pPr>
              <a:lnSpc>
                <a:spcPct val="150000"/>
              </a:lnSpc>
            </a:pPr>
            <a:r>
              <a:rPr lang="zh-CN" altLang="en-US" b="1" dirty="0">
                <a:latin typeface="华文宋体" panose="02010600040101010101" pitchFamily="2" charset="-122"/>
                <a:ea typeface="华文宋体" panose="02010600040101010101" pitchFamily="2" charset="-122"/>
              </a:rPr>
              <a:t>奖励学习</a:t>
            </a:r>
          </a:p>
          <a:p>
            <a:pPr lvl="1">
              <a:lnSpc>
                <a:spcPct val="150000"/>
              </a:lnSpc>
            </a:pPr>
            <a:r>
              <a:rPr lang="zh-CN" altLang="en-US" sz="2800" b="1" dirty="0">
                <a:latin typeface="华文宋体" panose="02010600040101010101" pitchFamily="2" charset="-122"/>
                <a:ea typeface="华文宋体" panose="02010600040101010101" pitchFamily="2" charset="-122"/>
              </a:rPr>
              <a:t>外部环境对系统的输出结果给出评价，学习系统通过强化受奖的动作来改善自身性能。</a:t>
            </a:r>
          </a:p>
          <a:p>
            <a:pPr>
              <a:lnSpc>
                <a:spcPct val="150000"/>
              </a:lnSpc>
            </a:pPr>
            <a:r>
              <a:rPr lang="zh-CN" altLang="en-US" b="1" dirty="0">
                <a:latin typeface="华文宋体" panose="02010600040101010101" pitchFamily="2" charset="-122"/>
                <a:ea typeface="华文宋体" panose="02010600040101010101" pitchFamily="2" charset="-122"/>
              </a:rPr>
              <a:t>学习规则</a:t>
            </a:r>
          </a:p>
          <a:p>
            <a:pPr lvl="1">
              <a:lnSpc>
                <a:spcPct val="150000"/>
              </a:lnSpc>
            </a:pPr>
            <a:r>
              <a:rPr lang="zh-CN" altLang="en-US" sz="2800" b="1" dirty="0">
                <a:latin typeface="华文宋体" panose="02010600040101010101" pitchFamily="2" charset="-122"/>
                <a:ea typeface="华文宋体" panose="02010600040101010101" pitchFamily="2" charset="-122"/>
              </a:rPr>
              <a:t>误差纠错学习</a:t>
            </a:r>
          </a:p>
          <a:p>
            <a:pPr lvl="1">
              <a:lnSpc>
                <a:spcPct val="150000"/>
              </a:lnSpc>
            </a:pPr>
            <a:r>
              <a:rPr lang="en-US" altLang="zh-CN" sz="2800" b="1" dirty="0">
                <a:latin typeface="华文宋体" panose="02010600040101010101" pitchFamily="2" charset="-122"/>
                <a:ea typeface="华文宋体" panose="02010600040101010101" pitchFamily="2" charset="-122"/>
              </a:rPr>
              <a:t>Hebb</a:t>
            </a:r>
            <a:r>
              <a:rPr lang="zh-CN" altLang="en-US" sz="2800" b="1" dirty="0">
                <a:latin typeface="华文宋体" panose="02010600040101010101" pitchFamily="2" charset="-122"/>
                <a:ea typeface="华文宋体" panose="02010600040101010101" pitchFamily="2" charset="-122"/>
              </a:rPr>
              <a:t>学习</a:t>
            </a:r>
          </a:p>
          <a:p>
            <a:pPr lvl="1">
              <a:lnSpc>
                <a:spcPct val="150000"/>
              </a:lnSpc>
            </a:pPr>
            <a:r>
              <a:rPr lang="zh-CN" altLang="en-US" sz="2800" b="1" dirty="0">
                <a:latin typeface="华文宋体" panose="02010600040101010101" pitchFamily="2" charset="-122"/>
                <a:ea typeface="华文宋体" panose="02010600040101010101" pitchFamily="2" charset="-122"/>
              </a:rPr>
              <a:t>竞争学习</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34340" y="406230"/>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pic>
        <p:nvPicPr>
          <p:cNvPr id="14"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BBDA9C8-3C9A-4DCD-87F8-1FD97D76D18F}" type="slidenum">
              <a:rPr lang="en-US" altLang="zh-CN" sz="1400"/>
              <a:t>104</a:t>
            </a:fld>
            <a:endParaRPr lang="en-US" altLang="zh-CN" sz="1400"/>
          </a:p>
        </p:txBody>
      </p:sp>
      <p:sp>
        <p:nvSpPr>
          <p:cNvPr id="108548" name="Rectangle 2"/>
          <p:cNvSpPr>
            <a:spLocks noGrp="1" noChangeArrowheads="1"/>
          </p:cNvSpPr>
          <p:nvPr>
            <p:ph type="title" idx="4294967295"/>
          </p:nvPr>
        </p:nvSpPr>
        <p:spPr>
          <a:xfrm>
            <a:off x="533543" y="211137"/>
            <a:ext cx="7886700" cy="1325563"/>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en-US" altLang="zh-CN" sz="3600" b="1" dirty="0">
                <a:solidFill>
                  <a:srgbClr val="0070C0"/>
                </a:solidFill>
                <a:ea typeface="宋体" panose="02010600030101010101" pitchFamily="2" charset="-122"/>
              </a:rPr>
              <a:t>:</a:t>
            </a:r>
            <a:r>
              <a:rPr lang="zh-CN" altLang="en-US" sz="3600" b="1" dirty="0">
                <a:solidFill>
                  <a:srgbClr val="0070C0"/>
                </a:solidFill>
                <a:latin typeface="宋体" panose="02010600030101010101" pitchFamily="2" charset="-122"/>
                <a:ea typeface="宋体" panose="02010600030101010101" pitchFamily="2" charset="-122"/>
              </a:rPr>
              <a:t>网络的分层结构</a:t>
            </a:r>
            <a:endParaRPr lang="zh-CN" altLang="en-US" sz="3600" dirty="0">
              <a:solidFill>
                <a:srgbClr val="0070C0"/>
              </a:solidFill>
              <a:ea typeface="宋体" panose="02010600030101010101" pitchFamily="2" charset="-122"/>
            </a:endParaRPr>
          </a:p>
        </p:txBody>
      </p:sp>
      <p:sp>
        <p:nvSpPr>
          <p:cNvPr id="108549" name="Rectangle 3"/>
          <p:cNvSpPr>
            <a:spLocks noGrp="1"/>
          </p:cNvSpPr>
          <p:nvPr>
            <p:ph type="body" idx="4294967295"/>
          </p:nvPr>
        </p:nvSpPr>
        <p:spPr>
          <a:xfrm>
            <a:off x="533542" y="1245870"/>
            <a:ext cx="7485455" cy="5475605"/>
          </a:xfrm>
        </p:spPr>
        <p:txBody>
          <a:bodyPr>
            <a:normAutofit fontScale="92500" lnSpcReduction="10000"/>
          </a:bodyPr>
          <a:lstStyle/>
          <a:p>
            <a:pPr marL="1905" indent="-1905" eaLnBrk="1" hangingPunct="1">
              <a:lnSpc>
                <a:spcPct val="120000"/>
              </a:lnSpc>
              <a:defRPr/>
            </a:pPr>
            <a:r>
              <a:rPr lang="zh-CN" altLang="en-US" b="1" noProof="1">
                <a:latin typeface="华文宋体" panose="02010600040101010101" pitchFamily="2" charset="-122"/>
                <a:ea typeface="华文宋体" panose="02010600040101010101" pitchFamily="2" charset="-122"/>
              </a:rPr>
              <a:t>联接模式</a:t>
            </a:r>
          </a:p>
          <a:p>
            <a:pPr lvl="1" eaLnBrk="1" hangingPunct="1">
              <a:lnSpc>
                <a:spcPct val="120000"/>
              </a:lnSpc>
              <a:defRPr/>
            </a:pPr>
            <a:r>
              <a:rPr lang="zh-CN" altLang="en-US" sz="2800" b="1" noProof="1">
                <a:solidFill>
                  <a:srgbClr val="FF3300"/>
                </a:solidFill>
                <a:latin typeface="华文宋体" panose="02010600040101010101" pitchFamily="2" charset="-122"/>
                <a:ea typeface="华文宋体" panose="02010600040101010101" pitchFamily="2" charset="-122"/>
              </a:rPr>
              <a:t>刺激</a:t>
            </a:r>
            <a:r>
              <a:rPr lang="zh-CN" altLang="en-US" sz="2800" b="1" noProof="1">
                <a:latin typeface="华文宋体" panose="02010600040101010101" pitchFamily="2" charset="-122"/>
                <a:ea typeface="华文宋体" panose="02010600040101010101" pitchFamily="2" charset="-122"/>
              </a:rPr>
              <a:t>联接与</a:t>
            </a:r>
            <a:r>
              <a:rPr lang="zh-CN" altLang="en-US" sz="2800" b="1" noProof="1">
                <a:solidFill>
                  <a:srgbClr val="FF3300"/>
                </a:solidFill>
                <a:latin typeface="华文宋体" panose="02010600040101010101" pitchFamily="2" charset="-122"/>
                <a:ea typeface="华文宋体" panose="02010600040101010101" pitchFamily="2" charset="-122"/>
              </a:rPr>
              <a:t>抑制</a:t>
            </a:r>
            <a:r>
              <a:rPr lang="zh-CN" altLang="en-US" sz="2800" b="1" noProof="1">
                <a:latin typeface="华文宋体" panose="02010600040101010101" pitchFamily="2" charset="-122"/>
                <a:ea typeface="华文宋体" panose="02010600040101010101" pitchFamily="2" charset="-122"/>
              </a:rPr>
              <a:t>联接</a:t>
            </a:r>
          </a:p>
          <a:p>
            <a:pPr lvl="1" algn="just" eaLnBrk="1" hangingPunct="1">
              <a:lnSpc>
                <a:spcPct val="120000"/>
              </a:lnSpc>
              <a:defRPr/>
            </a:pPr>
            <a:r>
              <a:rPr lang="zh-CN" altLang="en-US" sz="2800" b="1" noProof="1">
                <a:solidFill>
                  <a:srgbClr val="FF3300"/>
                </a:solidFill>
                <a:latin typeface="华文宋体" panose="02010600040101010101" pitchFamily="2" charset="-122"/>
                <a:ea typeface="华文宋体" panose="02010600040101010101" pitchFamily="2" charset="-122"/>
              </a:rPr>
              <a:t>前馈</a:t>
            </a:r>
            <a:r>
              <a:rPr lang="zh-CN" altLang="en-US" sz="2800" b="1" noProof="1">
                <a:latin typeface="华文宋体" panose="02010600040101010101" pitchFamily="2" charset="-122"/>
                <a:ea typeface="华文宋体" panose="02010600040101010101" pitchFamily="2" charset="-122"/>
              </a:rPr>
              <a:t>信号与</a:t>
            </a:r>
            <a:r>
              <a:rPr lang="zh-CN" altLang="en-US" sz="2800" b="1" noProof="1">
                <a:solidFill>
                  <a:srgbClr val="FF3300"/>
                </a:solidFill>
                <a:latin typeface="华文宋体" panose="02010600040101010101" pitchFamily="2" charset="-122"/>
                <a:ea typeface="华文宋体" panose="02010600040101010101" pitchFamily="2" charset="-122"/>
              </a:rPr>
              <a:t>反馈</a:t>
            </a:r>
            <a:r>
              <a:rPr lang="zh-CN" altLang="en-US" sz="2800" b="1" noProof="1">
                <a:latin typeface="华文宋体" panose="02010600040101010101" pitchFamily="2" charset="-122"/>
                <a:ea typeface="华文宋体" panose="02010600040101010101" pitchFamily="2" charset="-122"/>
              </a:rPr>
              <a:t>信号</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层（级）内联接</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循环联接</a:t>
            </a:r>
          </a:p>
          <a:p>
            <a:pPr lvl="1" eaLnBrk="1" hangingPunct="1">
              <a:lnSpc>
                <a:spcPct val="120000"/>
              </a:lnSpc>
              <a:defRPr/>
            </a:pPr>
            <a:r>
              <a:rPr lang="zh-CN" altLang="en-US" sz="2800" b="1" noProof="1">
                <a:latin typeface="华文宋体" panose="02010600040101010101" pitchFamily="2" charset="-122"/>
                <a:ea typeface="华文宋体" panose="02010600040101010101" pitchFamily="2" charset="-122"/>
              </a:rPr>
              <a:t>层（级）间联接 </a:t>
            </a:r>
          </a:p>
          <a:p>
            <a:pPr marL="1905" indent="-1905" algn="just" eaLnBrk="1" hangingPunct="1">
              <a:lnSpc>
                <a:spcPct val="120000"/>
              </a:lnSpc>
              <a:defRPr/>
            </a:pPr>
            <a:r>
              <a:rPr lang="zh-CN" altLang="en-US" b="1" noProof="1">
                <a:latin typeface="华文宋体" panose="02010600040101010101" pitchFamily="2" charset="-122"/>
                <a:ea typeface="华文宋体" panose="02010600040101010101" pitchFamily="2" charset="-122"/>
              </a:rPr>
              <a:t>简单单级网： </a:t>
            </a:r>
            <a:r>
              <a:rPr lang="en-US" altLang="x-none" b="1" noProof="1">
                <a:latin typeface="华文宋体" panose="02010600040101010101" pitchFamily="2" charset="-122"/>
                <a:ea typeface="华文宋体" panose="02010600040101010101" pitchFamily="2" charset="-122"/>
              </a:rPr>
              <a:t>NET=XW</a:t>
            </a:r>
            <a:r>
              <a:rPr lang="zh-CN" altLang="en-US" b="1" noProof="1">
                <a:latin typeface="华文宋体" panose="02010600040101010101" pitchFamily="2" charset="-122"/>
                <a:ea typeface="华文宋体" panose="02010600040101010101" pitchFamily="2" charset="-122"/>
              </a:rPr>
              <a:t>； </a:t>
            </a:r>
          </a:p>
          <a:p>
            <a:pPr marL="1905" indent="-344805" algn="just" eaLnBrk="1" hangingPunct="1">
              <a:lnSpc>
                <a:spcPct val="120000"/>
              </a:lnSpc>
              <a:buFontTx/>
              <a:buNone/>
              <a:defRPr/>
            </a:pPr>
            <a:r>
              <a:rPr lang="zh-CN" altLang="en-US" b="1" noProof="1">
                <a:latin typeface="华文宋体" panose="02010600040101010101" pitchFamily="2" charset="-122"/>
                <a:ea typeface="华文宋体" panose="02010600040101010101" pitchFamily="2" charset="-122"/>
              </a:rPr>
              <a:t>                           </a:t>
            </a:r>
            <a:r>
              <a:rPr lang="en-US" altLang="x-none" b="1" noProof="1">
                <a:latin typeface="华文宋体" panose="02010600040101010101" pitchFamily="2" charset="-122"/>
                <a:ea typeface="华文宋体" panose="02010600040101010101" pitchFamily="2" charset="-122"/>
              </a:rPr>
              <a:t>O=F(NET)</a:t>
            </a:r>
          </a:p>
          <a:p>
            <a:pPr marL="1905" indent="-1905" algn="just" eaLnBrk="1" hangingPunct="1">
              <a:lnSpc>
                <a:spcPct val="120000"/>
              </a:lnSpc>
              <a:defRPr/>
            </a:pPr>
            <a:r>
              <a:rPr lang="zh-CN" altLang="en-US" b="1" noProof="1">
                <a:latin typeface="华文宋体" panose="02010600040101010101" pitchFamily="2" charset="-122"/>
                <a:ea typeface="华文宋体" panose="02010600040101010101" pitchFamily="2" charset="-122"/>
              </a:rPr>
              <a:t>单级横向反馈网</a:t>
            </a:r>
            <a:r>
              <a:rPr lang="en-US" altLang="x-none" b="1" noProof="1">
                <a:latin typeface="华文宋体" panose="02010600040101010101" pitchFamily="2" charset="-122"/>
                <a:ea typeface="华文宋体" panose="02010600040101010101" pitchFamily="2" charset="-122"/>
              </a:rPr>
              <a:t>: NET=XW+O(t)V;</a:t>
            </a:r>
          </a:p>
          <a:p>
            <a:pPr marL="1905" indent="-344805" algn="just" eaLnBrk="1" hangingPunct="1">
              <a:lnSpc>
                <a:spcPct val="120000"/>
              </a:lnSpc>
              <a:buFontTx/>
              <a:buNone/>
              <a:defRPr/>
            </a:pPr>
            <a:r>
              <a:rPr lang="zh-CN" altLang="en-US" b="1" noProof="1">
                <a:latin typeface="华文宋体" panose="02010600040101010101" pitchFamily="2" charset="-122"/>
                <a:ea typeface="华文宋体" panose="02010600040101010101" pitchFamily="2" charset="-122"/>
              </a:rPr>
              <a:t>                              </a:t>
            </a:r>
            <a:r>
              <a:rPr lang="en-US" altLang="x-none" b="1" noProof="1">
                <a:latin typeface="华文宋体" panose="02010600040101010101" pitchFamily="2" charset="-122"/>
                <a:ea typeface="华文宋体" panose="02010600040101010101" pitchFamily="2" charset="-122"/>
              </a:rPr>
              <a:t>O (t) =F(NET)</a:t>
            </a: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9">
                                            <p:txEl>
                                              <p:pRg st="0" end="0"/>
                                            </p:txEl>
                                          </p:spTgt>
                                        </p:tgtEl>
                                        <p:attrNameLst>
                                          <p:attrName>style.visibility</p:attrName>
                                        </p:attrNameLst>
                                      </p:cBhvr>
                                      <p:to>
                                        <p:strVal val="visible"/>
                                      </p:to>
                                    </p:set>
                                    <p:anim calcmode="lin" valueType="num">
                                      <p:cBhvr additive="base">
                                        <p:cTn id="7" dur="500" fill="hold"/>
                                        <p:tgtEl>
                                          <p:spTgt spid="10854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8549">
                                            <p:txEl>
                                              <p:pRg st="1" end="1"/>
                                            </p:txEl>
                                          </p:spTgt>
                                        </p:tgtEl>
                                        <p:attrNameLst>
                                          <p:attrName>style.visibility</p:attrName>
                                        </p:attrNameLst>
                                      </p:cBhvr>
                                      <p:to>
                                        <p:strVal val="visible"/>
                                      </p:to>
                                    </p:set>
                                    <p:anim calcmode="lin" valueType="num">
                                      <p:cBhvr additive="base">
                                        <p:cTn id="13" dur="500" fill="hold"/>
                                        <p:tgtEl>
                                          <p:spTgt spid="10854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85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8549">
                                            <p:txEl>
                                              <p:pRg st="2" end="2"/>
                                            </p:txEl>
                                          </p:spTgt>
                                        </p:tgtEl>
                                        <p:attrNameLst>
                                          <p:attrName>style.visibility</p:attrName>
                                        </p:attrNameLst>
                                      </p:cBhvr>
                                      <p:to>
                                        <p:strVal val="visible"/>
                                      </p:to>
                                    </p:set>
                                    <p:anim calcmode="lin" valueType="num">
                                      <p:cBhvr additive="base">
                                        <p:cTn id="19" dur="500" fill="hold"/>
                                        <p:tgtEl>
                                          <p:spTgt spid="10854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85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8549">
                                            <p:txEl>
                                              <p:pRg st="3" end="3"/>
                                            </p:txEl>
                                          </p:spTgt>
                                        </p:tgtEl>
                                        <p:attrNameLst>
                                          <p:attrName>style.visibility</p:attrName>
                                        </p:attrNameLst>
                                      </p:cBhvr>
                                      <p:to>
                                        <p:strVal val="visible"/>
                                      </p:to>
                                    </p:set>
                                    <p:anim calcmode="lin" valueType="num">
                                      <p:cBhvr additive="base">
                                        <p:cTn id="25" dur="500" fill="hold"/>
                                        <p:tgtEl>
                                          <p:spTgt spid="10854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854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8549">
                                            <p:txEl>
                                              <p:pRg st="4" end="4"/>
                                            </p:txEl>
                                          </p:spTgt>
                                        </p:tgtEl>
                                        <p:attrNameLst>
                                          <p:attrName>style.visibility</p:attrName>
                                        </p:attrNameLst>
                                      </p:cBhvr>
                                      <p:to>
                                        <p:strVal val="visible"/>
                                      </p:to>
                                    </p:set>
                                    <p:anim calcmode="lin" valueType="num">
                                      <p:cBhvr additive="base">
                                        <p:cTn id="31" dur="500" fill="hold"/>
                                        <p:tgtEl>
                                          <p:spTgt spid="10854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854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8549">
                                            <p:txEl>
                                              <p:pRg st="5" end="5"/>
                                            </p:txEl>
                                          </p:spTgt>
                                        </p:tgtEl>
                                        <p:attrNameLst>
                                          <p:attrName>style.visibility</p:attrName>
                                        </p:attrNameLst>
                                      </p:cBhvr>
                                      <p:to>
                                        <p:strVal val="visible"/>
                                      </p:to>
                                    </p:set>
                                    <p:anim calcmode="lin" valueType="num">
                                      <p:cBhvr additive="base">
                                        <p:cTn id="37" dur="500" fill="hold"/>
                                        <p:tgtEl>
                                          <p:spTgt spid="10854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854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8549">
                                            <p:txEl>
                                              <p:pRg st="6" end="6"/>
                                            </p:txEl>
                                          </p:spTgt>
                                        </p:tgtEl>
                                        <p:attrNameLst>
                                          <p:attrName>style.visibility</p:attrName>
                                        </p:attrNameLst>
                                      </p:cBhvr>
                                      <p:to>
                                        <p:strVal val="visible"/>
                                      </p:to>
                                    </p:set>
                                    <p:anim calcmode="lin" valueType="num">
                                      <p:cBhvr additive="base">
                                        <p:cTn id="43" dur="500" fill="hold"/>
                                        <p:tgtEl>
                                          <p:spTgt spid="10854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854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8549">
                                            <p:txEl>
                                              <p:pRg st="7" end="7"/>
                                            </p:txEl>
                                          </p:spTgt>
                                        </p:tgtEl>
                                        <p:attrNameLst>
                                          <p:attrName>style.visibility</p:attrName>
                                        </p:attrNameLst>
                                      </p:cBhvr>
                                      <p:to>
                                        <p:strVal val="visible"/>
                                      </p:to>
                                    </p:set>
                                    <p:anim calcmode="lin" valueType="num">
                                      <p:cBhvr additive="base">
                                        <p:cTn id="49" dur="500" fill="hold"/>
                                        <p:tgtEl>
                                          <p:spTgt spid="10854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854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8549">
                                            <p:txEl>
                                              <p:pRg st="8" end="8"/>
                                            </p:txEl>
                                          </p:spTgt>
                                        </p:tgtEl>
                                        <p:attrNameLst>
                                          <p:attrName>style.visibility</p:attrName>
                                        </p:attrNameLst>
                                      </p:cBhvr>
                                      <p:to>
                                        <p:strVal val="visible"/>
                                      </p:to>
                                    </p:set>
                                    <p:anim calcmode="lin" valueType="num">
                                      <p:cBhvr additive="base">
                                        <p:cTn id="55" dur="500" fill="hold"/>
                                        <p:tgtEl>
                                          <p:spTgt spid="10854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854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8549">
                                            <p:txEl>
                                              <p:pRg st="9" end="9"/>
                                            </p:txEl>
                                          </p:spTgt>
                                        </p:tgtEl>
                                        <p:attrNameLst>
                                          <p:attrName>style.visibility</p:attrName>
                                        </p:attrNameLst>
                                      </p:cBhvr>
                                      <p:to>
                                        <p:strVal val="visible"/>
                                      </p:to>
                                    </p:set>
                                    <p:anim calcmode="lin" valueType="num">
                                      <p:cBhvr additive="base">
                                        <p:cTn id="61" dur="500" fill="hold"/>
                                        <p:tgtEl>
                                          <p:spTgt spid="108549">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0854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build="p" bldLvl="2"/>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15F655A-BF99-45D9-9299-8C5F6A9C6D61}" type="slidenum">
              <a:rPr lang="en-US" altLang="zh-CN" sz="1400"/>
              <a:t>105</a:t>
            </a:fld>
            <a:endParaRPr lang="en-US" altLang="zh-CN" sz="1400"/>
          </a:p>
        </p:txBody>
      </p:sp>
      <p:sp>
        <p:nvSpPr>
          <p:cNvPr id="109572" name="Rectangle 2"/>
          <p:cNvSpPr>
            <a:spLocks noGrp="1" noChangeArrowheads="1"/>
          </p:cNvSpPr>
          <p:nvPr>
            <p:ph type="title" idx="4294967295"/>
          </p:nvPr>
        </p:nvSpPr>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en-US" altLang="zh-CN" sz="3600" b="1" dirty="0">
                <a:solidFill>
                  <a:srgbClr val="0070C0"/>
                </a:solidFill>
                <a:ea typeface="宋体" panose="02010600030101010101" pitchFamily="2" charset="-122"/>
              </a:rPr>
              <a:t>:</a:t>
            </a:r>
            <a:r>
              <a:rPr lang="zh-CN" altLang="en-US" sz="3600" b="1" dirty="0">
                <a:solidFill>
                  <a:srgbClr val="0070C0"/>
                </a:solidFill>
                <a:latin typeface="宋体" panose="02010600030101010101" pitchFamily="2" charset="-122"/>
                <a:ea typeface="宋体" panose="02010600030101010101" pitchFamily="2" charset="-122"/>
              </a:rPr>
              <a:t>网络的分层结构</a:t>
            </a:r>
          </a:p>
        </p:txBody>
      </p:sp>
      <p:sp>
        <p:nvSpPr>
          <p:cNvPr id="109573" name="Rectangle 3"/>
          <p:cNvSpPr>
            <a:spLocks noGrp="1" noChangeArrowheads="1"/>
          </p:cNvSpPr>
          <p:nvPr>
            <p:ph type="body" idx="4294967295"/>
          </p:nvPr>
        </p:nvSpPr>
        <p:spPr>
          <a:xfrm>
            <a:off x="633157" y="1690689"/>
            <a:ext cx="7459284" cy="4525963"/>
          </a:xfrm>
        </p:spPr>
        <p:txBody>
          <a:bodyPr>
            <a:normAutofit/>
          </a:bodyPr>
          <a:lstStyle/>
          <a:p>
            <a:pPr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非循环多级网</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层次划分</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非线性激活函数： </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(XW</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a:t>
            </a:r>
          </a:p>
          <a:p>
            <a:pPr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循环网</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短期记忆特征及其对输入信号的修复作用</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时间参数与主时钟</a:t>
            </a:r>
          </a:p>
          <a:p>
            <a:pPr lvl="1"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稳定性</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573">
                                            <p:txEl>
                                              <p:pRg st="0" end="0"/>
                                            </p:txEl>
                                          </p:spTgt>
                                        </p:tgtEl>
                                        <p:attrNameLst>
                                          <p:attrName>style.visibility</p:attrName>
                                        </p:attrNameLst>
                                      </p:cBhvr>
                                      <p:to>
                                        <p:strVal val="visible"/>
                                      </p:to>
                                    </p:set>
                                    <p:anim calcmode="lin" valueType="num">
                                      <p:cBhvr additive="base">
                                        <p:cTn id="7" dur="500" fill="hold"/>
                                        <p:tgtEl>
                                          <p:spTgt spid="1095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5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573">
                                            <p:txEl>
                                              <p:pRg st="1" end="1"/>
                                            </p:txEl>
                                          </p:spTgt>
                                        </p:tgtEl>
                                        <p:attrNameLst>
                                          <p:attrName>style.visibility</p:attrName>
                                        </p:attrNameLst>
                                      </p:cBhvr>
                                      <p:to>
                                        <p:strVal val="visible"/>
                                      </p:to>
                                    </p:set>
                                    <p:anim calcmode="lin" valueType="num">
                                      <p:cBhvr additive="base">
                                        <p:cTn id="13" dur="500" fill="hold"/>
                                        <p:tgtEl>
                                          <p:spTgt spid="1095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5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573">
                                            <p:txEl>
                                              <p:pRg st="2" end="2"/>
                                            </p:txEl>
                                          </p:spTgt>
                                        </p:tgtEl>
                                        <p:attrNameLst>
                                          <p:attrName>style.visibility</p:attrName>
                                        </p:attrNameLst>
                                      </p:cBhvr>
                                      <p:to>
                                        <p:strVal val="visible"/>
                                      </p:to>
                                    </p:set>
                                    <p:anim calcmode="lin" valueType="num">
                                      <p:cBhvr additive="base">
                                        <p:cTn id="19" dur="500" fill="hold"/>
                                        <p:tgtEl>
                                          <p:spTgt spid="1095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5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573">
                                            <p:txEl>
                                              <p:pRg st="3" end="3"/>
                                            </p:txEl>
                                          </p:spTgt>
                                        </p:tgtEl>
                                        <p:attrNameLst>
                                          <p:attrName>style.visibility</p:attrName>
                                        </p:attrNameLst>
                                      </p:cBhvr>
                                      <p:to>
                                        <p:strVal val="visible"/>
                                      </p:to>
                                    </p:set>
                                    <p:anim calcmode="lin" valueType="num">
                                      <p:cBhvr additive="base">
                                        <p:cTn id="25" dur="500" fill="hold"/>
                                        <p:tgtEl>
                                          <p:spTgt spid="1095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5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9573">
                                            <p:txEl>
                                              <p:pRg st="4" end="4"/>
                                            </p:txEl>
                                          </p:spTgt>
                                        </p:tgtEl>
                                        <p:attrNameLst>
                                          <p:attrName>style.visibility</p:attrName>
                                        </p:attrNameLst>
                                      </p:cBhvr>
                                      <p:to>
                                        <p:strVal val="visible"/>
                                      </p:to>
                                    </p:set>
                                    <p:anim calcmode="lin" valueType="num">
                                      <p:cBhvr additive="base">
                                        <p:cTn id="31" dur="500" fill="hold"/>
                                        <p:tgtEl>
                                          <p:spTgt spid="1095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95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9573">
                                            <p:txEl>
                                              <p:pRg st="5" end="5"/>
                                            </p:txEl>
                                          </p:spTgt>
                                        </p:tgtEl>
                                        <p:attrNameLst>
                                          <p:attrName>style.visibility</p:attrName>
                                        </p:attrNameLst>
                                      </p:cBhvr>
                                      <p:to>
                                        <p:strVal val="visible"/>
                                      </p:to>
                                    </p:set>
                                    <p:anim calcmode="lin" valueType="num">
                                      <p:cBhvr additive="base">
                                        <p:cTn id="37" dur="500" fill="hold"/>
                                        <p:tgtEl>
                                          <p:spTgt spid="10957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957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9573">
                                            <p:txEl>
                                              <p:pRg st="6" end="6"/>
                                            </p:txEl>
                                          </p:spTgt>
                                        </p:tgtEl>
                                        <p:attrNameLst>
                                          <p:attrName>style.visibility</p:attrName>
                                        </p:attrNameLst>
                                      </p:cBhvr>
                                      <p:to>
                                        <p:strVal val="visible"/>
                                      </p:to>
                                    </p:set>
                                    <p:anim calcmode="lin" valueType="num">
                                      <p:cBhvr additive="base">
                                        <p:cTn id="43" dur="500" fill="hold"/>
                                        <p:tgtEl>
                                          <p:spTgt spid="10957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957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3" grpId="0" build="p" bldLvl="2"/>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1F67FA0-E7F9-4AAA-AE0F-FCB9310A1AE5}" type="slidenum">
              <a:rPr lang="en-US" altLang="zh-CN" sz="1400"/>
              <a:t>106</a:t>
            </a:fld>
            <a:endParaRPr lang="en-US" altLang="zh-CN" sz="1400"/>
          </a:p>
        </p:txBody>
      </p:sp>
      <p:sp>
        <p:nvSpPr>
          <p:cNvPr id="110596" name="Rectangle 2"/>
          <p:cNvSpPr>
            <a:spLocks noGrp="1" noChangeArrowheads="1"/>
          </p:cNvSpPr>
          <p:nvPr>
            <p:ph type="title" idx="4294967295"/>
          </p:nvPr>
        </p:nvSpPr>
        <p:spPr>
          <a:xfrm>
            <a:off x="628650" y="365127"/>
            <a:ext cx="7886700" cy="1189354"/>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zh-CN" altLang="en-US" sz="3600" b="1" dirty="0">
                <a:solidFill>
                  <a:srgbClr val="0070C0"/>
                </a:solidFill>
                <a:latin typeface="宋体" panose="02010600030101010101" pitchFamily="2" charset="-122"/>
                <a:ea typeface="宋体" panose="02010600030101010101" pitchFamily="2" charset="-122"/>
              </a:rPr>
              <a:t>存储与映射</a:t>
            </a:r>
          </a:p>
        </p:txBody>
      </p:sp>
      <p:sp>
        <p:nvSpPr>
          <p:cNvPr id="110597" name="Rectangle 3"/>
          <p:cNvSpPr>
            <a:spLocks noGrp="1" noChangeArrowheads="1"/>
          </p:cNvSpPr>
          <p:nvPr>
            <p:ph type="body" idx="4294967295"/>
          </p:nvPr>
        </p:nvSpPr>
        <p:spPr>
          <a:xfrm>
            <a:off x="960120" y="1379539"/>
            <a:ext cx="6435090" cy="5040629"/>
          </a:xfrm>
        </p:spPr>
        <p:txBody>
          <a:bodyPr>
            <a:normAutofit lnSpcReduction="10000"/>
          </a:bodyPr>
          <a:lstStyle/>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空间模式</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时空模式</a:t>
            </a: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模式三种存储类型</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RAM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CAM</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AM</a:t>
            </a: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模式的存储与运行</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CAM——LTM——</a:t>
            </a:r>
            <a:r>
              <a:rPr lang="zh-CN" altLang="en-US" sz="2800" b="1" dirty="0">
                <a:latin typeface="华文宋体" panose="02010600040101010101" pitchFamily="2" charset="-122"/>
                <a:ea typeface="华文宋体" panose="02010600040101010101" pitchFamily="2" charset="-122"/>
              </a:rPr>
              <a:t>训练</a:t>
            </a:r>
          </a:p>
          <a:p>
            <a:pPr lvl="1" algn="just" eaLnBrk="1" hangingPunct="1">
              <a:lnSpc>
                <a:spcPct val="130000"/>
              </a:lnSpc>
              <a:spcBef>
                <a:spcPts val="0"/>
              </a:spcBef>
            </a:pPr>
            <a:r>
              <a:rPr lang="en-US" altLang="zh-CN" sz="2800" b="1" dirty="0">
                <a:latin typeface="华文宋体" panose="02010600040101010101" pitchFamily="2" charset="-122"/>
                <a:ea typeface="华文宋体" panose="02010600040101010101" pitchFamily="2" charset="-122"/>
              </a:rPr>
              <a:t>AM——STM——</a:t>
            </a:r>
            <a:r>
              <a:rPr lang="zh-CN" altLang="en-US" sz="2800" b="1" dirty="0">
                <a:latin typeface="华文宋体" panose="02010600040101010101" pitchFamily="2" charset="-122"/>
                <a:ea typeface="华文宋体" panose="02010600040101010101" pitchFamily="2" charset="-122"/>
              </a:rPr>
              <a:t>运行</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相联：自相联映射、异相联映射</a:t>
            </a: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597">
                                            <p:txEl>
                                              <p:pRg st="0" end="0"/>
                                            </p:txEl>
                                          </p:spTgt>
                                        </p:tgtEl>
                                        <p:attrNameLst>
                                          <p:attrName>style.visibility</p:attrName>
                                        </p:attrNameLst>
                                      </p:cBhvr>
                                      <p:to>
                                        <p:strVal val="visible"/>
                                      </p:to>
                                    </p:set>
                                    <p:anim calcmode="lin" valueType="num">
                                      <p:cBhvr additive="base">
                                        <p:cTn id="7" dur="500" fill="hold"/>
                                        <p:tgtEl>
                                          <p:spTgt spid="1105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5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597">
                                            <p:txEl>
                                              <p:pRg st="1" end="1"/>
                                            </p:txEl>
                                          </p:spTgt>
                                        </p:tgtEl>
                                        <p:attrNameLst>
                                          <p:attrName>style.visibility</p:attrName>
                                        </p:attrNameLst>
                                      </p:cBhvr>
                                      <p:to>
                                        <p:strVal val="visible"/>
                                      </p:to>
                                    </p:set>
                                    <p:anim calcmode="lin" valueType="num">
                                      <p:cBhvr additive="base">
                                        <p:cTn id="13" dur="500" fill="hold"/>
                                        <p:tgtEl>
                                          <p:spTgt spid="1105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05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597">
                                            <p:txEl>
                                              <p:pRg st="2" end="2"/>
                                            </p:txEl>
                                          </p:spTgt>
                                        </p:tgtEl>
                                        <p:attrNameLst>
                                          <p:attrName>style.visibility</p:attrName>
                                        </p:attrNameLst>
                                      </p:cBhvr>
                                      <p:to>
                                        <p:strVal val="visible"/>
                                      </p:to>
                                    </p:set>
                                    <p:anim calcmode="lin" valueType="num">
                                      <p:cBhvr additive="base">
                                        <p:cTn id="19" dur="500" fill="hold"/>
                                        <p:tgtEl>
                                          <p:spTgt spid="1105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05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0597">
                                            <p:txEl>
                                              <p:pRg st="3" end="3"/>
                                            </p:txEl>
                                          </p:spTgt>
                                        </p:tgtEl>
                                        <p:attrNameLst>
                                          <p:attrName>style.visibility</p:attrName>
                                        </p:attrNameLst>
                                      </p:cBhvr>
                                      <p:to>
                                        <p:strVal val="visible"/>
                                      </p:to>
                                    </p:set>
                                    <p:anim calcmode="lin" valueType="num">
                                      <p:cBhvr additive="base">
                                        <p:cTn id="25" dur="500" fill="hold"/>
                                        <p:tgtEl>
                                          <p:spTgt spid="11059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05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0597">
                                            <p:txEl>
                                              <p:pRg st="4" end="4"/>
                                            </p:txEl>
                                          </p:spTgt>
                                        </p:tgtEl>
                                        <p:attrNameLst>
                                          <p:attrName>style.visibility</p:attrName>
                                        </p:attrNameLst>
                                      </p:cBhvr>
                                      <p:to>
                                        <p:strVal val="visible"/>
                                      </p:to>
                                    </p:set>
                                    <p:anim calcmode="lin" valueType="num">
                                      <p:cBhvr additive="base">
                                        <p:cTn id="31" dur="500" fill="hold"/>
                                        <p:tgtEl>
                                          <p:spTgt spid="11059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05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0597">
                                            <p:txEl>
                                              <p:pRg st="5" end="5"/>
                                            </p:txEl>
                                          </p:spTgt>
                                        </p:tgtEl>
                                        <p:attrNameLst>
                                          <p:attrName>style.visibility</p:attrName>
                                        </p:attrNameLst>
                                      </p:cBhvr>
                                      <p:to>
                                        <p:strVal val="visible"/>
                                      </p:to>
                                    </p:set>
                                    <p:anim calcmode="lin" valueType="num">
                                      <p:cBhvr additive="base">
                                        <p:cTn id="37" dur="500" fill="hold"/>
                                        <p:tgtEl>
                                          <p:spTgt spid="11059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05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0597">
                                            <p:txEl>
                                              <p:pRg st="6" end="6"/>
                                            </p:txEl>
                                          </p:spTgt>
                                        </p:tgtEl>
                                        <p:attrNameLst>
                                          <p:attrName>style.visibility</p:attrName>
                                        </p:attrNameLst>
                                      </p:cBhvr>
                                      <p:to>
                                        <p:strVal val="visible"/>
                                      </p:to>
                                    </p:set>
                                    <p:anim calcmode="lin" valueType="num">
                                      <p:cBhvr additive="base">
                                        <p:cTn id="43" dur="500" fill="hold"/>
                                        <p:tgtEl>
                                          <p:spTgt spid="11059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059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0597">
                                            <p:txEl>
                                              <p:pRg st="7" end="7"/>
                                            </p:txEl>
                                          </p:spTgt>
                                        </p:tgtEl>
                                        <p:attrNameLst>
                                          <p:attrName>style.visibility</p:attrName>
                                        </p:attrNameLst>
                                      </p:cBhvr>
                                      <p:to>
                                        <p:strVal val="visible"/>
                                      </p:to>
                                    </p:set>
                                    <p:anim calcmode="lin" valueType="num">
                                      <p:cBhvr additive="base">
                                        <p:cTn id="49" dur="500" fill="hold"/>
                                        <p:tgtEl>
                                          <p:spTgt spid="11059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059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0597">
                                            <p:txEl>
                                              <p:pRg st="8" end="8"/>
                                            </p:txEl>
                                          </p:spTgt>
                                        </p:tgtEl>
                                        <p:attrNameLst>
                                          <p:attrName>style.visibility</p:attrName>
                                        </p:attrNameLst>
                                      </p:cBhvr>
                                      <p:to>
                                        <p:strVal val="visible"/>
                                      </p:to>
                                    </p:set>
                                    <p:anim calcmode="lin" valueType="num">
                                      <p:cBhvr additive="base">
                                        <p:cTn id="55" dur="500" fill="hold"/>
                                        <p:tgtEl>
                                          <p:spTgt spid="11059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059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build="p" bldLvl="2"/>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2D15DFB-E2C8-4314-8B8B-BD1309312D34}" type="slidenum">
              <a:rPr lang="en-US" altLang="zh-CN" sz="1400"/>
              <a:t>107</a:t>
            </a:fld>
            <a:endParaRPr lang="en-US" altLang="zh-CN" sz="1400"/>
          </a:p>
        </p:txBody>
      </p:sp>
      <p:sp>
        <p:nvSpPr>
          <p:cNvPr id="111620" name="Rectangle 2"/>
          <p:cNvSpPr>
            <a:spLocks noGrp="1" noChangeArrowheads="1"/>
          </p:cNvSpPr>
          <p:nvPr>
            <p:ph type="title" idx="4294967295"/>
          </p:nvPr>
        </p:nvSpPr>
        <p:spPr>
          <a:xfrm>
            <a:off x="628650" y="365127"/>
            <a:ext cx="6366510" cy="777874"/>
          </a:xfrm>
        </p:spPr>
        <p:txBody>
          <a:bodyPr>
            <a:normAutofit/>
          </a:bodyPr>
          <a:lstStyle/>
          <a:p>
            <a:pPr eaLnBrk="1" hangingPunct="1"/>
            <a:r>
              <a:rPr lang="zh-CN" altLang="en-US" sz="3600" b="1" dirty="0">
                <a:solidFill>
                  <a:srgbClr val="0070C0"/>
                </a:solidFill>
                <a:ea typeface="宋体" panose="02010600030101010101" pitchFamily="2" charset="-122"/>
              </a:rPr>
              <a:t>上次课内容回顾：</a:t>
            </a:r>
            <a:r>
              <a:rPr lang="zh-CN" altLang="en-US" sz="3600" b="1" dirty="0">
                <a:solidFill>
                  <a:srgbClr val="0070C0"/>
                </a:solidFill>
                <a:latin typeface="宋体" panose="02010600030101010101" pitchFamily="2" charset="-122"/>
                <a:ea typeface="宋体" panose="02010600030101010101" pitchFamily="2" charset="-122"/>
              </a:rPr>
              <a:t>训练</a:t>
            </a:r>
          </a:p>
        </p:txBody>
      </p:sp>
      <p:sp>
        <p:nvSpPr>
          <p:cNvPr id="111621" name="Rectangle 3"/>
          <p:cNvSpPr>
            <a:spLocks noGrp="1" noChangeArrowheads="1"/>
          </p:cNvSpPr>
          <p:nvPr>
            <p:ph type="body" idx="4294967295"/>
          </p:nvPr>
        </p:nvSpPr>
        <p:spPr>
          <a:xfrm>
            <a:off x="628650" y="1326197"/>
            <a:ext cx="7269480" cy="5257483"/>
          </a:xfrm>
        </p:spPr>
        <p:txBody>
          <a:bodyPr>
            <a:noAutofit/>
          </a:bodyPr>
          <a:lstStyle/>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的学习定理</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无导师学习</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抽取样本集合中蕴含的统计特性</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a:t>
            </a:r>
          </a:p>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算法：</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(t+1)=</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a:latin typeface="华文宋体" panose="02010600040101010101" pitchFamily="2" charset="-122"/>
                <a:ea typeface="华文宋体" panose="02010600040101010101" pitchFamily="2" charset="-122"/>
              </a:rPr>
              <a:t>(t)+αo</a:t>
            </a:r>
            <a:r>
              <a:rPr lang="en-US" altLang="zh-CN" b="1" baseline="-30000" dirty="0">
                <a:latin typeface="华文宋体" panose="02010600040101010101" pitchFamily="2" charset="-122"/>
                <a:ea typeface="华文宋体" panose="02010600040101010101" pitchFamily="2" charset="-122"/>
              </a:rPr>
              <a:t>i</a:t>
            </a:r>
            <a:r>
              <a:rPr lang="en-US" altLang="zh-CN" b="1" dirty="0">
                <a:latin typeface="华文宋体" panose="02010600040101010101" pitchFamily="2" charset="-122"/>
                <a:ea typeface="华文宋体" panose="02010600040101010101" pitchFamily="2" charset="-122"/>
              </a:rPr>
              <a:t>(t)</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(t)</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有导师学习</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抽取样本蕴含的映射关系</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样本集： </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,B</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A</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err="1">
                <a:latin typeface="华文宋体" panose="02010600040101010101" pitchFamily="2" charset="-122"/>
                <a:ea typeface="华文宋体" panose="02010600040101010101" pitchFamily="2" charset="-122"/>
              </a:rPr>
              <a:t>,B</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 </a:t>
            </a:r>
          </a:p>
          <a:p>
            <a:pPr lvl="1" algn="just"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训练算法</a:t>
            </a:r>
          </a:p>
          <a:p>
            <a:pPr algn="just" eaLnBrk="1" hangingPunct="1">
              <a:lnSpc>
                <a:spcPct val="120000"/>
              </a:lnSpc>
              <a:spcBef>
                <a:spcPts val="0"/>
              </a:spcBef>
            </a:pPr>
            <a:r>
              <a:rPr lang="en-US" altLang="zh-CN" b="1" dirty="0">
                <a:latin typeface="华文宋体" panose="02010600040101010101" pitchFamily="2" charset="-122"/>
                <a:ea typeface="华文宋体" panose="02010600040101010101" pitchFamily="2" charset="-122"/>
              </a:rPr>
              <a:t>Delta</a:t>
            </a:r>
            <a:r>
              <a:rPr lang="zh-CN" altLang="en-US" b="1" dirty="0">
                <a:latin typeface="华文宋体" panose="02010600040101010101" pitchFamily="2" charset="-122"/>
                <a:ea typeface="华文宋体" panose="02010600040101010101" pitchFamily="2" charset="-122"/>
              </a:rPr>
              <a:t>规则</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21">
                                            <p:txEl>
                                              <p:pRg st="0" end="0"/>
                                            </p:txEl>
                                          </p:spTgt>
                                        </p:tgtEl>
                                        <p:attrNameLst>
                                          <p:attrName>style.visibility</p:attrName>
                                        </p:attrNameLst>
                                      </p:cBhvr>
                                      <p:to>
                                        <p:strVal val="visible"/>
                                      </p:to>
                                    </p:set>
                                    <p:anim calcmode="lin" valueType="num">
                                      <p:cBhvr additive="base">
                                        <p:cTn id="7" dur="500" fill="hold"/>
                                        <p:tgtEl>
                                          <p:spTgt spid="1116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16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21">
                                            <p:txEl>
                                              <p:pRg st="1" end="1"/>
                                            </p:txEl>
                                          </p:spTgt>
                                        </p:tgtEl>
                                        <p:attrNameLst>
                                          <p:attrName>style.visibility</p:attrName>
                                        </p:attrNameLst>
                                      </p:cBhvr>
                                      <p:to>
                                        <p:strVal val="visible"/>
                                      </p:to>
                                    </p:set>
                                    <p:anim calcmode="lin" valueType="num">
                                      <p:cBhvr additive="base">
                                        <p:cTn id="13" dur="500" fill="hold"/>
                                        <p:tgtEl>
                                          <p:spTgt spid="1116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16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1621">
                                            <p:txEl>
                                              <p:pRg st="2" end="2"/>
                                            </p:txEl>
                                          </p:spTgt>
                                        </p:tgtEl>
                                        <p:attrNameLst>
                                          <p:attrName>style.visibility</p:attrName>
                                        </p:attrNameLst>
                                      </p:cBhvr>
                                      <p:to>
                                        <p:strVal val="visible"/>
                                      </p:to>
                                    </p:set>
                                    <p:anim calcmode="lin" valueType="num">
                                      <p:cBhvr additive="base">
                                        <p:cTn id="19" dur="500" fill="hold"/>
                                        <p:tgtEl>
                                          <p:spTgt spid="1116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16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1621">
                                            <p:txEl>
                                              <p:pRg st="3" end="3"/>
                                            </p:txEl>
                                          </p:spTgt>
                                        </p:tgtEl>
                                        <p:attrNameLst>
                                          <p:attrName>style.visibility</p:attrName>
                                        </p:attrNameLst>
                                      </p:cBhvr>
                                      <p:to>
                                        <p:strVal val="visible"/>
                                      </p:to>
                                    </p:set>
                                    <p:anim calcmode="lin" valueType="num">
                                      <p:cBhvr additive="base">
                                        <p:cTn id="25" dur="500" fill="hold"/>
                                        <p:tgtEl>
                                          <p:spTgt spid="1116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16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1621">
                                            <p:txEl>
                                              <p:pRg st="4" end="4"/>
                                            </p:txEl>
                                          </p:spTgt>
                                        </p:tgtEl>
                                        <p:attrNameLst>
                                          <p:attrName>style.visibility</p:attrName>
                                        </p:attrNameLst>
                                      </p:cBhvr>
                                      <p:to>
                                        <p:strVal val="visible"/>
                                      </p:to>
                                    </p:set>
                                    <p:anim calcmode="lin" valueType="num">
                                      <p:cBhvr additive="base">
                                        <p:cTn id="31" dur="500" fill="hold"/>
                                        <p:tgtEl>
                                          <p:spTgt spid="11162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162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1621">
                                            <p:txEl>
                                              <p:pRg st="5" end="5"/>
                                            </p:txEl>
                                          </p:spTgt>
                                        </p:tgtEl>
                                        <p:attrNameLst>
                                          <p:attrName>style.visibility</p:attrName>
                                        </p:attrNameLst>
                                      </p:cBhvr>
                                      <p:to>
                                        <p:strVal val="visible"/>
                                      </p:to>
                                    </p:set>
                                    <p:anim calcmode="lin" valueType="num">
                                      <p:cBhvr additive="base">
                                        <p:cTn id="37" dur="500" fill="hold"/>
                                        <p:tgtEl>
                                          <p:spTgt spid="11162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16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1621">
                                            <p:txEl>
                                              <p:pRg st="6" end="6"/>
                                            </p:txEl>
                                          </p:spTgt>
                                        </p:tgtEl>
                                        <p:attrNameLst>
                                          <p:attrName>style.visibility</p:attrName>
                                        </p:attrNameLst>
                                      </p:cBhvr>
                                      <p:to>
                                        <p:strVal val="visible"/>
                                      </p:to>
                                    </p:set>
                                    <p:anim calcmode="lin" valueType="num">
                                      <p:cBhvr additive="base">
                                        <p:cTn id="43" dur="500" fill="hold"/>
                                        <p:tgtEl>
                                          <p:spTgt spid="11162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162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1621">
                                            <p:txEl>
                                              <p:pRg st="7" end="7"/>
                                            </p:txEl>
                                          </p:spTgt>
                                        </p:tgtEl>
                                        <p:attrNameLst>
                                          <p:attrName>style.visibility</p:attrName>
                                        </p:attrNameLst>
                                      </p:cBhvr>
                                      <p:to>
                                        <p:strVal val="visible"/>
                                      </p:to>
                                    </p:set>
                                    <p:anim calcmode="lin" valueType="num">
                                      <p:cBhvr additive="base">
                                        <p:cTn id="49" dur="500" fill="hold"/>
                                        <p:tgtEl>
                                          <p:spTgt spid="11162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162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1621">
                                            <p:txEl>
                                              <p:pRg st="8" end="8"/>
                                            </p:txEl>
                                          </p:spTgt>
                                        </p:tgtEl>
                                        <p:attrNameLst>
                                          <p:attrName>style.visibility</p:attrName>
                                        </p:attrNameLst>
                                      </p:cBhvr>
                                      <p:to>
                                        <p:strVal val="visible"/>
                                      </p:to>
                                    </p:set>
                                    <p:anim calcmode="lin" valueType="num">
                                      <p:cBhvr additive="base">
                                        <p:cTn id="55" dur="500" fill="hold"/>
                                        <p:tgtEl>
                                          <p:spTgt spid="11162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1162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1621">
                                            <p:txEl>
                                              <p:pRg st="9" end="9"/>
                                            </p:txEl>
                                          </p:spTgt>
                                        </p:tgtEl>
                                        <p:attrNameLst>
                                          <p:attrName>style.visibility</p:attrName>
                                        </p:attrNameLst>
                                      </p:cBhvr>
                                      <p:to>
                                        <p:strVal val="visible"/>
                                      </p:to>
                                    </p:set>
                                    <p:anim calcmode="lin" valueType="num">
                                      <p:cBhvr additive="base">
                                        <p:cTn id="61" dur="500" fill="hold"/>
                                        <p:tgtEl>
                                          <p:spTgt spid="11162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11621">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uild="p" bldLvl="2"/>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4903F4-630B-47EF-9667-705A3791DB88}" type="datetime1">
              <a:rPr lang="zh-CN" altLang="en-US" sz="1400"/>
              <a:t>2025/11/4</a:t>
            </a:fld>
            <a:endParaRPr lang="zh-CN" altLang="en-US" sz="1400"/>
          </a:p>
        </p:txBody>
      </p:sp>
      <p:sp>
        <p:nvSpPr>
          <p:cNvPr id="1136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A697821-B9FE-40E9-B29D-09EECE1C4D02}" type="slidenum">
              <a:rPr lang="en-US" altLang="zh-CN" sz="1400"/>
              <a:t>108</a:t>
            </a:fld>
            <a:endParaRPr lang="en-US" altLang="zh-CN" sz="1400"/>
          </a:p>
        </p:txBody>
      </p:sp>
      <p:sp>
        <p:nvSpPr>
          <p:cNvPr id="113668" name="Rectangle 2"/>
          <p:cNvSpPr>
            <a:spLocks noGrp="1" noChangeArrowheads="1"/>
          </p:cNvSpPr>
          <p:nvPr>
            <p:ph type="title" idx="4294967295"/>
          </p:nvPr>
        </p:nvSpPr>
        <p:spPr>
          <a:xfrm>
            <a:off x="274320" y="420690"/>
            <a:ext cx="4514850" cy="922336"/>
          </a:xfrm>
        </p:spPr>
        <p:txBody>
          <a:bodyPr>
            <a:normAutofit/>
          </a:bodyPr>
          <a:lstStyle/>
          <a:p>
            <a:pPr eaLnBrk="1" hangingPunct="1"/>
            <a:r>
              <a:rPr lang="en-US" altLang="zh-CN" sz="3600" b="1" dirty="0">
                <a:solidFill>
                  <a:srgbClr val="FF0000"/>
                </a:solidFill>
                <a:latin typeface="宋体" panose="02010600030101010101" pitchFamily="2" charset="-122"/>
                <a:ea typeface="宋体" panose="02010600030101010101" pitchFamily="2" charset="-122"/>
              </a:rPr>
              <a:t>5 </a:t>
            </a:r>
            <a:r>
              <a:rPr lang="zh-CN" altLang="en-US" sz="3600" b="1" dirty="0">
                <a:solidFill>
                  <a:srgbClr val="FF0000"/>
                </a:solidFill>
                <a:latin typeface="宋体" panose="02010600030101010101" pitchFamily="2" charset="-122"/>
                <a:ea typeface="宋体" panose="02010600030101010101" pitchFamily="2" charset="-122"/>
              </a:rPr>
              <a:t>感知器</a:t>
            </a:r>
            <a:endParaRPr lang="zh-CN" altLang="en-US" sz="3600" dirty="0">
              <a:solidFill>
                <a:srgbClr val="FF0000"/>
              </a:solidFill>
              <a:ea typeface="宋体" panose="02010600030101010101" pitchFamily="2" charset="-122"/>
            </a:endParaRPr>
          </a:p>
        </p:txBody>
      </p:sp>
      <p:sp>
        <p:nvSpPr>
          <p:cNvPr id="113669" name="Rectangle 3"/>
          <p:cNvSpPr>
            <a:spLocks noGrp="1" noChangeArrowheads="1"/>
          </p:cNvSpPr>
          <p:nvPr>
            <p:ph type="body" idx="4294967295"/>
          </p:nvPr>
        </p:nvSpPr>
        <p:spPr>
          <a:xfrm>
            <a:off x="274320" y="1398589"/>
            <a:ext cx="7886700" cy="4351338"/>
          </a:xfrm>
        </p:spPr>
        <p:txBody>
          <a:bodyPr>
            <a:normAutofit/>
          </a:bodyPr>
          <a:lstStyle/>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5.1 </a:t>
            </a:r>
            <a:r>
              <a:rPr lang="zh-CN" altLang="en-US" b="1" dirty="0">
                <a:latin typeface="华文宋体" panose="02010600040101010101" pitchFamily="2" charset="-122"/>
                <a:ea typeface="华文宋体" panose="02010600040101010101" pitchFamily="2" charset="-122"/>
              </a:rPr>
              <a:t>感知器与人工神经网络的早期发展</a:t>
            </a:r>
            <a:r>
              <a:rPr lang="zh-CN" altLang="en-US" dirty="0">
                <a:latin typeface="华文宋体" panose="02010600040101010101" pitchFamily="2" charset="-122"/>
                <a:ea typeface="华文宋体" panose="02010600040101010101" pitchFamily="2" charset="-122"/>
              </a:rPr>
              <a:t> </a:t>
            </a:r>
          </a:p>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5.2 </a:t>
            </a:r>
            <a:r>
              <a:rPr lang="zh-CN" altLang="en-US" b="1" dirty="0">
                <a:latin typeface="华文宋体" panose="02010600040101010101" pitchFamily="2" charset="-122"/>
                <a:ea typeface="华文宋体" panose="02010600040101010101" pitchFamily="2" charset="-122"/>
              </a:rPr>
              <a:t>感知器的学习算法</a:t>
            </a:r>
            <a:r>
              <a:rPr lang="zh-CN" altLang="en-US" dirty="0">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5.2.1 </a:t>
            </a:r>
            <a:r>
              <a:rPr lang="zh-CN" altLang="en-US" sz="2800" b="1" dirty="0">
                <a:latin typeface="华文宋体" panose="02010600040101010101" pitchFamily="2" charset="-122"/>
                <a:ea typeface="华文宋体" panose="02010600040101010101" pitchFamily="2" charset="-122"/>
              </a:rPr>
              <a:t>离散单输出感知器训练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r>
              <a:rPr lang="zh-CN" altLang="en-US" sz="2800" dirty="0">
                <a:solidFill>
                  <a:srgbClr val="FF0000"/>
                </a:solidFill>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5.2.2 </a:t>
            </a:r>
            <a:r>
              <a:rPr lang="zh-CN" altLang="en-US" sz="2800" b="1" dirty="0">
                <a:latin typeface="华文宋体" panose="02010600040101010101" pitchFamily="2" charset="-122"/>
                <a:ea typeface="华文宋体" panose="02010600040101010101" pitchFamily="2" charset="-122"/>
              </a:rPr>
              <a:t>离散多输出感知器训练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5.2.3 </a:t>
            </a:r>
            <a:r>
              <a:rPr lang="zh-CN" altLang="en-US" sz="2800" b="1" dirty="0">
                <a:latin typeface="华文宋体" panose="02010600040101010101" pitchFamily="2" charset="-122"/>
                <a:ea typeface="华文宋体" panose="02010600040101010101" pitchFamily="2" charset="-122"/>
              </a:rPr>
              <a:t>连续多输出感知器训练</a:t>
            </a:r>
            <a:r>
              <a:rPr lang="zh-CN" altLang="en-US" sz="2800" b="1" dirty="0">
                <a:solidFill>
                  <a:srgbClr val="FF0000"/>
                </a:solidFill>
                <a:latin typeface="华文宋体" panose="02010600040101010101" pitchFamily="2" charset="-122"/>
                <a:ea typeface="华文宋体" panose="02010600040101010101" pitchFamily="2" charset="-122"/>
              </a:rPr>
              <a:t>算法</a:t>
            </a:r>
            <a:endParaRPr lang="zh-CN" altLang="en-US" sz="2800" dirty="0">
              <a:solidFill>
                <a:srgbClr val="FF0000"/>
              </a:solidFill>
              <a:latin typeface="华文宋体" panose="02010600040101010101" pitchFamily="2" charset="-122"/>
              <a:ea typeface="华文宋体" panose="02010600040101010101" pitchFamily="2" charset="-122"/>
            </a:endParaRPr>
          </a:p>
          <a:p>
            <a:pPr eaLnBrk="1" hangingPunct="1">
              <a:lnSpc>
                <a:spcPct val="100000"/>
              </a:lnSpc>
              <a:buFontTx/>
              <a:buNone/>
            </a:pPr>
            <a:r>
              <a:rPr lang="en-US" altLang="zh-CN" b="1" dirty="0">
                <a:latin typeface="华文宋体" panose="02010600040101010101" pitchFamily="2" charset="-122"/>
                <a:ea typeface="华文宋体" panose="02010600040101010101" pitchFamily="2" charset="-122"/>
              </a:rPr>
              <a:t>5.3 </a:t>
            </a:r>
            <a:r>
              <a:rPr lang="zh-CN" altLang="en-US" b="1" dirty="0">
                <a:latin typeface="华文宋体" panose="02010600040101010101" pitchFamily="2" charset="-122"/>
                <a:ea typeface="华文宋体" panose="02010600040101010101" pitchFamily="2" charset="-122"/>
              </a:rPr>
              <a:t>线性不可分问题</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5.3.1 </a:t>
            </a:r>
            <a:r>
              <a:rPr lang="zh-CN" altLang="en-US" sz="2800" b="1" dirty="0">
                <a:latin typeface="华文宋体" panose="02010600040101010101" pitchFamily="2" charset="-122"/>
                <a:ea typeface="华文宋体" panose="02010600040101010101" pitchFamily="2" charset="-122"/>
              </a:rPr>
              <a:t>异或</a:t>
            </a:r>
            <a:r>
              <a:rPr lang="en-US" altLang="zh-CN" sz="2800" b="1" dirty="0">
                <a:latin typeface="华文宋体" panose="02010600040101010101" pitchFamily="2" charset="-122"/>
                <a:ea typeface="华文宋体" panose="02010600040101010101" pitchFamily="2" charset="-122"/>
              </a:rPr>
              <a:t>(Exclusive –OR)</a:t>
            </a:r>
            <a:r>
              <a:rPr lang="zh-CN" altLang="en-US" sz="2800" b="1" dirty="0">
                <a:latin typeface="华文宋体" panose="02010600040101010101" pitchFamily="2" charset="-122"/>
                <a:ea typeface="华文宋体" panose="02010600040101010101" pitchFamily="2" charset="-122"/>
              </a:rPr>
              <a:t>问题</a:t>
            </a:r>
            <a:r>
              <a:rPr lang="zh-CN" altLang="en-US" sz="2800" dirty="0">
                <a:latin typeface="华文宋体" panose="02010600040101010101" pitchFamily="2" charset="-122"/>
                <a:ea typeface="华文宋体" panose="02010600040101010101" pitchFamily="2" charset="-122"/>
              </a:rPr>
              <a:t> </a:t>
            </a:r>
          </a:p>
          <a:p>
            <a:pPr lvl="1" eaLnBrk="1" hangingPunct="1">
              <a:lnSpc>
                <a:spcPct val="100000"/>
              </a:lnSpc>
              <a:buFontTx/>
              <a:buNone/>
            </a:pPr>
            <a:r>
              <a:rPr lang="en-US" altLang="zh-CN" sz="2800" b="1" dirty="0">
                <a:latin typeface="华文宋体" panose="02010600040101010101" pitchFamily="2" charset="-122"/>
                <a:ea typeface="华文宋体" panose="02010600040101010101" pitchFamily="2" charset="-122"/>
              </a:rPr>
              <a:t>5.3.2 </a:t>
            </a:r>
            <a:r>
              <a:rPr lang="zh-CN" altLang="en-US" sz="2800" b="1" dirty="0">
                <a:latin typeface="华文宋体" panose="02010600040101010101" pitchFamily="2" charset="-122"/>
                <a:ea typeface="华文宋体" panose="02010600040101010101" pitchFamily="2" charset="-122"/>
              </a:rPr>
              <a:t>线性不可分问题的克服</a:t>
            </a:r>
            <a:r>
              <a:rPr lang="zh-CN" altLang="en-US" sz="2800" dirty="0">
                <a:latin typeface="华文宋体" panose="02010600040101010101" pitchFamily="2" charset="-122"/>
                <a:ea typeface="华文宋体" panose="02010600040101010101" pitchFamily="2" charset="-122"/>
              </a:rPr>
              <a:t>  </a:t>
            </a:r>
          </a:p>
        </p:txBody>
      </p:sp>
      <p:sp>
        <p:nvSpPr>
          <p:cNvPr id="113670" name="AutoShape 4"/>
          <p:cNvSpPr/>
          <p:nvPr/>
        </p:nvSpPr>
        <p:spPr bwMode="auto">
          <a:xfrm>
            <a:off x="5943600" y="2705100"/>
            <a:ext cx="457200" cy="990600"/>
          </a:xfrm>
          <a:prstGeom prst="rightBrace">
            <a:avLst>
              <a:gd name="adj1" fmla="val 17975"/>
              <a:gd name="adj2" fmla="val 50000"/>
            </a:avLst>
          </a:pr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3671" name="Text Box 5"/>
          <p:cNvSpPr txBox="1">
            <a:spLocks noChangeArrowheads="1"/>
          </p:cNvSpPr>
          <p:nvPr/>
        </p:nvSpPr>
        <p:spPr bwMode="auto">
          <a:xfrm>
            <a:off x="6400800" y="2910681"/>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solidFill>
                  <a:srgbClr val="FF0000"/>
                </a:solidFill>
                <a:latin typeface="宋体" panose="02010600030101010101" pitchFamily="2" charset="-122"/>
              </a:rPr>
              <a:t>实现！</a:t>
            </a:r>
          </a:p>
        </p:txBody>
      </p:sp>
      <p:sp>
        <p:nvSpPr>
          <p:cNvPr id="113672" name="AutoShape 6"/>
          <p:cNvSpPr/>
          <p:nvPr/>
        </p:nvSpPr>
        <p:spPr bwMode="auto">
          <a:xfrm>
            <a:off x="5503668" y="4633279"/>
            <a:ext cx="228600" cy="685800"/>
          </a:xfrm>
          <a:prstGeom prst="rightBrace">
            <a:avLst>
              <a:gd name="adj1" fmla="val 25000"/>
              <a:gd name="adj2" fmla="val 50000"/>
            </a:avLst>
          </a:prstGeom>
          <a:noFill/>
          <a:ln w="3810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3673" name="Text Box 7"/>
          <p:cNvSpPr txBox="1">
            <a:spLocks noChangeArrowheads="1"/>
          </p:cNvSpPr>
          <p:nvPr/>
        </p:nvSpPr>
        <p:spPr bwMode="auto">
          <a:xfrm>
            <a:off x="5613144" y="4747579"/>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400" b="1" dirty="0">
                <a:solidFill>
                  <a:srgbClr val="FF0000"/>
                </a:solidFill>
                <a:latin typeface="Times New Roman" panose="02020603050405020304" pitchFamily="18" charset="0"/>
              </a:rPr>
              <a:t>问题的发现与解决！</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7171F47-13B8-4CC1-98FD-8C109B1F6B0C}"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3669">
                                            <p:txEl>
                                              <p:pRg st="0" end="0"/>
                                            </p:txEl>
                                          </p:spTgt>
                                        </p:tgtEl>
                                        <p:attrNameLst>
                                          <p:attrName>style.visibility</p:attrName>
                                        </p:attrNameLst>
                                      </p:cBhvr>
                                      <p:to>
                                        <p:strVal val="visible"/>
                                      </p:to>
                                    </p:set>
                                    <p:anim calcmode="lin" valueType="num">
                                      <p:cBhvr additive="base">
                                        <p:cTn id="7" dur="500" fill="hold"/>
                                        <p:tgtEl>
                                          <p:spTgt spid="1136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36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3669">
                                            <p:txEl>
                                              <p:pRg st="1" end="1"/>
                                            </p:txEl>
                                          </p:spTgt>
                                        </p:tgtEl>
                                        <p:attrNameLst>
                                          <p:attrName>style.visibility</p:attrName>
                                        </p:attrNameLst>
                                      </p:cBhvr>
                                      <p:to>
                                        <p:strVal val="visible"/>
                                      </p:to>
                                    </p:set>
                                    <p:anim calcmode="lin" valueType="num">
                                      <p:cBhvr additive="base">
                                        <p:cTn id="13" dur="500" fill="hold"/>
                                        <p:tgtEl>
                                          <p:spTgt spid="1136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36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3669">
                                            <p:txEl>
                                              <p:pRg st="2" end="2"/>
                                            </p:txEl>
                                          </p:spTgt>
                                        </p:tgtEl>
                                        <p:attrNameLst>
                                          <p:attrName>style.visibility</p:attrName>
                                        </p:attrNameLst>
                                      </p:cBhvr>
                                      <p:to>
                                        <p:strVal val="visible"/>
                                      </p:to>
                                    </p:set>
                                    <p:anim calcmode="lin" valueType="num">
                                      <p:cBhvr additive="base">
                                        <p:cTn id="19" dur="500" fill="hold"/>
                                        <p:tgtEl>
                                          <p:spTgt spid="1136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36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3669">
                                            <p:txEl>
                                              <p:pRg st="3" end="3"/>
                                            </p:txEl>
                                          </p:spTgt>
                                        </p:tgtEl>
                                        <p:attrNameLst>
                                          <p:attrName>style.visibility</p:attrName>
                                        </p:attrNameLst>
                                      </p:cBhvr>
                                      <p:to>
                                        <p:strVal val="visible"/>
                                      </p:to>
                                    </p:set>
                                    <p:anim calcmode="lin" valueType="num">
                                      <p:cBhvr additive="base">
                                        <p:cTn id="25" dur="500" fill="hold"/>
                                        <p:tgtEl>
                                          <p:spTgt spid="1136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36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3669">
                                            <p:txEl>
                                              <p:pRg st="4" end="4"/>
                                            </p:txEl>
                                          </p:spTgt>
                                        </p:tgtEl>
                                        <p:attrNameLst>
                                          <p:attrName>style.visibility</p:attrName>
                                        </p:attrNameLst>
                                      </p:cBhvr>
                                      <p:to>
                                        <p:strVal val="visible"/>
                                      </p:to>
                                    </p:set>
                                    <p:anim calcmode="lin" valueType="num">
                                      <p:cBhvr additive="base">
                                        <p:cTn id="31" dur="500" fill="hold"/>
                                        <p:tgtEl>
                                          <p:spTgt spid="1136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366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3669">
                                            <p:txEl>
                                              <p:pRg st="5" end="5"/>
                                            </p:txEl>
                                          </p:spTgt>
                                        </p:tgtEl>
                                        <p:attrNameLst>
                                          <p:attrName>style.visibility</p:attrName>
                                        </p:attrNameLst>
                                      </p:cBhvr>
                                      <p:to>
                                        <p:strVal val="visible"/>
                                      </p:to>
                                    </p:set>
                                    <p:anim calcmode="lin" valueType="num">
                                      <p:cBhvr additive="base">
                                        <p:cTn id="37" dur="500" fill="hold"/>
                                        <p:tgtEl>
                                          <p:spTgt spid="11366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366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3669">
                                            <p:txEl>
                                              <p:pRg st="6" end="6"/>
                                            </p:txEl>
                                          </p:spTgt>
                                        </p:tgtEl>
                                        <p:attrNameLst>
                                          <p:attrName>style.visibility</p:attrName>
                                        </p:attrNameLst>
                                      </p:cBhvr>
                                      <p:to>
                                        <p:strVal val="visible"/>
                                      </p:to>
                                    </p:set>
                                    <p:anim calcmode="lin" valueType="num">
                                      <p:cBhvr additive="base">
                                        <p:cTn id="43" dur="500" fill="hold"/>
                                        <p:tgtEl>
                                          <p:spTgt spid="11366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366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13669">
                                            <p:txEl>
                                              <p:pRg st="7" end="7"/>
                                            </p:txEl>
                                          </p:spTgt>
                                        </p:tgtEl>
                                        <p:attrNameLst>
                                          <p:attrName>style.visibility</p:attrName>
                                        </p:attrNameLst>
                                      </p:cBhvr>
                                      <p:to>
                                        <p:strVal val="visible"/>
                                      </p:to>
                                    </p:set>
                                    <p:anim calcmode="lin" valueType="num">
                                      <p:cBhvr additive="base">
                                        <p:cTn id="49" dur="500" fill="hold"/>
                                        <p:tgtEl>
                                          <p:spTgt spid="11366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136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3672"/>
                                        </p:tgtEl>
                                        <p:attrNameLst>
                                          <p:attrName>style.visibility</p:attrName>
                                        </p:attrNameLst>
                                      </p:cBhvr>
                                      <p:to>
                                        <p:strVal val="visible"/>
                                      </p:to>
                                    </p:set>
                                    <p:anim calcmode="lin" valueType="num">
                                      <p:cBhvr additive="base">
                                        <p:cTn id="55" dur="500" fill="hold"/>
                                        <p:tgtEl>
                                          <p:spTgt spid="113672"/>
                                        </p:tgtEl>
                                        <p:attrNameLst>
                                          <p:attrName>ppt_x</p:attrName>
                                        </p:attrNameLst>
                                      </p:cBhvr>
                                      <p:tavLst>
                                        <p:tav tm="0">
                                          <p:val>
                                            <p:strVal val="0-#ppt_w/2"/>
                                          </p:val>
                                        </p:tav>
                                        <p:tav tm="100000">
                                          <p:val>
                                            <p:strVal val="#ppt_x"/>
                                          </p:val>
                                        </p:tav>
                                      </p:tavLst>
                                    </p:anim>
                                    <p:anim calcmode="lin" valueType="num">
                                      <p:cBhvr additive="base">
                                        <p:cTn id="56" dur="500" fill="hold"/>
                                        <p:tgtEl>
                                          <p:spTgt spid="113672"/>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13673"/>
                                        </p:tgtEl>
                                        <p:attrNameLst>
                                          <p:attrName>style.visibility</p:attrName>
                                        </p:attrNameLst>
                                      </p:cBhvr>
                                      <p:to>
                                        <p:strVal val="visible"/>
                                      </p:to>
                                    </p:set>
                                    <p:anim calcmode="lin" valueType="num">
                                      <p:cBhvr additive="base">
                                        <p:cTn id="60" dur="500" fill="hold"/>
                                        <p:tgtEl>
                                          <p:spTgt spid="113673"/>
                                        </p:tgtEl>
                                        <p:attrNameLst>
                                          <p:attrName>ppt_x</p:attrName>
                                        </p:attrNameLst>
                                      </p:cBhvr>
                                      <p:tavLst>
                                        <p:tav tm="0">
                                          <p:val>
                                            <p:strVal val="0-#ppt_w/2"/>
                                          </p:val>
                                        </p:tav>
                                        <p:tav tm="100000">
                                          <p:val>
                                            <p:strVal val="#ppt_x"/>
                                          </p:val>
                                        </p:tav>
                                      </p:tavLst>
                                    </p:anim>
                                    <p:anim calcmode="lin" valueType="num">
                                      <p:cBhvr additive="base">
                                        <p:cTn id="61" dur="500" fill="hold"/>
                                        <p:tgtEl>
                                          <p:spTgt spid="113673"/>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13670"/>
                                        </p:tgtEl>
                                        <p:attrNameLst>
                                          <p:attrName>style.visibility</p:attrName>
                                        </p:attrNameLst>
                                      </p:cBhvr>
                                      <p:to>
                                        <p:strVal val="visible"/>
                                      </p:to>
                                    </p:set>
                                    <p:anim calcmode="lin" valueType="num">
                                      <p:cBhvr additive="base">
                                        <p:cTn id="66" dur="500" fill="hold"/>
                                        <p:tgtEl>
                                          <p:spTgt spid="113670"/>
                                        </p:tgtEl>
                                        <p:attrNameLst>
                                          <p:attrName>ppt_x</p:attrName>
                                        </p:attrNameLst>
                                      </p:cBhvr>
                                      <p:tavLst>
                                        <p:tav tm="0">
                                          <p:val>
                                            <p:strVal val="0-#ppt_w/2"/>
                                          </p:val>
                                        </p:tav>
                                        <p:tav tm="100000">
                                          <p:val>
                                            <p:strVal val="#ppt_x"/>
                                          </p:val>
                                        </p:tav>
                                      </p:tavLst>
                                    </p:anim>
                                    <p:anim calcmode="lin" valueType="num">
                                      <p:cBhvr additive="base">
                                        <p:cTn id="67" dur="500" fill="hold"/>
                                        <p:tgtEl>
                                          <p:spTgt spid="113670"/>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2" presetClass="entr" presetSubtype="8" fill="hold" grpId="0" nodeType="afterEffect">
                                  <p:stCondLst>
                                    <p:cond delay="0"/>
                                  </p:stCondLst>
                                  <p:childTnLst>
                                    <p:set>
                                      <p:cBhvr>
                                        <p:cTn id="70" dur="1" fill="hold">
                                          <p:stCondLst>
                                            <p:cond delay="0"/>
                                          </p:stCondLst>
                                        </p:cTn>
                                        <p:tgtEl>
                                          <p:spTgt spid="113671"/>
                                        </p:tgtEl>
                                        <p:attrNameLst>
                                          <p:attrName>style.visibility</p:attrName>
                                        </p:attrNameLst>
                                      </p:cBhvr>
                                      <p:to>
                                        <p:strVal val="visible"/>
                                      </p:to>
                                    </p:set>
                                    <p:anim calcmode="lin" valueType="num">
                                      <p:cBhvr additive="base">
                                        <p:cTn id="71" dur="500" fill="hold"/>
                                        <p:tgtEl>
                                          <p:spTgt spid="113671"/>
                                        </p:tgtEl>
                                        <p:attrNameLst>
                                          <p:attrName>ppt_x</p:attrName>
                                        </p:attrNameLst>
                                      </p:cBhvr>
                                      <p:tavLst>
                                        <p:tav tm="0">
                                          <p:val>
                                            <p:strVal val="0-#ppt_w/2"/>
                                          </p:val>
                                        </p:tav>
                                        <p:tav tm="100000">
                                          <p:val>
                                            <p:strVal val="#ppt_x"/>
                                          </p:val>
                                        </p:tav>
                                      </p:tavLst>
                                    </p:anim>
                                    <p:anim calcmode="lin" valueType="num">
                                      <p:cBhvr additive="base">
                                        <p:cTn id="72" dur="500" fill="hold"/>
                                        <p:tgtEl>
                                          <p:spTgt spid="113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build="p" bldLvl="2"/>
      <p:bldP spid="113670" grpId="0" animBg="1"/>
      <p:bldP spid="113671" grpId="0"/>
      <p:bldP spid="113672" grpId="0" animBg="1"/>
      <p:bldP spid="11367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EF5F092-94C8-4CD3-BA26-4A062E8C2936}" type="datetime1">
              <a:rPr lang="zh-CN" altLang="en-US" sz="1400"/>
              <a:t>2025/11/4</a:t>
            </a:fld>
            <a:endParaRPr lang="zh-CN" altLang="en-US" sz="1400"/>
          </a:p>
        </p:txBody>
      </p:sp>
      <p:sp>
        <p:nvSpPr>
          <p:cNvPr id="11469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1EB5A85-92D5-411D-830B-02A739F0C083}" type="slidenum">
              <a:rPr lang="en-US" altLang="zh-CN" sz="1400"/>
              <a:t>109</a:t>
            </a:fld>
            <a:endParaRPr lang="en-US" altLang="zh-CN" sz="1400"/>
          </a:p>
        </p:txBody>
      </p:sp>
      <p:sp>
        <p:nvSpPr>
          <p:cNvPr id="114692" name="Rectangle 2"/>
          <p:cNvSpPr>
            <a:spLocks noGrp="1" noChangeArrowheads="1"/>
          </p:cNvSpPr>
          <p:nvPr>
            <p:ph type="title" idx="4294967295"/>
          </p:nvPr>
        </p:nvSpPr>
        <p:spPr>
          <a:xfrm>
            <a:off x="468630" y="153194"/>
            <a:ext cx="7886700" cy="1011518"/>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5.1 </a:t>
            </a:r>
            <a:r>
              <a:rPr lang="zh-CN" altLang="en-US" sz="4000" b="1" dirty="0">
                <a:solidFill>
                  <a:srgbClr val="FF0000"/>
                </a:solidFill>
                <a:latin typeface="华文宋体" panose="02010600040101010101" pitchFamily="2" charset="-122"/>
                <a:ea typeface="华文宋体" panose="02010600040101010101" pitchFamily="2" charset="-122"/>
              </a:rPr>
              <a:t>感知器与</a:t>
            </a:r>
            <a:r>
              <a:rPr lang="en-US" altLang="zh-CN" sz="4000" b="1" dirty="0">
                <a:solidFill>
                  <a:srgbClr val="FF0000"/>
                </a:solidFill>
                <a:latin typeface="华文宋体" panose="02010600040101010101" pitchFamily="2" charset="-122"/>
                <a:ea typeface="华文宋体" panose="02010600040101010101" pitchFamily="2" charset="-122"/>
              </a:rPr>
              <a:t>ANN</a:t>
            </a:r>
            <a:r>
              <a:rPr lang="zh-CN" altLang="en-US" sz="4000" b="1" dirty="0">
                <a:solidFill>
                  <a:srgbClr val="FF0000"/>
                </a:solidFill>
                <a:latin typeface="华文宋体" panose="02010600040101010101" pitchFamily="2" charset="-122"/>
                <a:ea typeface="华文宋体" panose="02010600040101010101" pitchFamily="2" charset="-122"/>
              </a:rPr>
              <a:t>的早期发展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114693" name="Rectangle 3"/>
          <p:cNvSpPr>
            <a:spLocks noChangeArrowheads="1"/>
          </p:cNvSpPr>
          <p:nvPr/>
        </p:nvSpPr>
        <p:spPr bwMode="auto">
          <a:xfrm>
            <a:off x="541020" y="1171271"/>
            <a:ext cx="767462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McCulloch </a:t>
            </a:r>
            <a:r>
              <a:rPr lang="zh-CN" altLang="en-US" sz="2800" b="1" dirty="0">
                <a:latin typeface="华文宋体" panose="02010600040101010101" pitchFamily="2" charset="-122"/>
                <a:ea typeface="华文宋体" panose="02010600040101010101" pitchFamily="2" charset="-122"/>
              </a:rPr>
              <a:t>和</a:t>
            </a:r>
            <a:r>
              <a:rPr lang="en-US" altLang="zh-CN" sz="2800" b="1" dirty="0">
                <a:latin typeface="华文宋体" panose="02010600040101010101" pitchFamily="2" charset="-122"/>
                <a:ea typeface="华文宋体" panose="02010600040101010101" pitchFamily="2" charset="-122"/>
              </a:rPr>
              <a:t>Pitts 1943</a:t>
            </a:r>
            <a:r>
              <a:rPr lang="zh-CN" altLang="en-US" sz="2800" b="1" dirty="0">
                <a:latin typeface="华文宋体" panose="02010600040101010101" pitchFamily="2" charset="-122"/>
                <a:ea typeface="华文宋体" panose="02010600040101010101" pitchFamily="2" charset="-122"/>
              </a:rPr>
              <a:t>年，发表第一个系统的</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研究</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阈值加权和</a:t>
            </a:r>
            <a:r>
              <a:rPr lang="en-US" altLang="zh-CN" sz="2800" b="1" dirty="0">
                <a:latin typeface="华文宋体" panose="02010600040101010101" pitchFamily="2" charset="-122"/>
                <a:ea typeface="华文宋体" panose="02010600040101010101" pitchFamily="2" charset="-122"/>
              </a:rPr>
              <a:t>(M-P)</a:t>
            </a:r>
            <a:r>
              <a:rPr lang="zh-CN" altLang="en-US" sz="2800" b="1" dirty="0">
                <a:latin typeface="华文宋体" panose="02010600040101010101" pitchFamily="2" charset="-122"/>
                <a:ea typeface="华文宋体" panose="02010600040101010101" pitchFamily="2" charset="-122"/>
              </a:rPr>
              <a:t>数学模型。</a:t>
            </a:r>
          </a:p>
          <a:p>
            <a:pPr algn="just">
              <a:spcBef>
                <a:spcPct val="0"/>
              </a:spcBef>
              <a:buFontTx/>
              <a:buNone/>
            </a:pPr>
            <a:r>
              <a:rPr lang="en-US" altLang="zh-CN" sz="2800" b="1" dirty="0">
                <a:latin typeface="华文宋体" panose="02010600040101010101" pitchFamily="2" charset="-122"/>
                <a:ea typeface="华文宋体" panose="02010600040101010101" pitchFamily="2" charset="-122"/>
              </a:rPr>
              <a:t>1947</a:t>
            </a:r>
            <a:r>
              <a:rPr lang="zh-CN" altLang="en-US" sz="2800" b="1" dirty="0">
                <a:latin typeface="华文宋体" panose="02010600040101010101" pitchFamily="2" charset="-122"/>
                <a:ea typeface="华文宋体" panose="02010600040101010101" pitchFamily="2" charset="-122"/>
              </a:rPr>
              <a:t>年，开发出感知器。</a:t>
            </a:r>
          </a:p>
          <a:p>
            <a:pPr algn="just">
              <a:spcBef>
                <a:spcPct val="0"/>
              </a:spcBef>
              <a:buFontTx/>
              <a:buNone/>
            </a:pPr>
            <a:r>
              <a:rPr lang="en-US" altLang="zh-CN" sz="2800" b="1" dirty="0">
                <a:latin typeface="华文宋体" panose="02010600040101010101" pitchFamily="2" charset="-122"/>
                <a:ea typeface="华文宋体" panose="02010600040101010101" pitchFamily="2" charset="-122"/>
              </a:rPr>
              <a:t>1949</a:t>
            </a:r>
            <a:r>
              <a:rPr lang="zh-CN" altLang="en-US" sz="2800" b="1" dirty="0">
                <a:latin typeface="华文宋体" panose="02010600040101010101" pitchFamily="2" charset="-122"/>
                <a:ea typeface="华文宋体" panose="02010600040101010101" pitchFamily="2" charset="-122"/>
              </a:rPr>
              <a:t>年，提出</a:t>
            </a:r>
            <a:r>
              <a:rPr lang="en-US" altLang="zh-CN" sz="2800" b="1" dirty="0">
                <a:latin typeface="华文宋体" panose="02010600040101010101" pitchFamily="2" charset="-122"/>
                <a:ea typeface="华文宋体" panose="02010600040101010101" pitchFamily="2" charset="-122"/>
              </a:rPr>
              <a:t>Hebb</a:t>
            </a:r>
            <a:r>
              <a:rPr lang="zh-CN" altLang="en-US" sz="2800" b="1" dirty="0">
                <a:latin typeface="华文宋体" panose="02010600040101010101" pitchFamily="2" charset="-122"/>
                <a:ea typeface="华文宋体" panose="02010600040101010101" pitchFamily="2" charset="-122"/>
              </a:rPr>
              <a:t>学习律。</a:t>
            </a:r>
          </a:p>
        </p:txBody>
      </p:sp>
      <p:sp>
        <p:nvSpPr>
          <p:cNvPr id="114694" name="Rectangle 4"/>
          <p:cNvSpPr>
            <a:spLocks noChangeArrowheads="1"/>
          </p:cNvSpPr>
          <p:nvPr/>
        </p:nvSpPr>
        <p:spPr bwMode="auto">
          <a:xfrm>
            <a:off x="2018558" y="5944562"/>
            <a:ext cx="43348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单输出的感知器</a:t>
            </a:r>
            <a:r>
              <a:rPr lang="en-US" altLang="zh-CN" sz="2800" b="1" dirty="0">
                <a:latin typeface="华文宋体" panose="02010600040101010101" pitchFamily="2" charset="-122"/>
                <a:ea typeface="华文宋体" panose="02010600040101010101" pitchFamily="2" charset="-122"/>
              </a:rPr>
              <a:t>(M-P</a:t>
            </a:r>
            <a:r>
              <a:rPr lang="zh-CN" altLang="en-US" sz="2800" b="1" dirty="0">
                <a:latin typeface="华文宋体" panose="02010600040101010101" pitchFamily="2" charset="-122"/>
                <a:ea typeface="华文宋体" panose="02010600040101010101" pitchFamily="2" charset="-122"/>
              </a:rPr>
              <a:t>模型</a:t>
            </a:r>
            <a:r>
              <a:rPr lang="en-US" altLang="zh-CN" sz="2800" b="1" dirty="0">
                <a:latin typeface="华文宋体" panose="02010600040101010101" pitchFamily="2" charset="-122"/>
                <a:ea typeface="华文宋体" panose="02010600040101010101" pitchFamily="2" charset="-122"/>
              </a:rPr>
              <a:t>)</a:t>
            </a:r>
          </a:p>
        </p:txBody>
      </p:sp>
      <p:grpSp>
        <p:nvGrpSpPr>
          <p:cNvPr id="2" name="Group 5"/>
          <p:cNvGrpSpPr/>
          <p:nvPr/>
        </p:nvGrpSpPr>
        <p:grpSpPr bwMode="auto">
          <a:xfrm>
            <a:off x="735330" y="3292672"/>
            <a:ext cx="6858000" cy="2133600"/>
            <a:chOff x="0" y="0"/>
            <a:chExt cx="4320" cy="1344"/>
          </a:xfrm>
        </p:grpSpPr>
        <p:grpSp>
          <p:nvGrpSpPr>
            <p:cNvPr id="114697" name="Group 6"/>
            <p:cNvGrpSpPr/>
            <p:nvPr/>
          </p:nvGrpSpPr>
          <p:grpSpPr bwMode="auto">
            <a:xfrm>
              <a:off x="144" y="239"/>
              <a:ext cx="4176" cy="1105"/>
              <a:chOff x="0" y="0"/>
              <a:chExt cx="1440" cy="721"/>
            </a:xfrm>
          </p:grpSpPr>
          <p:sp>
            <p:nvSpPr>
              <p:cNvPr id="114703" name="Rectangle 7"/>
              <p:cNvSpPr>
                <a:spLocks noChangeArrowheads="1"/>
              </p:cNvSpPr>
              <p:nvPr/>
            </p:nvSpPr>
            <p:spPr bwMode="auto">
              <a:xfrm>
                <a:off x="792" y="189"/>
                <a:ext cx="72" cy="250"/>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4704" name="Line 8"/>
              <p:cNvSpPr>
                <a:spLocks noChangeShapeType="1"/>
              </p:cNvSpPr>
              <p:nvPr/>
            </p:nvSpPr>
            <p:spPr bwMode="auto">
              <a:xfrm>
                <a:off x="864" y="337"/>
                <a:ext cx="57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5" name="Line 9"/>
              <p:cNvSpPr>
                <a:spLocks noChangeShapeType="1"/>
              </p:cNvSpPr>
              <p:nvPr/>
            </p:nvSpPr>
            <p:spPr bwMode="auto">
              <a:xfrm>
                <a:off x="0" y="0"/>
                <a:ext cx="792" cy="2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10"/>
              <p:cNvSpPr>
                <a:spLocks noChangeShapeType="1"/>
              </p:cNvSpPr>
              <p:nvPr/>
            </p:nvSpPr>
            <p:spPr bwMode="auto">
              <a:xfrm>
                <a:off x="0" y="337"/>
                <a:ext cx="79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4707" name="Line 11"/>
              <p:cNvSpPr>
                <a:spLocks noChangeShapeType="1"/>
              </p:cNvSpPr>
              <p:nvPr/>
            </p:nvSpPr>
            <p:spPr bwMode="auto">
              <a:xfrm flipV="1">
                <a:off x="0" y="409"/>
                <a:ext cx="792"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4698" name="Rectangle 12"/>
            <p:cNvSpPr>
              <a:spLocks noChangeArrowheads="1"/>
            </p:cNvSpPr>
            <p:nvPr/>
          </p:nvSpPr>
          <p:spPr bwMode="auto">
            <a:xfrm>
              <a:off x="96" y="48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endParaRPr lang="en-US" altLang="zh-CN" sz="2000" b="1">
                <a:latin typeface="Times New Roman" panose="02020603050405020304" pitchFamily="18" charset="0"/>
              </a:endParaRPr>
            </a:p>
          </p:txBody>
        </p:sp>
        <p:sp>
          <p:nvSpPr>
            <p:cNvPr id="114699" name="Rectangle 13"/>
            <p:cNvSpPr>
              <a:spLocks noChangeArrowheads="1"/>
            </p:cNvSpPr>
            <p:nvPr/>
          </p:nvSpPr>
          <p:spPr bwMode="auto">
            <a:xfrm>
              <a:off x="0" y="0"/>
              <a:ext cx="3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x</a:t>
              </a:r>
              <a:r>
                <a:rPr lang="en-US" altLang="zh-CN" sz="2000" b="1" baseline="-30000">
                  <a:latin typeface="Times New Roman" panose="02020603050405020304" pitchFamily="18" charset="0"/>
                </a:rPr>
                <a:t>1</a:t>
              </a:r>
            </a:p>
          </p:txBody>
        </p:sp>
        <p:sp>
          <p:nvSpPr>
            <p:cNvPr id="114700" name="Text Box 14"/>
            <p:cNvSpPr txBox="1">
              <a:spLocks noChangeArrowheads="1"/>
            </p:cNvSpPr>
            <p:nvPr/>
          </p:nvSpPr>
          <p:spPr bwMode="auto">
            <a:xfrm>
              <a:off x="4080" y="56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sp>
          <p:nvSpPr>
            <p:cNvPr id="114701" name="Text Box 15"/>
            <p:cNvSpPr txBox="1">
              <a:spLocks noChangeArrowheads="1"/>
            </p:cNvSpPr>
            <p:nvPr/>
          </p:nvSpPr>
          <p:spPr bwMode="auto">
            <a:xfrm>
              <a:off x="48" y="1094"/>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x</a:t>
              </a:r>
              <a:r>
                <a:rPr lang="en-US" altLang="zh-CN" sz="2000" b="1" baseline="-30000">
                  <a:latin typeface="Times New Roman" panose="02020603050405020304" pitchFamily="18" charset="0"/>
                </a:rPr>
                <a:t>n</a:t>
              </a:r>
            </a:p>
          </p:txBody>
        </p:sp>
        <p:sp>
          <p:nvSpPr>
            <p:cNvPr id="114702" name="Text Box 16"/>
            <p:cNvSpPr txBox="1">
              <a:spLocks noChangeArrowheads="1"/>
            </p:cNvSpPr>
            <p:nvPr/>
          </p:nvSpPr>
          <p:spPr bwMode="auto">
            <a:xfrm>
              <a:off x="48"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a:t>
              </a:r>
            </a:p>
          </p:txBody>
        </p:sp>
      </p:grpSp>
      <p:sp>
        <p:nvSpPr>
          <p:cNvPr id="11470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F3D9CA9-E5D6-49AF-8EEA-A2476289766C}"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20" name="组 9"/>
          <p:cNvGrpSpPr/>
          <p:nvPr/>
        </p:nvGrpSpPr>
        <p:grpSpPr>
          <a:xfrm>
            <a:off x="8400804" y="0"/>
            <a:ext cx="733409" cy="6858000"/>
            <a:chOff x="9055676" y="0"/>
            <a:chExt cx="3136324" cy="6858000"/>
          </a:xfrm>
        </p:grpSpPr>
        <p:sp>
          <p:nvSpPr>
            <p:cNvPr id="2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矩形 2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 calcmode="lin" valueType="num">
                                      <p:cBhvr additive="base">
                                        <p:cTn id="7" dur="500" fill="hold"/>
                                        <p:tgtEl>
                                          <p:spTgt spid="114693"/>
                                        </p:tgtEl>
                                        <p:attrNameLst>
                                          <p:attrName>ppt_x</p:attrName>
                                        </p:attrNameLst>
                                      </p:cBhvr>
                                      <p:tavLst>
                                        <p:tav tm="0">
                                          <p:val>
                                            <p:strVal val="0-#ppt_w/2"/>
                                          </p:val>
                                        </p:tav>
                                        <p:tav tm="100000">
                                          <p:val>
                                            <p:strVal val="#ppt_x"/>
                                          </p:val>
                                        </p:tav>
                                      </p:tavLst>
                                    </p:anim>
                                    <p:anim calcmode="lin" valueType="num">
                                      <p:cBhvr additive="base">
                                        <p:cTn id="8" dur="500" fill="hold"/>
                                        <p:tgtEl>
                                          <p:spTgt spid="1146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4694"/>
                                        </p:tgtEl>
                                        <p:attrNameLst>
                                          <p:attrName>style.visibility</p:attrName>
                                        </p:attrNameLst>
                                      </p:cBhvr>
                                      <p:to>
                                        <p:strVal val="visible"/>
                                      </p:to>
                                    </p:set>
                                    <p:anim calcmode="lin" valueType="num">
                                      <p:cBhvr additive="base">
                                        <p:cTn id="13" dur="500" fill="hold"/>
                                        <p:tgtEl>
                                          <p:spTgt spid="114694"/>
                                        </p:tgtEl>
                                        <p:attrNameLst>
                                          <p:attrName>ppt_x</p:attrName>
                                        </p:attrNameLst>
                                      </p:cBhvr>
                                      <p:tavLst>
                                        <p:tav tm="0">
                                          <p:val>
                                            <p:strVal val="0-#ppt_w/2"/>
                                          </p:val>
                                        </p:tav>
                                        <p:tav tm="100000">
                                          <p:val>
                                            <p:strVal val="#ppt_x"/>
                                          </p:val>
                                        </p:tav>
                                      </p:tavLst>
                                    </p:anim>
                                    <p:anim calcmode="lin" valueType="num">
                                      <p:cBhvr additive="base">
                                        <p:cTn id="14" dur="500" fill="hold"/>
                                        <p:tgtEl>
                                          <p:spTgt spid="11469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50000"/>
              </a:lnSpc>
            </a:pPr>
            <a:r>
              <a:rPr lang="zh-CN" altLang="zh-CN" sz="3600" b="1" dirty="0">
                <a:latin typeface="幼圆" panose="02010509060101010101" pitchFamily="49" charset="-122"/>
                <a:ea typeface="幼圆" panose="02010509060101010101" pitchFamily="49" charset="-122"/>
              </a:rPr>
              <a:t>人机大战</a:t>
            </a:r>
            <a:r>
              <a:rPr lang="zh-CN" altLang="en-US" sz="3600" b="1" dirty="0">
                <a:latin typeface="幼圆" panose="02010509060101010101" pitchFamily="49" charset="-122"/>
                <a:ea typeface="幼圆" panose="02010509060101010101" pitchFamily="49" charset="-122"/>
              </a:rPr>
              <a:t>，</a:t>
            </a:r>
            <a:r>
              <a:rPr lang="zh-CN" altLang="zh-CN" sz="3600" b="1" dirty="0">
                <a:latin typeface="幼圆" panose="02010509060101010101" pitchFamily="49" charset="-122"/>
                <a:ea typeface="幼圆" panose="02010509060101010101" pitchFamily="49" charset="-122"/>
              </a:rPr>
              <a:t>柯洁非败阿法狗，人工智能才是第一生产力</a:t>
            </a:r>
            <a:endParaRPr lang="zh-CN" altLang="en-US" sz="3600" b="1" dirty="0">
              <a:latin typeface="幼圆" panose="02010509060101010101" pitchFamily="49" charset="-122"/>
              <a:ea typeface="幼圆" panose="02010509060101010101" pitchFamily="49" charset="-122"/>
            </a:endParaRPr>
          </a:p>
        </p:txBody>
      </p:sp>
      <p:sp>
        <p:nvSpPr>
          <p:cNvPr id="5" name="矩形 4"/>
          <p:cNvSpPr/>
          <p:nvPr/>
        </p:nvSpPr>
        <p:spPr>
          <a:xfrm>
            <a:off x="354330" y="4863256"/>
            <a:ext cx="8442007" cy="1384995"/>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2017</a:t>
            </a:r>
            <a:r>
              <a:rPr lang="zh-CN" altLang="en-US" sz="2800" b="1" dirty="0">
                <a:solidFill>
                  <a:srgbClr val="333333"/>
                </a:solidFill>
                <a:latin typeface="华文宋体" panose="02010600040101010101" pitchFamily="2" charset="-122"/>
                <a:ea typeface="华文宋体" panose="02010600040101010101" pitchFamily="2" charset="-122"/>
              </a:rPr>
              <a:t>年</a:t>
            </a:r>
            <a:r>
              <a:rPr lang="en-US" altLang="zh-CN" sz="2800" b="1" dirty="0">
                <a:solidFill>
                  <a:srgbClr val="333333"/>
                </a:solidFill>
                <a:latin typeface="华文宋体" panose="02010600040101010101" pitchFamily="2" charset="-122"/>
                <a:ea typeface="华文宋体" panose="02010600040101010101" pitchFamily="2" charset="-122"/>
              </a:rPr>
              <a:t>10</a:t>
            </a:r>
            <a:r>
              <a:rPr lang="zh-CN" altLang="en-US" sz="2800" b="1" dirty="0">
                <a:solidFill>
                  <a:srgbClr val="333333"/>
                </a:solidFill>
                <a:latin typeface="华文宋体" panose="02010600040101010101" pitchFamily="2" charset="-122"/>
                <a:ea typeface="华文宋体" panose="02010600040101010101" pitchFamily="2" charset="-122"/>
              </a:rPr>
              <a:t>月</a:t>
            </a:r>
            <a:r>
              <a:rPr lang="en-US" altLang="zh-CN" sz="2800" b="1" dirty="0">
                <a:solidFill>
                  <a:srgbClr val="333333"/>
                </a:solidFill>
                <a:latin typeface="华文宋体" panose="02010600040101010101" pitchFamily="2" charset="-122"/>
                <a:ea typeface="华文宋体" panose="02010600040101010101" pitchFamily="2" charset="-122"/>
              </a:rPr>
              <a:t>18</a:t>
            </a:r>
            <a:r>
              <a:rPr lang="zh-CN" altLang="en-US" sz="2800" b="1" dirty="0">
                <a:solidFill>
                  <a:srgbClr val="333333"/>
                </a:solidFill>
                <a:latin typeface="华文宋体" panose="02010600040101010101" pitchFamily="2" charset="-122"/>
                <a:ea typeface="华文宋体" panose="02010600040101010101" pitchFamily="2" charset="-122"/>
              </a:rPr>
              <a:t>日，</a:t>
            </a:r>
            <a:r>
              <a:rPr lang="en-US" altLang="zh-CN" sz="2800" b="1" dirty="0">
                <a:solidFill>
                  <a:srgbClr val="333333"/>
                </a:solidFill>
                <a:latin typeface="华文宋体" panose="02010600040101010101" pitchFamily="2" charset="-122"/>
                <a:ea typeface="华文宋体" panose="02010600040101010101" pitchFamily="2" charset="-122"/>
              </a:rPr>
              <a:t>DeepMind </a:t>
            </a:r>
            <a:r>
              <a:rPr lang="zh-CN" altLang="en-US" sz="2800" b="1" dirty="0">
                <a:solidFill>
                  <a:srgbClr val="333333"/>
                </a:solidFill>
                <a:latin typeface="华文宋体" panose="02010600040101010101" pitchFamily="2" charset="-122"/>
                <a:ea typeface="华文宋体" panose="02010600040101010101" pitchFamily="2" charset="-122"/>
              </a:rPr>
              <a:t>团队公布了最强版阿尔法围棋，代号</a:t>
            </a:r>
            <a:r>
              <a:rPr lang="en-US" altLang="zh-CN" sz="2800" b="1" dirty="0">
                <a:solidFill>
                  <a:srgbClr val="136EC2"/>
                </a:solidFill>
                <a:latin typeface="华文宋体" panose="02010600040101010101" pitchFamily="2" charset="-122"/>
                <a:ea typeface="华文宋体" panose="02010600040101010101" pitchFamily="2" charset="-122"/>
              </a:rPr>
              <a:t>AlphaGo Zero</a:t>
            </a:r>
            <a:r>
              <a:rPr lang="zh-CN" altLang="en-US" sz="2800" b="1" dirty="0">
                <a:solidFill>
                  <a:srgbClr val="333333"/>
                </a:solidFill>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p:txBody>
      </p:sp>
      <p:sp>
        <p:nvSpPr>
          <p:cNvPr id="6" name="矩形 5"/>
          <p:cNvSpPr/>
          <p:nvPr/>
        </p:nvSpPr>
        <p:spPr>
          <a:xfrm>
            <a:off x="205740" y="1888420"/>
            <a:ext cx="5406390" cy="2677656"/>
          </a:xfrm>
          <a:prstGeom prst="rect">
            <a:avLst/>
          </a:prstGeom>
        </p:spPr>
        <p:txBody>
          <a:bodyPr wrap="square">
            <a:spAutoFit/>
          </a:bodyPr>
          <a:lstStyle/>
          <a:p>
            <a:pPr>
              <a:lnSpc>
                <a:spcPct val="150000"/>
              </a:lnSpc>
            </a:pPr>
            <a:r>
              <a:rPr lang="en-US" altLang="zh-CN" sz="2800" b="1" dirty="0">
                <a:solidFill>
                  <a:srgbClr val="333333"/>
                </a:solidFill>
                <a:latin typeface="华文宋体" panose="02010600040101010101" pitchFamily="2" charset="-122"/>
                <a:ea typeface="华文宋体" panose="02010600040101010101" pitchFamily="2" charset="-122"/>
              </a:rPr>
              <a:t>       2016-2017</a:t>
            </a:r>
            <a:r>
              <a:rPr lang="zh-CN" altLang="en-US" sz="2800" b="1" dirty="0">
                <a:solidFill>
                  <a:srgbClr val="333333"/>
                </a:solidFill>
                <a:latin typeface="华文宋体" panose="02010600040101010101" pitchFamily="2" charset="-122"/>
                <a:ea typeface="华文宋体" panose="02010600040101010101" pitchFamily="2" charset="-122"/>
              </a:rPr>
              <a:t>，该程序在中国棋类网站上以</a:t>
            </a:r>
            <a:r>
              <a:rPr lang="en-US" altLang="zh-CN" sz="2800" b="1" dirty="0">
                <a:solidFill>
                  <a:srgbClr val="333333"/>
                </a:solidFill>
                <a:latin typeface="华文宋体" panose="02010600040101010101" pitchFamily="2" charset="-122"/>
                <a:ea typeface="华文宋体" panose="02010600040101010101" pitchFamily="2" charset="-122"/>
              </a:rPr>
              <a:t>Master </a:t>
            </a:r>
            <a:r>
              <a:rPr lang="zh-CN" altLang="en-US" sz="2800" b="1" dirty="0">
                <a:solidFill>
                  <a:srgbClr val="333333"/>
                </a:solidFill>
                <a:latin typeface="华文宋体" panose="02010600040101010101" pitchFamily="2" charset="-122"/>
                <a:ea typeface="华文宋体" panose="02010600040101010101" pitchFamily="2" charset="-122"/>
              </a:rPr>
              <a:t>为注册账号与中日韩数十位围棋高手进行快棋对决，连续</a:t>
            </a:r>
            <a:r>
              <a:rPr lang="en-US" altLang="zh-CN" sz="2800" b="1" dirty="0">
                <a:solidFill>
                  <a:srgbClr val="333333"/>
                </a:solidFill>
                <a:latin typeface="华文宋体" panose="02010600040101010101" pitchFamily="2" charset="-122"/>
                <a:ea typeface="华文宋体" panose="02010600040101010101" pitchFamily="2" charset="-122"/>
              </a:rPr>
              <a:t>60</a:t>
            </a:r>
            <a:r>
              <a:rPr lang="zh-CN" altLang="en-US" sz="2800" b="1" dirty="0">
                <a:solidFill>
                  <a:srgbClr val="333333"/>
                </a:solidFill>
                <a:latin typeface="华文宋体" panose="02010600040101010101" pitchFamily="2" charset="-122"/>
                <a:ea typeface="华文宋体" panose="02010600040101010101" pitchFamily="2" charset="-122"/>
              </a:rPr>
              <a:t>局无一败绩。</a:t>
            </a:r>
            <a:endParaRPr lang="zh-CN" altLang="en-US" sz="2800" b="1" dirty="0">
              <a:latin typeface="华文宋体" panose="02010600040101010101" pitchFamily="2" charset="-122"/>
              <a:ea typeface="华文宋体" panose="02010600040101010101" pitchFamily="2" charset="-122"/>
            </a:endParaRPr>
          </a:p>
        </p:txBody>
      </p:sp>
      <p:pic>
        <p:nvPicPr>
          <p:cNvPr id="7" name="图片 6" descr="https://ss0.baidu.com/6ONWsjip0QIZ8tyhnq/it/u=86034078,1755188588&amp;fm=170&amp;s=2E7245876ABC75BBD2B8C5FF03000021&amp;w=571&amp;h=421&amp;img.PNG"/>
          <p:cNvPicPr/>
          <p:nvPr/>
        </p:nvPicPr>
        <p:blipFill>
          <a:blip r:embed="rId3">
            <a:extLst>
              <a:ext uri="{28A0092B-C50C-407E-A947-70E740481C1C}">
                <a14:useLocalDpi xmlns:a14="http://schemas.microsoft.com/office/drawing/2010/main" val="0"/>
              </a:ext>
            </a:extLst>
          </a:blip>
          <a:srcRect/>
          <a:stretch>
            <a:fillRect/>
          </a:stretch>
        </p:blipFill>
        <p:spPr bwMode="auto">
          <a:xfrm>
            <a:off x="5612130" y="1987869"/>
            <a:ext cx="3280410" cy="245475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4F9ABDE-8E8D-46A9-8EDC-BFC6BD4D7AF1}" type="slidenum">
              <a:rPr lang="en-US" altLang="zh-CN" sz="1400"/>
              <a:t>110</a:t>
            </a:fld>
            <a:endParaRPr lang="en-US" altLang="zh-CN" sz="1400"/>
          </a:p>
        </p:txBody>
      </p:sp>
      <p:sp>
        <p:nvSpPr>
          <p:cNvPr id="115716" name="Rectangle 2"/>
          <p:cNvSpPr>
            <a:spLocks noGrp="1" noChangeArrowheads="1"/>
          </p:cNvSpPr>
          <p:nvPr>
            <p:ph type="title" idx="4294967295"/>
          </p:nvPr>
        </p:nvSpPr>
        <p:spPr>
          <a:xfrm>
            <a:off x="442452" y="206187"/>
            <a:ext cx="7571184" cy="905108"/>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5.1 </a:t>
            </a:r>
            <a:r>
              <a:rPr lang="zh-CN" altLang="en-US" sz="4000" b="1" dirty="0">
                <a:solidFill>
                  <a:srgbClr val="FF0000"/>
                </a:solidFill>
                <a:latin typeface="华文宋体" panose="02010600040101010101" pitchFamily="2" charset="-122"/>
                <a:ea typeface="华文宋体" panose="02010600040101010101" pitchFamily="2" charset="-122"/>
              </a:rPr>
              <a:t>感知器与</a:t>
            </a:r>
            <a:r>
              <a:rPr lang="en-US" altLang="zh-CN" sz="4000" b="1" dirty="0">
                <a:solidFill>
                  <a:srgbClr val="FF0000"/>
                </a:solidFill>
                <a:latin typeface="华文宋体" panose="02010600040101010101" pitchFamily="2" charset="-122"/>
                <a:ea typeface="华文宋体" panose="02010600040101010101" pitchFamily="2" charset="-122"/>
              </a:rPr>
              <a:t>ANN</a:t>
            </a:r>
            <a:r>
              <a:rPr lang="zh-CN" altLang="en-US" sz="4000" b="1" dirty="0">
                <a:solidFill>
                  <a:srgbClr val="FF0000"/>
                </a:solidFill>
                <a:latin typeface="华文宋体" panose="02010600040101010101" pitchFamily="2" charset="-122"/>
                <a:ea typeface="华文宋体" panose="02010600040101010101" pitchFamily="2" charset="-122"/>
              </a:rPr>
              <a:t>的早期发展</a:t>
            </a:r>
            <a:endParaRPr lang="zh-CN" altLang="en-US" sz="4000" dirty="0">
              <a:solidFill>
                <a:srgbClr val="FF0000"/>
              </a:solidFill>
              <a:latin typeface="华文宋体" panose="02010600040101010101" pitchFamily="2" charset="-122"/>
              <a:ea typeface="华文宋体" panose="02010600040101010101" pitchFamily="2" charset="-122"/>
            </a:endParaRPr>
          </a:p>
        </p:txBody>
      </p:sp>
      <p:sp>
        <p:nvSpPr>
          <p:cNvPr id="115717" name="Rectangle 3"/>
          <p:cNvSpPr>
            <a:spLocks noGrp="1" noChangeArrowheads="1"/>
          </p:cNvSpPr>
          <p:nvPr>
            <p:ph type="body" idx="4294967295"/>
          </p:nvPr>
        </p:nvSpPr>
        <p:spPr>
          <a:xfrm>
            <a:off x="533400" y="5105400"/>
            <a:ext cx="7480236" cy="1143000"/>
          </a:xfrm>
        </p:spPr>
        <p:txBody>
          <a:bodyPr/>
          <a:lstStyle/>
          <a:p>
            <a:pPr eaLnBrk="1" hangingPunct="1">
              <a:lnSpc>
                <a:spcPct val="100000"/>
              </a:lnSpc>
            </a:pPr>
            <a:r>
              <a:rPr lang="en-US" altLang="zh-CN" b="1" dirty="0">
                <a:latin typeface="华文宋体" panose="02010600040101010101" pitchFamily="2" charset="-122"/>
                <a:ea typeface="华文宋体" panose="02010600040101010101" pitchFamily="2" charset="-122"/>
              </a:rPr>
              <a:t>1962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宣布：人工神经网络可以学会它能表示的任何东西</a:t>
            </a:r>
            <a:r>
              <a:rPr lang="zh-CN" altLang="en-US" dirty="0">
                <a:latin typeface="华文宋体" panose="02010600040101010101" pitchFamily="2" charset="-122"/>
                <a:ea typeface="华文宋体" panose="02010600040101010101" pitchFamily="2" charset="-122"/>
              </a:rPr>
              <a:t> </a:t>
            </a:r>
          </a:p>
        </p:txBody>
      </p:sp>
      <p:grpSp>
        <p:nvGrpSpPr>
          <p:cNvPr id="2" name="Group 4"/>
          <p:cNvGrpSpPr/>
          <p:nvPr/>
        </p:nvGrpSpPr>
        <p:grpSpPr bwMode="auto">
          <a:xfrm>
            <a:off x="990600" y="960120"/>
            <a:ext cx="6313170" cy="3780155"/>
            <a:chOff x="0" y="0"/>
            <a:chExt cx="4608" cy="2170"/>
          </a:xfrm>
        </p:grpSpPr>
        <p:grpSp>
          <p:nvGrpSpPr>
            <p:cNvPr id="115720" name="Group 5"/>
            <p:cNvGrpSpPr/>
            <p:nvPr/>
          </p:nvGrpSpPr>
          <p:grpSpPr bwMode="auto">
            <a:xfrm>
              <a:off x="48" y="192"/>
              <a:ext cx="4464" cy="1440"/>
              <a:chOff x="0" y="0"/>
              <a:chExt cx="5220" cy="1716"/>
            </a:xfrm>
          </p:grpSpPr>
          <p:sp>
            <p:nvSpPr>
              <p:cNvPr id="115734"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5"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6"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7"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8"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5739"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2000" b="1">
                  <a:latin typeface="Times New Roman" panose="02020603050405020304" pitchFamily="18" charset="0"/>
                </a:endParaRPr>
              </a:p>
            </p:txBody>
          </p:sp>
          <p:sp>
            <p:nvSpPr>
              <p:cNvPr id="115740"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1"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2"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3"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4"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5"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6"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7"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8"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49"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0"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1"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2"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54"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5721" name="Rectangle 27"/>
            <p:cNvSpPr>
              <a:spLocks noChangeArrowheads="1"/>
            </p:cNvSpPr>
            <p:nvPr/>
          </p:nvSpPr>
          <p:spPr bwMode="auto">
            <a:xfrm>
              <a:off x="4176" y="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15722" name="Rectangle 28"/>
            <p:cNvSpPr>
              <a:spLocks noChangeArrowheads="1"/>
            </p:cNvSpPr>
            <p:nvPr/>
          </p:nvSpPr>
          <p:spPr bwMode="auto">
            <a:xfrm>
              <a:off x="1872" y="1920"/>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多输出感知器</a:t>
              </a:r>
            </a:p>
          </p:txBody>
        </p:sp>
        <p:sp>
          <p:nvSpPr>
            <p:cNvPr id="115723" name="Rectangle 29"/>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15724" name="Rectangle 30"/>
            <p:cNvSpPr>
              <a:spLocks noChangeArrowheads="1"/>
            </p:cNvSpPr>
            <p:nvPr/>
          </p:nvSpPr>
          <p:spPr bwMode="auto">
            <a:xfrm>
              <a:off x="48" y="52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15725" name="Rectangle 31"/>
            <p:cNvSpPr>
              <a:spLocks noChangeArrowheads="1"/>
            </p:cNvSpPr>
            <p:nvPr/>
          </p:nvSpPr>
          <p:spPr bwMode="auto">
            <a:xfrm>
              <a:off x="4272" y="52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15726" name="Rectangle 32"/>
            <p:cNvSpPr>
              <a:spLocks noChangeArrowheads="1"/>
            </p:cNvSpPr>
            <p:nvPr/>
          </p:nvSpPr>
          <p:spPr bwMode="auto">
            <a:xfrm>
              <a:off x="4272" y="1296"/>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15727" name="Rectangle 33"/>
            <p:cNvSpPr>
              <a:spLocks noChangeArrowheads="1"/>
            </p:cNvSpPr>
            <p:nvPr/>
          </p:nvSpPr>
          <p:spPr bwMode="auto">
            <a:xfrm>
              <a:off x="34" y="1296"/>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15728" name="Rectangle 34"/>
            <p:cNvSpPr>
              <a:spLocks noChangeArrowheads="1"/>
            </p:cNvSpPr>
            <p:nvPr/>
          </p:nvSpPr>
          <p:spPr bwMode="auto">
            <a:xfrm>
              <a:off x="0" y="9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29" name="Rectangle 35"/>
            <p:cNvSpPr>
              <a:spLocks noChangeArrowheads="1"/>
            </p:cNvSpPr>
            <p:nvPr/>
          </p:nvSpPr>
          <p:spPr bwMode="auto">
            <a:xfrm>
              <a:off x="1152" y="1025"/>
              <a:ext cx="3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a:t>
              </a:r>
            </a:p>
          </p:txBody>
        </p:sp>
        <p:sp>
          <p:nvSpPr>
            <p:cNvPr id="115730" name="Rectangle 36"/>
            <p:cNvSpPr>
              <a:spLocks noChangeArrowheads="1"/>
            </p:cNvSpPr>
            <p:nvPr/>
          </p:nvSpPr>
          <p:spPr bwMode="auto">
            <a:xfrm>
              <a:off x="3360" y="9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31" name="Rectangle 37"/>
            <p:cNvSpPr>
              <a:spLocks noChangeArrowheads="1"/>
            </p:cNvSpPr>
            <p:nvPr/>
          </p:nvSpPr>
          <p:spPr bwMode="auto">
            <a:xfrm>
              <a:off x="4224" y="95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5732" name="Rectangle 38"/>
            <p:cNvSpPr>
              <a:spLocks noChangeArrowheads="1"/>
            </p:cNvSpPr>
            <p:nvPr/>
          </p:nvSpPr>
          <p:spPr bwMode="auto">
            <a:xfrm>
              <a:off x="1056" y="168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15733" name="Rectangle 39"/>
            <p:cNvSpPr>
              <a:spLocks noChangeArrowheads="1"/>
            </p:cNvSpPr>
            <p:nvPr/>
          </p:nvSpPr>
          <p:spPr bwMode="auto">
            <a:xfrm>
              <a:off x="3216" y="168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grpSp>
      <p:grpSp>
        <p:nvGrpSpPr>
          <p:cNvPr id="43" name="组 9"/>
          <p:cNvGrpSpPr/>
          <p:nvPr/>
        </p:nvGrpSpPr>
        <p:grpSpPr>
          <a:xfrm>
            <a:off x="8400804" y="0"/>
            <a:ext cx="733409" cy="6858000"/>
            <a:chOff x="9055676" y="0"/>
            <a:chExt cx="3136324" cy="6858000"/>
          </a:xfrm>
        </p:grpSpPr>
        <p:sp>
          <p:nvSpPr>
            <p:cNvPr id="4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矩形 4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5717">
                                            <p:txEl>
                                              <p:pRg st="0" end="0"/>
                                            </p:txEl>
                                          </p:spTgt>
                                        </p:tgtEl>
                                        <p:attrNameLst>
                                          <p:attrName>style.visibility</p:attrName>
                                        </p:attrNameLst>
                                      </p:cBhvr>
                                      <p:to>
                                        <p:strVal val="visible"/>
                                      </p:to>
                                    </p:set>
                                    <p:anim calcmode="lin" valueType="num">
                                      <p:cBhvr additive="base">
                                        <p:cTn id="13" dur="500" fill="hold"/>
                                        <p:tgtEl>
                                          <p:spTgt spid="11571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57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186458-F683-4DA8-963C-F86F068E90D4}" type="datetime1">
              <a:rPr lang="zh-CN" altLang="en-US" sz="1400"/>
              <a:t>2025/11/4</a:t>
            </a:fld>
            <a:endParaRPr lang="zh-CN" altLang="en-US" sz="1400"/>
          </a:p>
        </p:txBody>
      </p:sp>
      <p:sp>
        <p:nvSpPr>
          <p:cNvPr id="1167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9D8A28A-434C-42EB-B8BB-6D1FD0E4116A}" type="slidenum">
              <a:rPr lang="en-US" altLang="zh-CN" sz="1400"/>
              <a:t>111</a:t>
            </a:fld>
            <a:endParaRPr lang="en-US" altLang="zh-CN" sz="1400"/>
          </a:p>
        </p:txBody>
      </p:sp>
      <p:sp>
        <p:nvSpPr>
          <p:cNvPr id="116740" name="Rectangle 2"/>
          <p:cNvSpPr>
            <a:spLocks noGrp="1" noChangeArrowheads="1"/>
          </p:cNvSpPr>
          <p:nvPr>
            <p:ph type="title" idx="4294967295"/>
          </p:nvPr>
        </p:nvSpPr>
        <p:spPr>
          <a:xfrm>
            <a:off x="552450" y="0"/>
            <a:ext cx="6553200" cy="1143000"/>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5.2  </a:t>
            </a:r>
            <a:r>
              <a:rPr lang="zh-CN" altLang="en-US" sz="4000" b="1" dirty="0">
                <a:solidFill>
                  <a:srgbClr val="FF0000"/>
                </a:solidFill>
                <a:latin typeface="华文宋体" panose="02010600040101010101" pitchFamily="2" charset="-122"/>
                <a:ea typeface="华文宋体" panose="02010600040101010101" pitchFamily="2" charset="-122"/>
              </a:rPr>
              <a:t>感知器的学习算法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116741" name="Rectangle 3"/>
          <p:cNvSpPr>
            <a:spLocks noGrp="1" noChangeArrowheads="1"/>
          </p:cNvSpPr>
          <p:nvPr>
            <p:ph type="body" idx="4294967295"/>
          </p:nvPr>
        </p:nvSpPr>
        <p:spPr>
          <a:xfrm>
            <a:off x="428625" y="1285875"/>
            <a:ext cx="7789545" cy="4525963"/>
          </a:xfrm>
        </p:spPr>
        <p:txBody>
          <a:bodyPr/>
          <a:lstStyle/>
          <a:p>
            <a:pPr marL="282575" indent="0" algn="just" eaLnBrk="1" hangingPunct="1">
              <a:lnSpc>
                <a:spcPct val="150000"/>
              </a:lnSpc>
            </a:pPr>
            <a:r>
              <a:rPr lang="en-US" altLang="zh-CN" dirty="0">
                <a:latin typeface="宋体" panose="02010600030101010101" pitchFamily="2" charset="-122"/>
                <a:ea typeface="宋体" panose="02010600030101010101" pitchFamily="2" charset="-122"/>
              </a:rPr>
              <a:t> </a:t>
            </a:r>
            <a:r>
              <a:rPr lang="zh-CN" altLang="en-US" b="1" dirty="0">
                <a:latin typeface="华文宋体" panose="02010600040101010101" pitchFamily="2" charset="-122"/>
                <a:ea typeface="华文宋体" panose="02010600040101010101" pitchFamily="2" charset="-122"/>
              </a:rPr>
              <a:t>感知器的学习是有导师学习</a:t>
            </a:r>
          </a:p>
          <a:p>
            <a:pPr algn="just">
              <a:lnSpc>
                <a:spcPct val="120000"/>
              </a:lnSpc>
              <a:spcBef>
                <a:spcPts val="0"/>
              </a:spcBef>
            </a:pPr>
            <a:r>
              <a:rPr lang="zh-CN" altLang="en-US" b="1" dirty="0">
                <a:latin typeface="华文宋体" panose="02010600040101010101" pitchFamily="2" charset="-122"/>
                <a:ea typeface="华文宋体" panose="02010600040101010101" pitchFamily="2" charset="-122"/>
              </a:rPr>
              <a:t> 感知器的训练算法的基本原理来源于著名的</a:t>
            </a:r>
            <a:r>
              <a:rPr lang="en-US" altLang="zh-CN" b="1" dirty="0">
                <a:solidFill>
                  <a:srgbClr val="FF0000"/>
                </a:solidFill>
                <a:latin typeface="华文宋体" panose="02010600040101010101" pitchFamily="2" charset="-122"/>
                <a:ea typeface="华文宋体" panose="02010600040101010101" pitchFamily="2" charset="-122"/>
              </a:rPr>
              <a:t>Delta</a:t>
            </a:r>
            <a:r>
              <a:rPr lang="zh-CN" altLang="en-US" b="1" dirty="0">
                <a:solidFill>
                  <a:srgbClr val="FF0000"/>
                </a:solidFill>
                <a:latin typeface="华文宋体" panose="02010600040101010101" pitchFamily="2" charset="-122"/>
                <a:ea typeface="华文宋体" panose="02010600040101010101" pitchFamily="2" charset="-122"/>
              </a:rPr>
              <a:t>规则</a:t>
            </a:r>
          </a:p>
          <a:p>
            <a:pPr marL="282575" indent="0" eaLnBrk="1" hangingPunct="1">
              <a:lnSpc>
                <a:spcPct val="150000"/>
              </a:lnSpc>
            </a:pPr>
            <a:r>
              <a:rPr lang="zh-CN" altLang="en-US" b="1" dirty="0">
                <a:latin typeface="华文宋体" panose="02010600040101010101" pitchFamily="2" charset="-122"/>
                <a:ea typeface="华文宋体" panose="02010600040101010101" pitchFamily="2" charset="-122"/>
              </a:rPr>
              <a:t> 基本思想：逐步地将样本集中的样本输入到网络中</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根据输出结果和理想输出之间的差别来调整网络中的权矩阵</a:t>
            </a:r>
            <a:r>
              <a:rPr lang="zh-CN" altLang="en-US"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6741">
                                            <p:txEl>
                                              <p:pRg st="0" end="0"/>
                                            </p:txEl>
                                          </p:spTgt>
                                        </p:tgtEl>
                                        <p:attrNameLst>
                                          <p:attrName>style.visibility</p:attrName>
                                        </p:attrNameLst>
                                      </p:cBhvr>
                                      <p:to>
                                        <p:strVal val="visible"/>
                                      </p:to>
                                    </p:set>
                                    <p:animEffect transition="in" filter="slide(fromBottom)">
                                      <p:cBhvr>
                                        <p:cTn id="7" dur="500"/>
                                        <p:tgtEl>
                                          <p:spTgt spid="1167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6741">
                                            <p:txEl>
                                              <p:pRg st="1" end="1"/>
                                            </p:txEl>
                                          </p:spTgt>
                                        </p:tgtEl>
                                        <p:attrNameLst>
                                          <p:attrName>style.visibility</p:attrName>
                                        </p:attrNameLst>
                                      </p:cBhvr>
                                      <p:to>
                                        <p:strVal val="visible"/>
                                      </p:to>
                                    </p:set>
                                    <p:animEffect transition="in" filter="slide(fromBottom)">
                                      <p:cBhvr>
                                        <p:cTn id="12" dur="500"/>
                                        <p:tgtEl>
                                          <p:spTgt spid="1167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6741">
                                            <p:txEl>
                                              <p:pRg st="2" end="2"/>
                                            </p:txEl>
                                          </p:spTgt>
                                        </p:tgtEl>
                                        <p:attrNameLst>
                                          <p:attrName>style.visibility</p:attrName>
                                        </p:attrNameLst>
                                      </p:cBhvr>
                                      <p:to>
                                        <p:strVal val="visible"/>
                                      </p:to>
                                    </p:set>
                                    <p:animEffect transition="in" filter="slide(fromBottom)">
                                      <p:cBhvr>
                                        <p:cTn id="17" dur="500"/>
                                        <p:tgtEl>
                                          <p:spTgt spid="1167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B99BFB-B56C-4EC1-97BC-146316ADE62C}" type="datetime1">
              <a:rPr lang="zh-CN" altLang="en-US" sz="1400"/>
              <a:t>2025/11/4</a:t>
            </a:fld>
            <a:endParaRPr lang="zh-CN" altLang="en-US" sz="1400" dirty="0"/>
          </a:p>
        </p:txBody>
      </p:sp>
      <p:sp>
        <p:nvSpPr>
          <p:cNvPr id="1177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D28DE62-31EC-4F99-A500-8299D01805A6}" type="slidenum">
              <a:rPr lang="en-US" altLang="zh-CN" sz="1400"/>
              <a:t>112</a:t>
            </a:fld>
            <a:endParaRPr lang="en-US" altLang="zh-CN" sz="1400"/>
          </a:p>
        </p:txBody>
      </p:sp>
      <p:sp>
        <p:nvSpPr>
          <p:cNvPr id="117764" name="Rectangle 2"/>
          <p:cNvSpPr>
            <a:spLocks noGrp="1" noChangeArrowheads="1"/>
          </p:cNvSpPr>
          <p:nvPr>
            <p:ph type="title" idx="4294967295"/>
          </p:nvPr>
        </p:nvSpPr>
        <p:spPr>
          <a:xfrm>
            <a:off x="552981" y="318295"/>
            <a:ext cx="7402299" cy="720724"/>
          </a:xfrm>
        </p:spPr>
        <p:txBody>
          <a:bodyPr>
            <a:normAutofit/>
          </a:bodyPr>
          <a:lstStyle/>
          <a:p>
            <a:pPr eaLnBrk="1" hangingPunct="1"/>
            <a:r>
              <a:rPr lang="en-US" altLang="zh-CN" sz="4000" b="1" dirty="0">
                <a:solidFill>
                  <a:srgbClr val="FF0000"/>
                </a:solidFill>
                <a:latin typeface="华文宋体" panose="02010600040101010101" pitchFamily="2" charset="-122"/>
                <a:ea typeface="华文宋体" panose="02010600040101010101" pitchFamily="2" charset="-122"/>
              </a:rPr>
              <a:t>5.2.1</a:t>
            </a:r>
            <a:r>
              <a:rPr lang="zh-CN" altLang="en-US" sz="4000" b="1" dirty="0">
                <a:solidFill>
                  <a:srgbClr val="FF0000"/>
                </a:solidFill>
                <a:latin typeface="华文宋体" panose="02010600040101010101" pitchFamily="2" charset="-122"/>
                <a:ea typeface="华文宋体" panose="02010600040101010101" pitchFamily="2" charset="-122"/>
              </a:rPr>
              <a:t>离散单输出感知器训练算法</a:t>
            </a:r>
            <a:r>
              <a:rPr lang="zh-CN" altLang="en-US" sz="4000" dirty="0">
                <a:solidFill>
                  <a:srgbClr val="FF0000"/>
                </a:solidFill>
                <a:latin typeface="华文宋体" panose="02010600040101010101" pitchFamily="2" charset="-122"/>
                <a:ea typeface="华文宋体" panose="02010600040101010101" pitchFamily="2" charset="-122"/>
              </a:rPr>
              <a:t> </a:t>
            </a:r>
          </a:p>
        </p:txBody>
      </p:sp>
      <p:sp>
        <p:nvSpPr>
          <p:cNvPr id="117765" name="Rectangle 3"/>
          <p:cNvSpPr>
            <a:spLocks noGrp="1" noChangeArrowheads="1"/>
          </p:cNvSpPr>
          <p:nvPr>
            <p:ph type="body" idx="4294967295"/>
          </p:nvPr>
        </p:nvSpPr>
        <p:spPr>
          <a:xfrm>
            <a:off x="428625" y="1357313"/>
            <a:ext cx="7852627" cy="4786312"/>
          </a:xfrm>
        </p:spPr>
        <p:txBody>
          <a:bodyPr>
            <a:normAutofit/>
          </a:bodyPr>
          <a:lstStyle/>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二值网络：自变量及其函数的值、向量分量的值只取</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函数、向量。</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权向量：</a:t>
            </a:r>
            <a:r>
              <a:rPr lang="en-US" altLang="zh-CN" b="1" dirty="0">
                <a:latin typeface="华文宋体" panose="02010600040101010101" pitchFamily="2" charset="-122"/>
                <a:ea typeface="华文宋体" panose="02010600040101010101" pitchFamily="2" charset="-122"/>
              </a:rPr>
              <a:t>W=(w</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输入向量：</a:t>
            </a:r>
            <a:r>
              <a:rPr lang="en-US" altLang="zh-CN" b="1" dirty="0">
                <a:latin typeface="华文宋体" panose="02010600040101010101" pitchFamily="2" charset="-122"/>
                <a:ea typeface="华文宋体" panose="02010600040101010101" pitchFamily="2" charset="-122"/>
              </a:rPr>
              <a:t>X=(x</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x</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476250" indent="-476250" algn="just" eaLnBrk="1" hangingPunct="1">
              <a:lnSpc>
                <a:spcPct val="150000"/>
              </a:lnSpc>
            </a:pPr>
            <a:r>
              <a:rPr lang="zh-CN" altLang="en-US" b="1" dirty="0">
                <a:latin typeface="华文宋体" panose="02010600040101010101" pitchFamily="2" charset="-122"/>
                <a:ea typeface="华文宋体" panose="02010600040101010101" pitchFamily="2" charset="-122"/>
              </a:rPr>
              <a:t>训练样本集：</a:t>
            </a:r>
          </a:p>
          <a:p>
            <a:pPr marL="952500" lvl="1" eaLnBrk="1" hangingPunct="1">
              <a:lnSpc>
                <a:spcPct val="150000"/>
              </a:lnSpc>
            </a:pP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Y)|Y</a:t>
            </a:r>
            <a:r>
              <a:rPr lang="zh-CN" altLang="en-US" sz="2800" b="1" dirty="0">
                <a:latin typeface="华文宋体" panose="02010600040101010101" pitchFamily="2" charset="-122"/>
                <a:ea typeface="华文宋体" panose="02010600040101010101" pitchFamily="2" charset="-122"/>
              </a:rPr>
              <a:t>为输入向量</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对应的输出</a:t>
            </a:r>
            <a:r>
              <a:rPr lang="en-US" altLang="zh-CN" sz="2800" b="1"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7765">
                                            <p:txEl>
                                              <p:pRg st="0" end="0"/>
                                            </p:txEl>
                                          </p:spTgt>
                                        </p:tgtEl>
                                        <p:attrNameLst>
                                          <p:attrName>style.visibility</p:attrName>
                                        </p:attrNameLst>
                                      </p:cBhvr>
                                      <p:to>
                                        <p:strVal val="visible"/>
                                      </p:to>
                                    </p:set>
                                    <p:animEffect transition="in" filter="barn(outHorizontal)">
                                      <p:cBhvr>
                                        <p:cTn id="7" dur="500"/>
                                        <p:tgtEl>
                                          <p:spTgt spid="1177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17765">
                                            <p:txEl>
                                              <p:pRg st="1" end="1"/>
                                            </p:txEl>
                                          </p:spTgt>
                                        </p:tgtEl>
                                        <p:attrNameLst>
                                          <p:attrName>style.visibility</p:attrName>
                                        </p:attrNameLst>
                                      </p:cBhvr>
                                      <p:to>
                                        <p:strVal val="visible"/>
                                      </p:to>
                                    </p:set>
                                    <p:animEffect transition="in" filter="barn(outHorizontal)">
                                      <p:cBhvr>
                                        <p:cTn id="12" dur="500"/>
                                        <p:tgtEl>
                                          <p:spTgt spid="1177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17765">
                                            <p:txEl>
                                              <p:pRg st="2" end="2"/>
                                            </p:txEl>
                                          </p:spTgt>
                                        </p:tgtEl>
                                        <p:attrNameLst>
                                          <p:attrName>style.visibility</p:attrName>
                                        </p:attrNameLst>
                                      </p:cBhvr>
                                      <p:to>
                                        <p:strVal val="visible"/>
                                      </p:to>
                                    </p:set>
                                    <p:animEffect transition="in" filter="barn(outHorizontal)">
                                      <p:cBhvr>
                                        <p:cTn id="17" dur="500"/>
                                        <p:tgtEl>
                                          <p:spTgt spid="1177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17765">
                                            <p:txEl>
                                              <p:pRg st="3" end="3"/>
                                            </p:txEl>
                                          </p:spTgt>
                                        </p:tgtEl>
                                        <p:attrNameLst>
                                          <p:attrName>style.visibility</p:attrName>
                                        </p:attrNameLst>
                                      </p:cBhvr>
                                      <p:to>
                                        <p:strVal val="visible"/>
                                      </p:to>
                                    </p:set>
                                    <p:animEffect transition="in" filter="barn(outHorizontal)">
                                      <p:cBhvr>
                                        <p:cTn id="22" dur="500"/>
                                        <p:tgtEl>
                                          <p:spTgt spid="117765">
                                            <p:txEl>
                                              <p:pRg st="3" end="3"/>
                                            </p:txEl>
                                          </p:spTgt>
                                        </p:tgtEl>
                                      </p:cBhvr>
                                    </p:animEffect>
                                  </p:childTnLst>
                                </p:cTn>
                              </p:par>
                              <p:par>
                                <p:cTn id="23" presetID="16" presetClass="entr" presetSubtype="42" fill="hold" grpId="0" nodeType="withEffect">
                                  <p:stCondLst>
                                    <p:cond delay="0"/>
                                  </p:stCondLst>
                                  <p:childTnLst>
                                    <p:set>
                                      <p:cBhvr>
                                        <p:cTn id="24" dur="1" fill="hold">
                                          <p:stCondLst>
                                            <p:cond delay="0"/>
                                          </p:stCondLst>
                                        </p:cTn>
                                        <p:tgtEl>
                                          <p:spTgt spid="117765">
                                            <p:txEl>
                                              <p:pRg st="4" end="4"/>
                                            </p:txEl>
                                          </p:spTgt>
                                        </p:tgtEl>
                                        <p:attrNameLst>
                                          <p:attrName>style.visibility</p:attrName>
                                        </p:attrNameLst>
                                      </p:cBhvr>
                                      <p:to>
                                        <p:strVal val="visible"/>
                                      </p:to>
                                    </p:set>
                                    <p:animEffect transition="in" filter="barn(outHorizontal)">
                                      <p:cBhvr>
                                        <p:cTn id="25" dur="500"/>
                                        <p:tgtEl>
                                          <p:spTgt spid="1177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6D35B5-4F1F-4E13-AC4C-29EC9D6029D2}" type="datetime1">
              <a:rPr lang="zh-CN" altLang="en-US" sz="1400"/>
              <a:t>2025/11/4</a:t>
            </a:fld>
            <a:endParaRPr lang="zh-CN" altLang="en-US" sz="1400"/>
          </a:p>
        </p:txBody>
      </p:sp>
      <p:sp>
        <p:nvSpPr>
          <p:cNvPr id="118788" name="Rectangle 2"/>
          <p:cNvSpPr>
            <a:spLocks noGrp="1" noChangeArrowheads="1"/>
          </p:cNvSpPr>
          <p:nvPr>
            <p:ph type="title" idx="4294967295"/>
          </p:nvPr>
        </p:nvSpPr>
        <p:spPr>
          <a:xfrm>
            <a:off x="628650" y="365127"/>
            <a:ext cx="6949440" cy="1017904"/>
          </a:xfrm>
        </p:spPr>
        <p:txBody>
          <a:bodyPr>
            <a:normAutofit fontScale="90000"/>
          </a:bodyPr>
          <a:lstStyle/>
          <a:p>
            <a:r>
              <a:rPr lang="en-US" altLang="zh-CN" sz="4000" b="1" dirty="0">
                <a:solidFill>
                  <a:srgbClr val="FF0000"/>
                </a:solidFill>
                <a:latin typeface="华文宋体" panose="02010600040101010101" pitchFamily="2" charset="-122"/>
                <a:ea typeface="华文宋体" panose="02010600040101010101" pitchFamily="2" charset="-122"/>
              </a:rPr>
              <a:t>5.2.1</a:t>
            </a:r>
            <a:r>
              <a:rPr lang="zh-CN" altLang="en-US" sz="4000" b="1" dirty="0">
                <a:solidFill>
                  <a:srgbClr val="FF0000"/>
                </a:solidFill>
                <a:latin typeface="宋体" panose="02010600030101010101" pitchFamily="2" charset="-122"/>
                <a:ea typeface="宋体" panose="02010600030101010101" pitchFamily="2" charset="-122"/>
              </a:rPr>
              <a:t>离散</a:t>
            </a:r>
            <a:r>
              <a:rPr lang="zh-CN" altLang="en-US" sz="4000" b="1" dirty="0">
                <a:solidFill>
                  <a:srgbClr val="0070C0"/>
                </a:solidFill>
                <a:latin typeface="宋体" panose="02010600030101010101" pitchFamily="2" charset="-122"/>
                <a:ea typeface="宋体" panose="02010600030101010101" pitchFamily="2" charset="-122"/>
              </a:rPr>
              <a:t>单</a:t>
            </a:r>
            <a:r>
              <a:rPr lang="zh-CN" altLang="en-US" sz="4000" b="1" dirty="0">
                <a:solidFill>
                  <a:srgbClr val="FF0000"/>
                </a:solidFill>
                <a:latin typeface="宋体" panose="02010600030101010101" pitchFamily="2" charset="-122"/>
                <a:ea typeface="宋体" panose="02010600030101010101" pitchFamily="2" charset="-122"/>
              </a:rPr>
              <a:t>输出感知器训练算法</a:t>
            </a:r>
            <a:r>
              <a:rPr lang="zh-CN" altLang="en-US" sz="4000" b="1" dirty="0">
                <a:solidFill>
                  <a:srgbClr val="FF0000"/>
                </a:solidFill>
                <a:ea typeface="宋体" panose="02010600030101010101" pitchFamily="2" charset="-122"/>
              </a:rPr>
              <a:t> </a:t>
            </a:r>
          </a:p>
        </p:txBody>
      </p:sp>
      <mc:AlternateContent xmlns:mc="http://schemas.openxmlformats.org/markup-compatibility/2006" xmlns:a14="http://schemas.microsoft.com/office/drawing/2010/main">
        <mc:Choice Requires="a14">
          <p:sp>
            <p:nvSpPr>
              <p:cNvPr id="118789" name="Text Box 3"/>
              <p:cNvSpPr txBox="1">
                <a:spLocks noChangeArrowheads="1"/>
              </p:cNvSpPr>
              <p:nvPr/>
            </p:nvSpPr>
            <p:spPr bwMode="auto">
              <a:xfrm>
                <a:off x="788670" y="1383031"/>
                <a:ext cx="7465854" cy="43536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 </a:t>
                </a:r>
                <a:r>
                  <a:rPr lang="zh-CN" altLang="en-US" sz="2800" b="1" dirty="0">
                    <a:latin typeface="华文宋体" panose="02010600040101010101" pitchFamily="2" charset="-122"/>
                    <a:ea typeface="华文宋体" panose="02010600040101010101" pitchFamily="2" charset="-122"/>
                  </a:rPr>
                  <a:t>初始化权向量</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 </a:t>
                </a:r>
                <a:r>
                  <a:rPr lang="zh-CN" altLang="en-US" sz="2800" b="1" dirty="0">
                    <a:latin typeface="华文宋体" panose="02010600040101010101" pitchFamily="2" charset="-122"/>
                    <a:ea typeface="华文宋体" panose="02010600040101010101" pitchFamily="2" charset="-122"/>
                  </a:rPr>
                  <a:t>重复下列过程，直到训练完成：</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 </a:t>
                </a:r>
                <a:r>
                  <a:rPr lang="zh-CN" altLang="en-US" sz="2800" b="1" dirty="0">
                    <a:latin typeface="华文宋体" panose="02010600040101010101" pitchFamily="2" charset="-122"/>
                    <a:ea typeface="华文宋体" panose="02010600040101010101" pitchFamily="2" charset="-122"/>
                  </a:rPr>
                  <a:t>对每个样本（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），重复如下过程：</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p>
              <a:p>
                <a:pPr algn="just">
                  <a:lnSpc>
                    <a:spcPct val="120000"/>
                  </a:lnSpc>
                  <a:spcBef>
                    <a:spcPct val="0"/>
                  </a:spcBef>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2.1.2 </a:t>
                </a:r>
                <a:r>
                  <a:rPr lang="zh-CN" altLang="en-US" sz="2800" b="1" dirty="0">
                    <a:latin typeface="华文宋体" panose="02010600040101010101" pitchFamily="2" charset="-122"/>
                    <a:ea typeface="华文宋体" panose="02010600040101010101" pitchFamily="2" charset="-122"/>
                  </a:rPr>
                  <a:t>计算</a:t>
                </a:r>
                <a:r>
                  <a:rPr lang="en-US" altLang="zh-CN" sz="2800" b="1" dirty="0">
                    <a:latin typeface="华文宋体" panose="02010600040101010101" pitchFamily="2" charset="-122"/>
                    <a:ea typeface="华文宋体" panose="02010600040101010101" pitchFamily="2" charset="-122"/>
                  </a:rPr>
                  <a:t>o=f(X</a:t>
                </a:r>
                <a14:m>
                  <m:oMath xmlns:m="http://schemas.openxmlformats.org/officeDocument/2006/math">
                    <m:sSup>
                      <m:sSupPr>
                        <m:ctrlPr>
                          <a:rPr lang="en-US" altLang="zh-CN" sz="2800" b="1" i="1" smtClean="0">
                            <a:latin typeface="Cambria Math" panose="02040503050406030204" pitchFamily="18" charset="0"/>
                            <a:ea typeface="华文宋体" panose="02010600040101010101" pitchFamily="2" charset="-122"/>
                          </a:rPr>
                        </m:ctrlPr>
                      </m:sSupPr>
                      <m:e>
                        <m:r>
                          <m:rPr>
                            <m:nor/>
                          </m:rPr>
                          <a:rPr lang="en-US" altLang="zh-CN" sz="2800" b="1" dirty="0">
                            <a:latin typeface="华文宋体" panose="02010600040101010101" pitchFamily="2" charset="-122"/>
                            <a:ea typeface="华文宋体" panose="02010600040101010101" pitchFamily="2" charset="-122"/>
                          </a:rPr>
                          <m:t>W</m:t>
                        </m:r>
                      </m:e>
                      <m:sup>
                        <m:r>
                          <a:rPr lang="en-US" altLang="zh-CN" sz="2800" b="1" i="1" smtClean="0">
                            <a:latin typeface="Cambria Math" panose="02040503050406030204" pitchFamily="18" charset="0"/>
                            <a:ea typeface="华文宋体" panose="02010600040101010101" pitchFamily="2" charset="-122"/>
                          </a:rPr>
                          <m:t>𝑻</m:t>
                        </m:r>
                      </m:sup>
                    </m:sSup>
                  </m:oMath>
                </a14:m>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2.1.3 </a:t>
                </a:r>
                <a:r>
                  <a:rPr lang="zh-CN" altLang="en-US" sz="2800" b="1" dirty="0">
                    <a:latin typeface="华文宋体" panose="02010600040101010101" pitchFamily="2" charset="-122"/>
                    <a:ea typeface="华文宋体" panose="02010600040101010101" pitchFamily="2" charset="-122"/>
                  </a:rPr>
                  <a:t>如果输出</a:t>
                </a:r>
                <a:r>
                  <a:rPr lang="zh-CN" altLang="en-US" sz="2800" b="1" dirty="0">
                    <a:solidFill>
                      <a:srgbClr val="FF0000"/>
                    </a:solidFill>
                    <a:latin typeface="华文宋体" panose="02010600040101010101" pitchFamily="2" charset="-122"/>
                    <a:ea typeface="华文宋体" panose="02010600040101010101" pitchFamily="2" charset="-122"/>
                  </a:rPr>
                  <a:t>不正确</a:t>
                </a:r>
                <a:r>
                  <a:rPr lang="zh-CN" altLang="en-US" sz="2800" b="1" dirty="0">
                    <a:latin typeface="华文宋体" panose="02010600040101010101" pitchFamily="2" charset="-122"/>
                    <a:ea typeface="华文宋体" panose="02010600040101010101" pitchFamily="2" charset="-122"/>
                  </a:rPr>
                  <a:t>，则</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当</a:t>
                </a:r>
                <a:r>
                  <a:rPr lang="en-US" altLang="zh-CN" sz="2800" b="1" dirty="0">
                    <a:latin typeface="华文宋体" panose="02010600040101010101" pitchFamily="2" charset="-122"/>
                    <a:ea typeface="华文宋体" panose="02010600040101010101" pitchFamily="2" charset="-122"/>
                  </a:rPr>
                  <a:t>o=0</a:t>
                </a:r>
                <a:r>
                  <a:rPr lang="zh-CN" altLang="en-US" sz="2800" b="1" dirty="0">
                    <a:latin typeface="华文宋体" panose="02010600040101010101" pitchFamily="2" charset="-122"/>
                    <a:ea typeface="华文宋体" panose="02010600040101010101" pitchFamily="2" charset="-122"/>
                  </a:rPr>
                  <a:t>时，取 </a:t>
                </a:r>
                <a:r>
                  <a:rPr lang="en-US" altLang="zh-CN" sz="2800" b="1" dirty="0">
                    <a:latin typeface="华文宋体" panose="02010600040101010101" pitchFamily="2" charset="-122"/>
                    <a:ea typeface="华文宋体" panose="02010600040101010101" pitchFamily="2" charset="-122"/>
                  </a:rPr>
                  <a:t>W=W+X</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当</a:t>
                </a:r>
                <a:r>
                  <a:rPr lang="en-US" altLang="zh-CN" sz="2800" b="1" dirty="0">
                    <a:latin typeface="华文宋体" panose="02010600040101010101" pitchFamily="2" charset="-122"/>
                    <a:ea typeface="华文宋体" panose="02010600040101010101" pitchFamily="2" charset="-122"/>
                  </a:rPr>
                  <a:t>o=1</a:t>
                </a:r>
                <a:r>
                  <a:rPr lang="zh-CN" altLang="en-US" sz="2800" b="1" dirty="0">
                    <a:latin typeface="华文宋体" panose="02010600040101010101" pitchFamily="2" charset="-122"/>
                    <a:ea typeface="华文宋体" panose="02010600040101010101" pitchFamily="2" charset="-122"/>
                  </a:rPr>
                  <a:t>时，取 </a:t>
                </a:r>
                <a:r>
                  <a:rPr lang="en-US" altLang="zh-CN" sz="2800" b="1" dirty="0">
                    <a:latin typeface="华文宋体" panose="02010600040101010101" pitchFamily="2" charset="-122"/>
                    <a:ea typeface="华文宋体" panose="02010600040101010101" pitchFamily="2" charset="-122"/>
                  </a:rPr>
                  <a:t>W=W-X </a:t>
                </a:r>
              </a:p>
            </p:txBody>
          </p:sp>
        </mc:Choice>
        <mc:Fallback xmlns="">
          <p:sp>
            <p:nvSpPr>
              <p:cNvPr id="118789" name="Text Box 3"/>
              <p:cNvSpPr txBox="1">
                <a:spLocks noRot="1" noChangeAspect="1" noMove="1" noResize="1" noEditPoints="1" noAdjustHandles="1" noChangeArrowheads="1" noChangeShapeType="1" noTextEdit="1"/>
              </p:cNvSpPr>
              <p:nvPr/>
            </p:nvSpPr>
            <p:spPr bwMode="auto">
              <a:xfrm>
                <a:off x="788670" y="1383031"/>
                <a:ext cx="7465854" cy="4353628"/>
              </a:xfrm>
              <a:prstGeom prst="rect">
                <a:avLst/>
              </a:prstGeom>
              <a:blipFill rotWithShape="1">
                <a:blip r:embed="rId2"/>
                <a:stretch>
                  <a:fillRect r="-1963" b="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89">
                                            <p:txEl>
                                              <p:pRg st="0" end="0"/>
                                            </p:txEl>
                                          </p:spTgt>
                                        </p:tgtEl>
                                        <p:attrNameLst>
                                          <p:attrName>style.visibility</p:attrName>
                                        </p:attrNameLst>
                                      </p:cBhvr>
                                      <p:to>
                                        <p:strVal val="visible"/>
                                      </p:to>
                                    </p:set>
                                    <p:animEffect transition="in" filter="slide(fromBottom)">
                                      <p:cBhvr>
                                        <p:cTn id="7" dur="500"/>
                                        <p:tgtEl>
                                          <p:spTgt spid="1187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18789">
                                            <p:txEl>
                                              <p:pRg st="1" end="1"/>
                                            </p:txEl>
                                          </p:spTgt>
                                        </p:tgtEl>
                                        <p:attrNameLst>
                                          <p:attrName>style.visibility</p:attrName>
                                        </p:attrNameLst>
                                      </p:cBhvr>
                                      <p:to>
                                        <p:strVal val="visible"/>
                                      </p:to>
                                    </p:set>
                                    <p:animEffect transition="in" filter="slide(fromBottom)">
                                      <p:cBhvr>
                                        <p:cTn id="12" dur="500"/>
                                        <p:tgtEl>
                                          <p:spTgt spid="1187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18789">
                                            <p:txEl>
                                              <p:pRg st="2" end="2"/>
                                            </p:txEl>
                                          </p:spTgt>
                                        </p:tgtEl>
                                        <p:attrNameLst>
                                          <p:attrName>style.visibility</p:attrName>
                                        </p:attrNameLst>
                                      </p:cBhvr>
                                      <p:to>
                                        <p:strVal val="visible"/>
                                      </p:to>
                                    </p:set>
                                    <p:animEffect transition="in" filter="slide(fromBottom)">
                                      <p:cBhvr>
                                        <p:cTn id="17" dur="500"/>
                                        <p:tgtEl>
                                          <p:spTgt spid="1187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18789">
                                            <p:txEl>
                                              <p:pRg st="3" end="3"/>
                                            </p:txEl>
                                          </p:spTgt>
                                        </p:tgtEl>
                                        <p:attrNameLst>
                                          <p:attrName>style.visibility</p:attrName>
                                        </p:attrNameLst>
                                      </p:cBhvr>
                                      <p:to>
                                        <p:strVal val="visible"/>
                                      </p:to>
                                    </p:set>
                                    <p:animEffect transition="in" filter="slide(fromBottom)">
                                      <p:cBhvr>
                                        <p:cTn id="22" dur="500"/>
                                        <p:tgtEl>
                                          <p:spTgt spid="1187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8789">
                                            <p:txEl>
                                              <p:pRg st="4" end="4"/>
                                            </p:txEl>
                                          </p:spTgt>
                                        </p:tgtEl>
                                        <p:attrNameLst>
                                          <p:attrName>style.visibility</p:attrName>
                                        </p:attrNameLst>
                                      </p:cBhvr>
                                      <p:to>
                                        <p:strVal val="visible"/>
                                      </p:to>
                                    </p:set>
                                    <p:animEffect transition="in" filter="slide(fromBottom)">
                                      <p:cBhvr>
                                        <p:cTn id="27" dur="500"/>
                                        <p:tgtEl>
                                          <p:spTgt spid="1187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18789">
                                            <p:txEl>
                                              <p:pRg st="5" end="5"/>
                                            </p:txEl>
                                          </p:spTgt>
                                        </p:tgtEl>
                                        <p:attrNameLst>
                                          <p:attrName>style.visibility</p:attrName>
                                        </p:attrNameLst>
                                      </p:cBhvr>
                                      <p:to>
                                        <p:strVal val="visible"/>
                                      </p:to>
                                    </p:set>
                                    <p:animEffect transition="in" filter="slide(fromBottom)">
                                      <p:cBhvr>
                                        <p:cTn id="32" dur="500"/>
                                        <p:tgtEl>
                                          <p:spTgt spid="1187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18789">
                                            <p:txEl>
                                              <p:pRg st="6" end="6"/>
                                            </p:txEl>
                                          </p:spTgt>
                                        </p:tgtEl>
                                        <p:attrNameLst>
                                          <p:attrName>style.visibility</p:attrName>
                                        </p:attrNameLst>
                                      </p:cBhvr>
                                      <p:to>
                                        <p:strVal val="visible"/>
                                      </p:to>
                                    </p:set>
                                    <p:animEffect transition="in" filter="slide(fromBottom)">
                                      <p:cBhvr>
                                        <p:cTn id="37" dur="500"/>
                                        <p:tgtEl>
                                          <p:spTgt spid="1187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18789">
                                            <p:txEl>
                                              <p:pRg st="7" end="7"/>
                                            </p:txEl>
                                          </p:spTgt>
                                        </p:tgtEl>
                                        <p:attrNameLst>
                                          <p:attrName>style.visibility</p:attrName>
                                        </p:attrNameLst>
                                      </p:cBhvr>
                                      <p:to>
                                        <p:strVal val="visible"/>
                                      </p:to>
                                    </p:set>
                                    <p:animEffect transition="in" filter="slide(fromBottom)">
                                      <p:cBhvr>
                                        <p:cTn id="42" dur="500"/>
                                        <p:tgtEl>
                                          <p:spTgt spid="11878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9EF48F9-D14C-4036-B5AC-ACA22419CAAD}" type="datetime1">
              <a:rPr lang="zh-CN" altLang="en-US" sz="1400"/>
              <a:t>2025/11/4</a:t>
            </a:fld>
            <a:endParaRPr lang="zh-CN" altLang="en-US" sz="1400"/>
          </a:p>
        </p:txBody>
      </p:sp>
      <p:sp>
        <p:nvSpPr>
          <p:cNvPr id="1198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A4F002A-7DC2-4AAD-AEA7-72AF50221110}" type="slidenum">
              <a:rPr lang="en-US" altLang="zh-CN" sz="1400"/>
              <a:t>114</a:t>
            </a:fld>
            <a:endParaRPr lang="en-US" altLang="zh-CN" sz="1400" dirty="0"/>
          </a:p>
        </p:txBody>
      </p:sp>
      <p:sp>
        <p:nvSpPr>
          <p:cNvPr id="119812" name="Rectangle 2"/>
          <p:cNvSpPr>
            <a:spLocks noGrp="1" noChangeArrowheads="1"/>
          </p:cNvSpPr>
          <p:nvPr>
            <p:ph type="title" idx="4294967295"/>
          </p:nvPr>
        </p:nvSpPr>
        <p:spPr>
          <a:xfrm>
            <a:off x="457018" y="59305"/>
            <a:ext cx="6758498" cy="63976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19813" name="Rectangle 3"/>
          <p:cNvSpPr>
            <a:spLocks noGrp="1" noChangeArrowheads="1"/>
          </p:cNvSpPr>
          <p:nvPr>
            <p:ph type="body" idx="4294967295"/>
          </p:nvPr>
        </p:nvSpPr>
        <p:spPr>
          <a:xfrm>
            <a:off x="457200" y="878254"/>
            <a:ext cx="7797324" cy="3214687"/>
          </a:xfrm>
        </p:spPr>
        <p:txBody>
          <a:bodyPr/>
          <a:lstStyle/>
          <a:p>
            <a:pPr algn="just" eaLnBrk="1" hangingPunct="1"/>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{(X,Y)|Y</a:t>
            </a:r>
            <a:r>
              <a:rPr lang="zh-CN" altLang="en-US" sz="2800" b="1" dirty="0">
                <a:latin typeface="华文宋体" panose="02010600040101010101" pitchFamily="2" charset="-122"/>
                <a:ea typeface="华文宋体" panose="02010600040101010101" pitchFamily="2" charset="-122"/>
              </a:rPr>
              <a:t>为输入向量</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对应的输出</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输入向量：</a:t>
            </a:r>
            <a:r>
              <a:rPr lang="en-US" altLang="zh-CN" sz="2800" b="1" dirty="0">
                <a:latin typeface="华文宋体" panose="02010600040101010101" pitchFamily="2" charset="-122"/>
                <a:ea typeface="华文宋体" panose="02010600040101010101" pitchFamily="2" charset="-122"/>
              </a:rPr>
              <a:t>X=(x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理想输出向量：</a:t>
            </a:r>
            <a:r>
              <a:rPr lang="en-US" altLang="zh-CN" sz="2800" b="1" dirty="0">
                <a:latin typeface="华文宋体" panose="02010600040101010101" pitchFamily="2" charset="-122"/>
                <a:ea typeface="华文宋体" panose="02010600040101010101" pitchFamily="2" charset="-122"/>
              </a:rPr>
              <a:t>Y=(y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m</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激活函数：</a:t>
            </a:r>
            <a:r>
              <a:rPr lang="en-US" altLang="zh-CN" sz="2800" b="1" dirty="0">
                <a:latin typeface="华文宋体" panose="02010600040101010101" pitchFamily="2" charset="-122"/>
                <a:ea typeface="华文宋体" panose="02010600040101010101" pitchFamily="2" charset="-122"/>
              </a:rPr>
              <a:t>F </a:t>
            </a:r>
          </a:p>
          <a:p>
            <a:pPr algn="just" eaLnBrk="1" hangingPunct="1"/>
            <a:r>
              <a:rPr lang="zh-CN" altLang="en-US" sz="2800" b="1" dirty="0">
                <a:latin typeface="华文宋体" panose="02010600040101010101" pitchFamily="2" charset="-122"/>
                <a:ea typeface="华文宋体" panose="02010600040101010101" pitchFamily="2" charset="-122"/>
              </a:rPr>
              <a:t>权矩阵</a:t>
            </a:r>
            <a:r>
              <a:rPr lang="en-US" altLang="zh-CN" sz="2800" b="1" dirty="0">
                <a:latin typeface="华文宋体" panose="02010600040101010101" pitchFamily="2" charset="-122"/>
                <a:ea typeface="华文宋体" panose="02010600040101010101" pitchFamily="2" charset="-122"/>
              </a:rPr>
              <a:t>W=(</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p>
          <a:p>
            <a:pPr algn="just" eaLnBrk="1" hangingPunct="1"/>
            <a:r>
              <a:rPr lang="zh-CN" altLang="en-US" sz="2800" b="1" dirty="0">
                <a:latin typeface="华文宋体" panose="02010600040101010101" pitchFamily="2" charset="-122"/>
                <a:ea typeface="华文宋体" panose="02010600040101010101" pitchFamily="2" charset="-122"/>
              </a:rPr>
              <a:t>实际输出向量：</a:t>
            </a:r>
            <a:r>
              <a:rPr lang="en-US" altLang="zh-CN" sz="2800" b="1" dirty="0">
                <a:latin typeface="华文宋体" panose="02010600040101010101" pitchFamily="2" charset="-122"/>
                <a:ea typeface="华文宋体" panose="02010600040101010101" pitchFamily="2" charset="-122"/>
              </a:rPr>
              <a:t>O=(o</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m</a:t>
            </a:r>
            <a:r>
              <a:rPr lang="en-US" altLang="zh-CN" sz="2800" b="1" dirty="0">
                <a:latin typeface="华文宋体" panose="02010600040101010101" pitchFamily="2" charset="-122"/>
                <a:ea typeface="华文宋体" panose="02010600040101010101" pitchFamily="2" charset="-122"/>
              </a:rPr>
              <a:t>)</a:t>
            </a:r>
          </a:p>
        </p:txBody>
      </p:sp>
      <p:grpSp>
        <p:nvGrpSpPr>
          <p:cNvPr id="119814" name="Group 4"/>
          <p:cNvGrpSpPr/>
          <p:nvPr/>
        </p:nvGrpSpPr>
        <p:grpSpPr bwMode="auto">
          <a:xfrm>
            <a:off x="785813" y="3857624"/>
            <a:ext cx="7315200" cy="3080385"/>
            <a:chOff x="0" y="0"/>
            <a:chExt cx="4608" cy="2323"/>
          </a:xfrm>
        </p:grpSpPr>
        <p:grpSp>
          <p:nvGrpSpPr>
            <p:cNvPr id="119816" name="Group 5"/>
            <p:cNvGrpSpPr/>
            <p:nvPr/>
          </p:nvGrpSpPr>
          <p:grpSpPr bwMode="auto">
            <a:xfrm>
              <a:off x="48" y="192"/>
              <a:ext cx="4464" cy="1440"/>
              <a:chOff x="0" y="0"/>
              <a:chExt cx="5220" cy="1716"/>
            </a:xfrm>
          </p:grpSpPr>
          <p:sp>
            <p:nvSpPr>
              <p:cNvPr id="119830"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1"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2"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3"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4"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19835"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2000" b="1">
                  <a:latin typeface="Times New Roman" panose="02020603050405020304" pitchFamily="18" charset="0"/>
                </a:endParaRPr>
              </a:p>
            </p:txBody>
          </p:sp>
          <p:sp>
            <p:nvSpPr>
              <p:cNvPr id="119836"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7"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8"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39"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0"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1"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2"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3"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4"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5"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6"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7"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48"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50"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9817" name="Rectangle 27"/>
            <p:cNvSpPr>
              <a:spLocks noChangeArrowheads="1"/>
            </p:cNvSpPr>
            <p:nvPr/>
          </p:nvSpPr>
          <p:spPr bwMode="auto">
            <a:xfrm>
              <a:off x="4176" y="0"/>
              <a:ext cx="4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19818" name="Rectangle 28"/>
            <p:cNvSpPr>
              <a:spLocks noChangeArrowheads="1"/>
            </p:cNvSpPr>
            <p:nvPr/>
          </p:nvSpPr>
          <p:spPr bwMode="auto">
            <a:xfrm>
              <a:off x="1872" y="1920"/>
              <a:ext cx="108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多输出感知器</a:t>
              </a:r>
            </a:p>
          </p:txBody>
        </p:sp>
        <p:sp>
          <p:nvSpPr>
            <p:cNvPr id="119819" name="Rectangle 29"/>
            <p:cNvSpPr>
              <a:spLocks noChangeArrowheads="1"/>
            </p:cNvSpPr>
            <p:nvPr/>
          </p:nvSpPr>
          <p:spPr bwMode="auto">
            <a:xfrm>
              <a:off x="48" y="0"/>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19820" name="Rectangle 30"/>
            <p:cNvSpPr>
              <a:spLocks noChangeArrowheads="1"/>
            </p:cNvSpPr>
            <p:nvPr/>
          </p:nvSpPr>
          <p:spPr bwMode="auto">
            <a:xfrm>
              <a:off x="48" y="528"/>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19821" name="Rectangle 31"/>
            <p:cNvSpPr>
              <a:spLocks noChangeArrowheads="1"/>
            </p:cNvSpPr>
            <p:nvPr/>
          </p:nvSpPr>
          <p:spPr bwMode="auto">
            <a:xfrm>
              <a:off x="4272" y="528"/>
              <a:ext cx="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19822" name="Rectangle 32"/>
            <p:cNvSpPr>
              <a:spLocks noChangeArrowheads="1"/>
            </p:cNvSpPr>
            <p:nvPr/>
          </p:nvSpPr>
          <p:spPr bwMode="auto">
            <a:xfrm>
              <a:off x="4272" y="1297"/>
              <a:ext cx="28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19823" name="Rectangle 33"/>
            <p:cNvSpPr>
              <a:spLocks noChangeArrowheads="1"/>
            </p:cNvSpPr>
            <p:nvPr/>
          </p:nvSpPr>
          <p:spPr bwMode="auto">
            <a:xfrm>
              <a:off x="34" y="1297"/>
              <a:ext cx="25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19824" name="Rectangle 34"/>
            <p:cNvSpPr>
              <a:spLocks noChangeArrowheads="1"/>
            </p:cNvSpPr>
            <p:nvPr/>
          </p:nvSpPr>
          <p:spPr bwMode="auto">
            <a:xfrm>
              <a:off x="0" y="961"/>
              <a:ext cx="27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5" name="Rectangle 35"/>
            <p:cNvSpPr>
              <a:spLocks noChangeArrowheads="1"/>
            </p:cNvSpPr>
            <p:nvPr/>
          </p:nvSpPr>
          <p:spPr bwMode="auto">
            <a:xfrm>
              <a:off x="1152" y="1025"/>
              <a:ext cx="3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 …</a:t>
              </a:r>
            </a:p>
          </p:txBody>
        </p:sp>
        <p:sp>
          <p:nvSpPr>
            <p:cNvPr id="119826" name="Rectangle 36"/>
            <p:cNvSpPr>
              <a:spLocks noChangeArrowheads="1"/>
            </p:cNvSpPr>
            <p:nvPr/>
          </p:nvSpPr>
          <p:spPr bwMode="auto">
            <a:xfrm>
              <a:off x="3360" y="961"/>
              <a:ext cx="27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7" name="Rectangle 37"/>
            <p:cNvSpPr>
              <a:spLocks noChangeArrowheads="1"/>
            </p:cNvSpPr>
            <p:nvPr/>
          </p:nvSpPr>
          <p:spPr bwMode="auto">
            <a:xfrm>
              <a:off x="4224" y="949"/>
              <a:ext cx="2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19828" name="Rectangle 38"/>
            <p:cNvSpPr>
              <a:spLocks noChangeArrowheads="1"/>
            </p:cNvSpPr>
            <p:nvPr/>
          </p:nvSpPr>
          <p:spPr bwMode="auto">
            <a:xfrm>
              <a:off x="1056" y="1681"/>
              <a:ext cx="5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19829" name="Rectangle 39"/>
            <p:cNvSpPr>
              <a:spLocks noChangeArrowheads="1"/>
            </p:cNvSpPr>
            <p:nvPr/>
          </p:nvSpPr>
          <p:spPr bwMode="auto">
            <a:xfrm>
              <a:off x="3216" y="1681"/>
              <a:ext cx="5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grpSp>
      <p:grpSp>
        <p:nvGrpSpPr>
          <p:cNvPr id="42" name="组 9"/>
          <p:cNvGrpSpPr/>
          <p:nvPr/>
        </p:nvGrpSpPr>
        <p:grpSpPr>
          <a:xfrm>
            <a:off x="8400804" y="0"/>
            <a:ext cx="733409" cy="6858000"/>
            <a:chOff x="9055676" y="0"/>
            <a:chExt cx="3136324" cy="6858000"/>
          </a:xfrm>
        </p:grpSpPr>
        <p:sp>
          <p:nvSpPr>
            <p:cNvPr id="4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矩形 4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9813">
                                            <p:txEl>
                                              <p:pRg st="0" end="0"/>
                                            </p:txEl>
                                          </p:spTgt>
                                        </p:tgtEl>
                                        <p:attrNameLst>
                                          <p:attrName>style.visibility</p:attrName>
                                        </p:attrNameLst>
                                      </p:cBhvr>
                                      <p:to>
                                        <p:strVal val="visible"/>
                                      </p:to>
                                    </p:set>
                                    <p:anim calcmode="lin" valueType="num">
                                      <p:cBhvr additive="base">
                                        <p:cTn id="7" dur="500" fill="hold"/>
                                        <p:tgtEl>
                                          <p:spTgt spid="1198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8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9813">
                                            <p:txEl>
                                              <p:pRg st="1" end="1"/>
                                            </p:txEl>
                                          </p:spTgt>
                                        </p:tgtEl>
                                        <p:attrNameLst>
                                          <p:attrName>style.visibility</p:attrName>
                                        </p:attrNameLst>
                                      </p:cBhvr>
                                      <p:to>
                                        <p:strVal val="visible"/>
                                      </p:to>
                                    </p:set>
                                    <p:anim calcmode="lin" valueType="num">
                                      <p:cBhvr additive="base">
                                        <p:cTn id="13" dur="500" fill="hold"/>
                                        <p:tgtEl>
                                          <p:spTgt spid="1198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98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9813">
                                            <p:txEl>
                                              <p:pRg st="2" end="2"/>
                                            </p:txEl>
                                          </p:spTgt>
                                        </p:tgtEl>
                                        <p:attrNameLst>
                                          <p:attrName>style.visibility</p:attrName>
                                        </p:attrNameLst>
                                      </p:cBhvr>
                                      <p:to>
                                        <p:strVal val="visible"/>
                                      </p:to>
                                    </p:set>
                                    <p:anim calcmode="lin" valueType="num">
                                      <p:cBhvr additive="base">
                                        <p:cTn id="19" dur="500" fill="hold"/>
                                        <p:tgtEl>
                                          <p:spTgt spid="11981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98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9813">
                                            <p:txEl>
                                              <p:pRg st="3" end="3"/>
                                            </p:txEl>
                                          </p:spTgt>
                                        </p:tgtEl>
                                        <p:attrNameLst>
                                          <p:attrName>style.visibility</p:attrName>
                                        </p:attrNameLst>
                                      </p:cBhvr>
                                      <p:to>
                                        <p:strVal val="visible"/>
                                      </p:to>
                                    </p:set>
                                    <p:anim calcmode="lin" valueType="num">
                                      <p:cBhvr additive="base">
                                        <p:cTn id="25" dur="500" fill="hold"/>
                                        <p:tgtEl>
                                          <p:spTgt spid="11981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98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9813">
                                            <p:txEl>
                                              <p:pRg st="4" end="4"/>
                                            </p:txEl>
                                          </p:spTgt>
                                        </p:tgtEl>
                                        <p:attrNameLst>
                                          <p:attrName>style.visibility</p:attrName>
                                        </p:attrNameLst>
                                      </p:cBhvr>
                                      <p:to>
                                        <p:strVal val="visible"/>
                                      </p:to>
                                    </p:set>
                                    <p:anim calcmode="lin" valueType="num">
                                      <p:cBhvr additive="base">
                                        <p:cTn id="31" dur="500" fill="hold"/>
                                        <p:tgtEl>
                                          <p:spTgt spid="11981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98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9813">
                                            <p:txEl>
                                              <p:pRg st="5" end="5"/>
                                            </p:txEl>
                                          </p:spTgt>
                                        </p:tgtEl>
                                        <p:attrNameLst>
                                          <p:attrName>style.visibility</p:attrName>
                                        </p:attrNameLst>
                                      </p:cBhvr>
                                      <p:to>
                                        <p:strVal val="visible"/>
                                      </p:to>
                                    </p:set>
                                    <p:anim calcmode="lin" valueType="num">
                                      <p:cBhvr additive="base">
                                        <p:cTn id="37" dur="500" fill="hold"/>
                                        <p:tgtEl>
                                          <p:spTgt spid="11981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198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468081E-A0D8-4654-97AE-D56343B68798}" type="datetime1">
              <a:rPr lang="zh-CN" altLang="en-US" sz="1400"/>
              <a:t>2025/11/4</a:t>
            </a:fld>
            <a:endParaRPr lang="zh-CN" altLang="en-US" sz="1400"/>
          </a:p>
        </p:txBody>
      </p:sp>
      <p:sp>
        <p:nvSpPr>
          <p:cNvPr id="1208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102715D-2CAC-409A-96D6-14F36FC05CD1}" type="slidenum">
              <a:rPr lang="en-US" altLang="zh-CN" sz="1400"/>
              <a:t>115</a:t>
            </a:fld>
            <a:endParaRPr lang="en-US" altLang="zh-CN" sz="1400"/>
          </a:p>
        </p:txBody>
      </p:sp>
      <p:sp>
        <p:nvSpPr>
          <p:cNvPr id="120836" name="Rectangle 2"/>
          <p:cNvSpPr>
            <a:spLocks noGrp="1" noChangeArrowheads="1"/>
          </p:cNvSpPr>
          <p:nvPr>
            <p:ph type="title" idx="4294967295"/>
          </p:nvPr>
        </p:nvSpPr>
        <p:spPr>
          <a:xfrm>
            <a:off x="466725" y="0"/>
            <a:ext cx="7065645" cy="90297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p>
        </p:txBody>
      </p:sp>
      <mc:AlternateContent xmlns:mc="http://schemas.openxmlformats.org/markup-compatibility/2006" xmlns:a14="http://schemas.microsoft.com/office/drawing/2010/main">
        <mc:Choice Requires="a14">
          <p:sp>
            <p:nvSpPr>
              <p:cNvPr id="120837" name="Text Box 3"/>
              <p:cNvSpPr txBox="1">
                <a:spLocks noChangeArrowheads="1"/>
              </p:cNvSpPr>
              <p:nvPr/>
            </p:nvSpPr>
            <p:spPr bwMode="auto">
              <a:xfrm>
                <a:off x="478154" y="732545"/>
                <a:ext cx="7614285" cy="58604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初始化权矩阵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重复下列过程，直到训练完成：</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 </a:t>
                </a:r>
                <a:r>
                  <a:rPr lang="zh-CN" altLang="en-US" sz="2800" b="1" dirty="0">
                    <a:latin typeface="华文宋体" panose="02010600040101010101" pitchFamily="2" charset="-122"/>
                    <a:ea typeface="华文宋体" panose="02010600040101010101" pitchFamily="2" charset="-122"/>
                  </a:rPr>
                  <a:t>对每个样本（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），重复如下过程：</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p>
              <a:p>
                <a:pPr algn="just">
                  <a:lnSpc>
                    <a:spcPct val="120000"/>
                  </a:lnSpc>
                  <a:spcBef>
                    <a:spcPct val="0"/>
                  </a:spcBef>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2.1.2 </a:t>
                </a:r>
                <a:r>
                  <a:rPr lang="zh-CN" altLang="en-US" sz="2800" b="1" dirty="0">
                    <a:latin typeface="华文宋体" panose="02010600040101010101" pitchFamily="2" charset="-122"/>
                    <a:ea typeface="华文宋体" panose="02010600040101010101" pitchFamily="2" charset="-122"/>
                  </a:rPr>
                  <a:t>计算</a:t>
                </a:r>
                <a:r>
                  <a:rPr lang="en-US" altLang="zh-CN" sz="2800" b="1" dirty="0">
                    <a:latin typeface="华文宋体" panose="02010600040101010101" pitchFamily="2" charset="-122"/>
                    <a:ea typeface="华文宋体" panose="02010600040101010101" pitchFamily="2" charset="-122"/>
                  </a:rPr>
                  <a:t>O=F (X</a:t>
                </a:r>
                <a14:m>
                  <m:oMath xmlns:m="http://schemas.openxmlformats.org/officeDocument/2006/math">
                    <m:r>
                      <m:rPr>
                        <m:nor/>
                      </m:rPr>
                      <a:rPr lang="en-US" altLang="zh-CN" sz="2800" b="1" dirty="0">
                        <a:latin typeface="华文宋体" panose="02010600040101010101" pitchFamily="2" charset="-122"/>
                        <a:ea typeface="华文宋体" panose="02010600040101010101" pitchFamily="2" charset="-122"/>
                      </a:rPr>
                      <m:t>W</m:t>
                    </m:r>
                  </m:oMath>
                </a14:m>
                <a:r>
                  <a:rPr lang="zh-CN" altLang="en-US" sz="2800" b="1" dirty="0">
                    <a:latin typeface="华文宋体" panose="02010600040101010101" pitchFamily="2" charset="-122"/>
                    <a:ea typeface="华文宋体" panose="02010600040101010101" pitchFamily="2" charset="-122"/>
                  </a:rPr>
                  <a:t>） ；</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2.1.3 for j=1 to m do </a:t>
                </a:r>
                <a:r>
                  <a:rPr lang="zh-CN" altLang="en-US" sz="2800" b="1" dirty="0">
                    <a:latin typeface="华文宋体" panose="02010600040101010101" pitchFamily="2" charset="-122"/>
                    <a:ea typeface="华文宋体" panose="02010600040101010101" pitchFamily="2" charset="-122"/>
                  </a:rPr>
                  <a:t>执行如下操作：</a:t>
                </a:r>
              </a:p>
              <a:p>
                <a:pPr algn="just"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if  </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baseline="-30000"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 then</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if </a:t>
                </a:r>
                <a:r>
                  <a:rPr lang="en-US" altLang="zh-CN" sz="2800" b="1" dirty="0" err="1">
                    <a:latin typeface="华文宋体" panose="02010600040101010101" pitchFamily="2" charset="-122"/>
                    <a:ea typeface="华文宋体" panose="02010600040101010101" pitchFamily="2" charset="-122"/>
                    <a:sym typeface="+mn-ea"/>
                  </a:rPr>
                  <a:t>o</a:t>
                </a:r>
                <a:r>
                  <a:rPr lang="en-US" altLang="zh-CN" sz="2800" b="1" baseline="-30000" dirty="0" err="1">
                    <a:latin typeface="华文宋体" panose="02010600040101010101" pitchFamily="2" charset="-122"/>
                    <a:ea typeface="华文宋体" panose="02010600040101010101" pitchFamily="2" charset="-122"/>
                    <a:sym typeface="+mn-ea"/>
                  </a:rPr>
                  <a:t>j</a:t>
                </a:r>
                <a:r>
                  <a:rPr lang="en-US" altLang="zh-CN" sz="2800" b="1" baseline="-30000" dirty="0">
                    <a:latin typeface="华文宋体" panose="02010600040101010101" pitchFamily="2" charset="-122"/>
                    <a:ea typeface="华文宋体" panose="02010600040101010101" pitchFamily="2" charset="-122"/>
                    <a:sym typeface="+mn-ea"/>
                  </a:rPr>
                  <a:t> </a:t>
                </a:r>
                <a:r>
                  <a:rPr lang="en-US" altLang="zh-CN" sz="2800" b="1" dirty="0">
                    <a:latin typeface="华文宋体" panose="02010600040101010101" pitchFamily="2" charset="-122"/>
                    <a:ea typeface="华文宋体" panose="02010600040101010101" pitchFamily="2" charset="-122"/>
                  </a:rPr>
                  <a:t>= 0 then 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 = 1 to n </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else 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 1 to n do</a:t>
                </a:r>
              </a:p>
              <a:p>
                <a:pPr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p:txBody>
          </p:sp>
        </mc:Choice>
        <mc:Fallback xmlns="">
          <p:sp>
            <p:nvSpPr>
              <p:cNvPr id="120837" name="Text Box 3"/>
              <p:cNvSpPr txBox="1">
                <a:spLocks noRot="1" noChangeAspect="1" noMove="1" noResize="1" noEditPoints="1" noAdjustHandles="1" noChangeArrowheads="1" noChangeShapeType="1" noTextEdit="1"/>
              </p:cNvSpPr>
              <p:nvPr/>
            </p:nvSpPr>
            <p:spPr bwMode="auto">
              <a:xfrm>
                <a:off x="478154" y="732545"/>
                <a:ext cx="7614285" cy="5860415"/>
              </a:xfrm>
              <a:prstGeom prst="rect">
                <a:avLst/>
              </a:prstGeom>
              <a:blipFill rotWithShape="1">
                <a:blip r:embed="rId2"/>
                <a:stretch>
                  <a:fillRect l="-8" t="-7" r="8" b="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37">
                                            <p:txEl>
                                              <p:pRg st="0" end="0"/>
                                            </p:txEl>
                                          </p:spTgt>
                                        </p:tgtEl>
                                        <p:attrNameLst>
                                          <p:attrName>style.visibility</p:attrName>
                                        </p:attrNameLst>
                                      </p:cBhvr>
                                      <p:to>
                                        <p:strVal val="visible"/>
                                      </p:to>
                                    </p:set>
                                    <p:anim calcmode="lin" valueType="num">
                                      <p:cBhvr additive="base">
                                        <p:cTn id="7" dur="500" fill="hold"/>
                                        <p:tgtEl>
                                          <p:spTgt spid="1208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08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0837">
                                            <p:txEl>
                                              <p:pRg st="1" end="1"/>
                                            </p:txEl>
                                          </p:spTgt>
                                        </p:tgtEl>
                                        <p:attrNameLst>
                                          <p:attrName>style.visibility</p:attrName>
                                        </p:attrNameLst>
                                      </p:cBhvr>
                                      <p:to>
                                        <p:strVal val="visible"/>
                                      </p:to>
                                    </p:set>
                                    <p:anim calcmode="lin" valueType="num">
                                      <p:cBhvr additive="base">
                                        <p:cTn id="13" dur="500" fill="hold"/>
                                        <p:tgtEl>
                                          <p:spTgt spid="12083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083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0837">
                                            <p:txEl>
                                              <p:pRg st="2" end="2"/>
                                            </p:txEl>
                                          </p:spTgt>
                                        </p:tgtEl>
                                        <p:attrNameLst>
                                          <p:attrName>style.visibility</p:attrName>
                                        </p:attrNameLst>
                                      </p:cBhvr>
                                      <p:to>
                                        <p:strVal val="visible"/>
                                      </p:to>
                                    </p:set>
                                    <p:anim calcmode="lin" valueType="num">
                                      <p:cBhvr additive="base">
                                        <p:cTn id="19" dur="500" fill="hold"/>
                                        <p:tgtEl>
                                          <p:spTgt spid="12083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083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0837">
                                            <p:txEl>
                                              <p:pRg st="3" end="3"/>
                                            </p:txEl>
                                          </p:spTgt>
                                        </p:tgtEl>
                                        <p:attrNameLst>
                                          <p:attrName>style.visibility</p:attrName>
                                        </p:attrNameLst>
                                      </p:cBhvr>
                                      <p:to>
                                        <p:strVal val="visible"/>
                                      </p:to>
                                    </p:set>
                                    <p:anim calcmode="lin" valueType="num">
                                      <p:cBhvr additive="base">
                                        <p:cTn id="25" dur="500" fill="hold"/>
                                        <p:tgtEl>
                                          <p:spTgt spid="12083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083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0837">
                                            <p:txEl>
                                              <p:pRg st="4" end="4"/>
                                            </p:txEl>
                                          </p:spTgt>
                                        </p:tgtEl>
                                        <p:attrNameLst>
                                          <p:attrName>style.visibility</p:attrName>
                                        </p:attrNameLst>
                                      </p:cBhvr>
                                      <p:to>
                                        <p:strVal val="visible"/>
                                      </p:to>
                                    </p:set>
                                    <p:anim calcmode="lin" valueType="num">
                                      <p:cBhvr additive="base">
                                        <p:cTn id="31" dur="500" fill="hold"/>
                                        <p:tgtEl>
                                          <p:spTgt spid="12083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083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0837">
                                            <p:txEl>
                                              <p:pRg st="5" end="5"/>
                                            </p:txEl>
                                          </p:spTgt>
                                        </p:tgtEl>
                                        <p:attrNameLst>
                                          <p:attrName>style.visibility</p:attrName>
                                        </p:attrNameLst>
                                      </p:cBhvr>
                                      <p:to>
                                        <p:strVal val="visible"/>
                                      </p:to>
                                    </p:set>
                                    <p:anim calcmode="lin" valueType="num">
                                      <p:cBhvr additive="base">
                                        <p:cTn id="37" dur="500" fill="hold"/>
                                        <p:tgtEl>
                                          <p:spTgt spid="12083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083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0837">
                                            <p:txEl>
                                              <p:pRg st="6" end="6"/>
                                            </p:txEl>
                                          </p:spTgt>
                                        </p:tgtEl>
                                        <p:attrNameLst>
                                          <p:attrName>style.visibility</p:attrName>
                                        </p:attrNameLst>
                                      </p:cBhvr>
                                      <p:to>
                                        <p:strVal val="visible"/>
                                      </p:to>
                                    </p:set>
                                    <p:anim calcmode="lin" valueType="num">
                                      <p:cBhvr additive="base">
                                        <p:cTn id="43" dur="500" fill="hold"/>
                                        <p:tgtEl>
                                          <p:spTgt spid="12083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083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0837">
                                            <p:txEl>
                                              <p:pRg st="7" end="7"/>
                                            </p:txEl>
                                          </p:spTgt>
                                        </p:tgtEl>
                                        <p:attrNameLst>
                                          <p:attrName>style.visibility</p:attrName>
                                        </p:attrNameLst>
                                      </p:cBhvr>
                                      <p:to>
                                        <p:strVal val="visible"/>
                                      </p:to>
                                    </p:set>
                                    <p:anim calcmode="lin" valueType="num">
                                      <p:cBhvr additive="base">
                                        <p:cTn id="49" dur="500" fill="hold"/>
                                        <p:tgtEl>
                                          <p:spTgt spid="12083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2083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0837">
                                            <p:txEl>
                                              <p:pRg st="8" end="8"/>
                                            </p:txEl>
                                          </p:spTgt>
                                        </p:tgtEl>
                                        <p:attrNameLst>
                                          <p:attrName>style.visibility</p:attrName>
                                        </p:attrNameLst>
                                      </p:cBhvr>
                                      <p:to>
                                        <p:strVal val="visible"/>
                                      </p:to>
                                    </p:set>
                                    <p:anim calcmode="lin" valueType="num">
                                      <p:cBhvr additive="base">
                                        <p:cTn id="55" dur="500" fill="hold"/>
                                        <p:tgtEl>
                                          <p:spTgt spid="12083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2083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0837">
                                            <p:txEl>
                                              <p:pRg st="9" end="9"/>
                                            </p:txEl>
                                          </p:spTgt>
                                        </p:tgtEl>
                                        <p:attrNameLst>
                                          <p:attrName>style.visibility</p:attrName>
                                        </p:attrNameLst>
                                      </p:cBhvr>
                                      <p:to>
                                        <p:strVal val="visible"/>
                                      </p:to>
                                    </p:set>
                                    <p:anim calcmode="lin" valueType="num">
                                      <p:cBhvr additive="base">
                                        <p:cTn id="61" dur="500" fill="hold"/>
                                        <p:tgtEl>
                                          <p:spTgt spid="12083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2083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20837">
                                            <p:txEl>
                                              <p:pRg st="10" end="10"/>
                                            </p:txEl>
                                          </p:spTgt>
                                        </p:tgtEl>
                                        <p:attrNameLst>
                                          <p:attrName>style.visibility</p:attrName>
                                        </p:attrNameLst>
                                      </p:cBhvr>
                                      <p:to>
                                        <p:strVal val="visible"/>
                                      </p:to>
                                    </p:set>
                                    <p:anim calcmode="lin" valueType="num">
                                      <p:cBhvr additive="base">
                                        <p:cTn id="67" dur="500" fill="hold"/>
                                        <p:tgtEl>
                                          <p:spTgt spid="120837">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2083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6CB854-5073-422E-84B3-4321E97FF504}" type="datetime1">
              <a:rPr lang="zh-CN" altLang="en-US" sz="1400"/>
              <a:t>2025/11/4</a:t>
            </a:fld>
            <a:endParaRPr lang="zh-CN" altLang="en-US" sz="1400"/>
          </a:p>
        </p:txBody>
      </p:sp>
      <p:sp>
        <p:nvSpPr>
          <p:cNvPr id="1218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1E78C56-ACDC-4CCA-9459-040BAF03CADE}" type="slidenum">
              <a:rPr lang="en-US" altLang="zh-CN" sz="1400"/>
              <a:t>116</a:t>
            </a:fld>
            <a:endParaRPr lang="en-US" altLang="zh-CN" sz="1400"/>
          </a:p>
        </p:txBody>
      </p:sp>
      <p:sp>
        <p:nvSpPr>
          <p:cNvPr id="121860" name="Rectangle 2"/>
          <p:cNvSpPr>
            <a:spLocks noGrp="1" noChangeArrowheads="1"/>
          </p:cNvSpPr>
          <p:nvPr>
            <p:ph type="title" idx="4294967295"/>
          </p:nvPr>
        </p:nvSpPr>
        <p:spPr>
          <a:xfrm>
            <a:off x="628650" y="365127"/>
            <a:ext cx="7383780" cy="92646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1861" name="Rectangle 3"/>
          <p:cNvSpPr>
            <a:spLocks noGrp="1" noChangeArrowheads="1"/>
          </p:cNvSpPr>
          <p:nvPr>
            <p:ph type="body" idx="4294967295"/>
          </p:nvPr>
        </p:nvSpPr>
        <p:spPr>
          <a:xfrm>
            <a:off x="639957" y="1291591"/>
            <a:ext cx="7372473" cy="4351338"/>
          </a:xfrm>
        </p:spPr>
        <p:txBody>
          <a:bodyPr/>
          <a:lstStyle/>
          <a:p>
            <a:pPr algn="just" eaLnBrk="1" hangingPunct="1">
              <a:lnSpc>
                <a:spcPct val="150000"/>
              </a:lnSpc>
            </a:pPr>
            <a:r>
              <a:rPr lang="zh-CN" altLang="en-US" b="1" dirty="0">
                <a:latin typeface="华文宋体" panose="02010600040101010101" pitchFamily="2" charset="-122"/>
                <a:ea typeface="华文宋体" panose="02010600040101010101" pitchFamily="2" charset="-122"/>
              </a:rPr>
              <a:t>算法思想：将单输出感知器的处理逐个地用于多输出感知器输出层的每一个神经元的处理。</a:t>
            </a:r>
          </a:p>
          <a:p>
            <a:pPr eaLnBrk="1" hangingPunct="1">
              <a:lnSpc>
                <a:spcPct val="150000"/>
              </a:lnSpc>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步，权矩阵的初始化：一系列小伪随机数。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1861">
                                            <p:txEl>
                                              <p:pRg st="0" end="0"/>
                                            </p:txEl>
                                          </p:spTgt>
                                        </p:tgtEl>
                                        <p:attrNameLst>
                                          <p:attrName>style.visibility</p:attrName>
                                        </p:attrNameLst>
                                      </p:cBhvr>
                                      <p:to>
                                        <p:strVal val="visible"/>
                                      </p:to>
                                    </p:set>
                                    <p:anim calcmode="lin" valueType="num">
                                      <p:cBhvr additive="base">
                                        <p:cTn id="7" dur="500" fill="hold"/>
                                        <p:tgtEl>
                                          <p:spTgt spid="1218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18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1861">
                                            <p:txEl>
                                              <p:pRg st="1" end="1"/>
                                            </p:txEl>
                                          </p:spTgt>
                                        </p:tgtEl>
                                        <p:attrNameLst>
                                          <p:attrName>style.visibility</p:attrName>
                                        </p:attrNameLst>
                                      </p:cBhvr>
                                      <p:to>
                                        <p:strVal val="visible"/>
                                      </p:to>
                                    </p:set>
                                    <p:anim calcmode="lin" valueType="num">
                                      <p:cBhvr additive="base">
                                        <p:cTn id="13" dur="500" fill="hold"/>
                                        <p:tgtEl>
                                          <p:spTgt spid="1218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18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B463ABD-2A8D-45CD-8303-1C79E46FA467}" type="datetime1">
              <a:rPr lang="zh-CN" altLang="en-US" sz="1400"/>
              <a:t>2025/11/4</a:t>
            </a:fld>
            <a:endParaRPr lang="zh-CN" altLang="en-US" sz="1400"/>
          </a:p>
        </p:txBody>
      </p:sp>
      <p:sp>
        <p:nvSpPr>
          <p:cNvPr id="1228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20025F3-EAED-4B06-892B-C15EF8661B5F}" type="slidenum">
              <a:rPr lang="en-US" altLang="zh-CN" sz="1400"/>
              <a:t>117</a:t>
            </a:fld>
            <a:endParaRPr lang="en-US" altLang="zh-CN" sz="1400"/>
          </a:p>
        </p:txBody>
      </p:sp>
      <p:sp>
        <p:nvSpPr>
          <p:cNvPr id="122884" name="Rectangle 2"/>
          <p:cNvSpPr>
            <a:spLocks noGrp="1" noChangeArrowheads="1"/>
          </p:cNvSpPr>
          <p:nvPr>
            <p:ph type="title" idx="4294967295"/>
          </p:nvPr>
        </p:nvSpPr>
        <p:spPr>
          <a:xfrm>
            <a:off x="628650" y="365127"/>
            <a:ext cx="7326630" cy="89217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2885" name="Rectangle 3"/>
          <p:cNvSpPr>
            <a:spLocks noGrp="1" noChangeArrowheads="1"/>
          </p:cNvSpPr>
          <p:nvPr>
            <p:ph type="body" idx="4294967295"/>
          </p:nvPr>
        </p:nvSpPr>
        <p:spPr>
          <a:xfrm>
            <a:off x="628650" y="1402715"/>
            <a:ext cx="7418070" cy="4351338"/>
          </a:xfrm>
        </p:spPr>
        <p:txBody>
          <a:bodyPr/>
          <a:lstStyle/>
          <a:p>
            <a:pPr algn="just" eaLnBrk="1" hangingPunct="1">
              <a:lnSpc>
                <a:spcPct val="150000"/>
              </a:lnSpc>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步，循环控制。</a:t>
            </a:r>
          </a:p>
          <a:p>
            <a:pPr algn="just" eaLnBrk="1" hangingPunct="1">
              <a:lnSpc>
                <a:spcPct val="150000"/>
              </a:lnSpc>
            </a:pPr>
            <a:r>
              <a:rPr lang="zh-CN" altLang="en-US" b="1" dirty="0">
                <a:latin typeface="华文宋体" panose="02010600040101010101" pitchFamily="2" charset="-122"/>
                <a:ea typeface="华文宋体" panose="02010600040101010101" pitchFamily="2" charset="-122"/>
              </a:rPr>
              <a:t>方法</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：循环次数控制法：对样本集执行规定次数的迭代</a:t>
            </a:r>
          </a:p>
          <a:p>
            <a:pPr algn="just" eaLnBrk="1" hangingPunct="1">
              <a:lnSpc>
                <a:spcPct val="150000"/>
              </a:lnSpc>
            </a:pPr>
            <a:r>
              <a:rPr lang="zh-CN" altLang="en-US" b="1" dirty="0">
                <a:latin typeface="华文宋体" panose="02010600040101010101" pitchFamily="2" charset="-122"/>
                <a:ea typeface="华文宋体" panose="02010600040101010101" pitchFamily="2" charset="-122"/>
              </a:rPr>
              <a:t>改进</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分阶段迭代控制：设定一个基本的迭代次数</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，每当训练完成</a:t>
            </a:r>
            <a:r>
              <a:rPr lang="en-US" altLang="zh-CN" b="1"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次迭代后，就给出一个中间结果</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5">
                                            <p:txEl>
                                              <p:pRg st="0" end="0"/>
                                            </p:txEl>
                                          </p:spTgt>
                                        </p:tgtEl>
                                        <p:attrNameLst>
                                          <p:attrName>style.visibility</p:attrName>
                                        </p:attrNameLst>
                                      </p:cBhvr>
                                      <p:to>
                                        <p:strVal val="visible"/>
                                      </p:to>
                                    </p:set>
                                    <p:anim calcmode="lin" valueType="num">
                                      <p:cBhvr additive="base">
                                        <p:cTn id="7" dur="500" fill="hold"/>
                                        <p:tgtEl>
                                          <p:spTgt spid="1228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8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5">
                                            <p:txEl>
                                              <p:pRg st="1" end="1"/>
                                            </p:txEl>
                                          </p:spTgt>
                                        </p:tgtEl>
                                        <p:attrNameLst>
                                          <p:attrName>style.visibility</p:attrName>
                                        </p:attrNameLst>
                                      </p:cBhvr>
                                      <p:to>
                                        <p:strVal val="visible"/>
                                      </p:to>
                                    </p:set>
                                    <p:anim calcmode="lin" valueType="num">
                                      <p:cBhvr additive="base">
                                        <p:cTn id="13" dur="500" fill="hold"/>
                                        <p:tgtEl>
                                          <p:spTgt spid="1228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885">
                                            <p:txEl>
                                              <p:pRg st="2" end="2"/>
                                            </p:txEl>
                                          </p:spTgt>
                                        </p:tgtEl>
                                        <p:attrNameLst>
                                          <p:attrName>style.visibility</p:attrName>
                                        </p:attrNameLst>
                                      </p:cBhvr>
                                      <p:to>
                                        <p:strVal val="visible"/>
                                      </p:to>
                                    </p:set>
                                    <p:anim calcmode="lin" valueType="num">
                                      <p:cBhvr additive="base">
                                        <p:cTn id="19" dur="500" fill="hold"/>
                                        <p:tgtEl>
                                          <p:spTgt spid="1228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2A025E7-E1E6-4A3F-9E58-7DD8E34EC030}" type="datetime1">
              <a:rPr lang="zh-CN" altLang="en-US" sz="1400"/>
              <a:t>2025/11/4</a:t>
            </a:fld>
            <a:endParaRPr lang="zh-CN" altLang="en-US" sz="1400"/>
          </a:p>
        </p:txBody>
      </p:sp>
      <p:sp>
        <p:nvSpPr>
          <p:cNvPr id="1239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3BB6A84-F204-4095-80A6-B66C54FE2F1B}" type="slidenum">
              <a:rPr lang="en-US" altLang="zh-CN" sz="1400"/>
              <a:t>118</a:t>
            </a:fld>
            <a:endParaRPr lang="en-US" altLang="zh-CN" sz="1400"/>
          </a:p>
        </p:txBody>
      </p:sp>
      <p:sp>
        <p:nvSpPr>
          <p:cNvPr id="123908" name="Rectangle 2"/>
          <p:cNvSpPr>
            <a:spLocks noGrp="1" noChangeArrowheads="1"/>
          </p:cNvSpPr>
          <p:nvPr>
            <p:ph type="title" idx="4294967295"/>
          </p:nvPr>
        </p:nvSpPr>
        <p:spPr>
          <a:xfrm>
            <a:off x="628650" y="365127"/>
            <a:ext cx="6983730" cy="846454"/>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5.2.2</a:t>
            </a:r>
            <a:r>
              <a:rPr lang="zh-CN" altLang="en-US" sz="3600" b="1" dirty="0">
                <a:solidFill>
                  <a:srgbClr val="FF0000"/>
                </a:solidFill>
                <a:latin typeface="华文宋体" panose="02010600040101010101" pitchFamily="2" charset="-122"/>
                <a:ea typeface="华文宋体" panose="02010600040101010101" pitchFamily="2" charset="-122"/>
              </a:rPr>
              <a:t>离散</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3600" dirty="0">
              <a:ea typeface="宋体" panose="02010600030101010101" pitchFamily="2" charset="-122"/>
            </a:endParaRPr>
          </a:p>
        </p:txBody>
      </p:sp>
      <p:sp>
        <p:nvSpPr>
          <p:cNvPr id="123909" name="Rectangle 3"/>
          <p:cNvSpPr>
            <a:spLocks noGrp="1" noChangeArrowheads="1"/>
          </p:cNvSpPr>
          <p:nvPr>
            <p:ph type="body" idx="4294967295"/>
          </p:nvPr>
        </p:nvSpPr>
        <p:spPr>
          <a:xfrm>
            <a:off x="114300" y="1417638"/>
            <a:ext cx="7989570" cy="4525962"/>
          </a:xfrm>
        </p:spPr>
        <p:txBody>
          <a:bodyPr>
            <a:normAutofit/>
          </a:bodyPr>
          <a:lstStyle/>
          <a:p>
            <a:pPr algn="just" eaLnBrk="1" hangingPunct="1">
              <a:lnSpc>
                <a:spcPct val="130000"/>
              </a:lnSpc>
            </a:pPr>
            <a:r>
              <a:rPr lang="zh-CN" altLang="en-US" b="1" dirty="0">
                <a:latin typeface="华文宋体" panose="02010600040101010101" pitchFamily="2" charset="-122"/>
                <a:ea typeface="华文宋体" panose="02010600040101010101" pitchFamily="2" charset="-122"/>
              </a:rPr>
              <a:t>   方法</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：精度控制法：给定一个精度控制参数</a:t>
            </a:r>
          </a:p>
          <a:p>
            <a:pPr lvl="1" algn="just" eaLnBrk="1" hangingPunct="1">
              <a:lnSpc>
                <a:spcPct val="130000"/>
              </a:lnSpc>
            </a:pPr>
            <a:r>
              <a:rPr lang="zh-CN" altLang="en-US" sz="2800" b="1" dirty="0">
                <a:solidFill>
                  <a:srgbClr val="FF0000"/>
                </a:solidFill>
                <a:latin typeface="华文宋体" panose="02010600040101010101" pitchFamily="2" charset="-122"/>
                <a:ea typeface="华文宋体" panose="02010600040101010101" pitchFamily="2" charset="-122"/>
              </a:rPr>
              <a:t>精度度量</a:t>
            </a:r>
            <a:r>
              <a:rPr lang="zh-CN" altLang="en-US" sz="2800" b="1" dirty="0">
                <a:latin typeface="华文宋体" panose="02010600040101010101" pitchFamily="2" charset="-122"/>
                <a:ea typeface="华文宋体" panose="02010600040101010101" pitchFamily="2" charset="-122"/>
              </a:rPr>
              <a:t>：实际输出向量与理想输出向量的对应分量的</a:t>
            </a:r>
            <a:r>
              <a:rPr lang="zh-CN" altLang="en-US" sz="2800" b="1" dirty="0">
                <a:solidFill>
                  <a:srgbClr val="FF0000"/>
                </a:solidFill>
                <a:latin typeface="华文宋体" panose="02010600040101010101" pitchFamily="2" charset="-122"/>
                <a:ea typeface="华文宋体" panose="02010600040101010101" pitchFamily="2" charset="-122"/>
              </a:rPr>
              <a:t>差的绝对值</a:t>
            </a:r>
            <a:r>
              <a:rPr lang="zh-CN" altLang="en-US" sz="2800" b="1" dirty="0">
                <a:latin typeface="华文宋体" panose="02010600040101010101" pitchFamily="2" charset="-122"/>
                <a:ea typeface="华文宋体" panose="02010600040101010101" pitchFamily="2" charset="-122"/>
              </a:rPr>
              <a:t>之和；</a:t>
            </a:r>
          </a:p>
          <a:p>
            <a:pPr lvl="1" algn="just">
              <a:lnSpc>
                <a:spcPct val="130000"/>
              </a:lnSpc>
            </a:pPr>
            <a:r>
              <a:rPr lang="zh-CN" altLang="en-US" sz="2800" b="1" dirty="0">
                <a:solidFill>
                  <a:srgbClr val="FF0000"/>
                </a:solidFill>
                <a:latin typeface="华文宋体" panose="02010600040101010101" pitchFamily="2" charset="-122"/>
                <a:ea typeface="华文宋体" panose="02010600040101010101" pitchFamily="2" charset="-122"/>
              </a:rPr>
              <a:t>精度度量</a:t>
            </a:r>
            <a:r>
              <a:rPr lang="en-US" altLang="zh-CN" sz="2800" b="1" dirty="0">
                <a:solidFill>
                  <a:srgbClr val="FF0000"/>
                </a:solidFill>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实际输出向量与理想输出向量的欧氏距离的和</a:t>
            </a:r>
          </a:p>
          <a:p>
            <a:pPr lvl="1" algn="just" eaLnBrk="1" hangingPunct="1">
              <a:lnSpc>
                <a:spcPct val="130000"/>
              </a:lnSpc>
            </a:pPr>
            <a:r>
              <a:rPr lang="zh-CN" altLang="en-US" sz="2800" b="1" dirty="0">
                <a:latin typeface="华文宋体" panose="02010600040101010101" pitchFamily="2" charset="-122"/>
                <a:ea typeface="华文宋体" panose="02010600040101010101" pitchFamily="2" charset="-122"/>
              </a:rPr>
              <a:t> </a:t>
            </a:r>
            <a:r>
              <a:rPr lang="zh-CN" altLang="en-US" sz="2800" b="1" dirty="0">
                <a:solidFill>
                  <a:srgbClr val="FF0000"/>
                </a:solidFill>
                <a:latin typeface="华文宋体" panose="02010600040101010101" pitchFamily="2" charset="-122"/>
                <a:ea typeface="华文宋体" panose="02010600040101010101" pitchFamily="2" charset="-122"/>
              </a:rPr>
              <a:t>死循环</a:t>
            </a:r>
            <a:r>
              <a:rPr lang="zh-CN" altLang="en-US" sz="2800" b="1" dirty="0">
                <a:latin typeface="华文宋体" panose="02010600040101010101" pitchFamily="2" charset="-122"/>
                <a:ea typeface="华文宋体" panose="02010600040101010101" pitchFamily="2" charset="-122"/>
              </a:rPr>
              <a:t>：网络无法表示样本所代表的问题</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9">
                                            <p:txEl>
                                              <p:pRg st="0" end="0"/>
                                            </p:txEl>
                                          </p:spTgt>
                                        </p:tgtEl>
                                        <p:attrNameLst>
                                          <p:attrName>style.visibility</p:attrName>
                                        </p:attrNameLst>
                                      </p:cBhvr>
                                      <p:to>
                                        <p:strVal val="visible"/>
                                      </p:to>
                                    </p:set>
                                    <p:anim calcmode="lin" valueType="num">
                                      <p:cBhvr additive="base">
                                        <p:cTn id="7" dur="500" fill="hold"/>
                                        <p:tgtEl>
                                          <p:spTgt spid="1239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39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09">
                                            <p:txEl>
                                              <p:pRg st="1" end="1"/>
                                            </p:txEl>
                                          </p:spTgt>
                                        </p:tgtEl>
                                        <p:attrNameLst>
                                          <p:attrName>style.visibility</p:attrName>
                                        </p:attrNameLst>
                                      </p:cBhvr>
                                      <p:to>
                                        <p:strVal val="visible"/>
                                      </p:to>
                                    </p:set>
                                    <p:anim calcmode="lin" valueType="num">
                                      <p:cBhvr additive="base">
                                        <p:cTn id="13" dur="500" fill="hold"/>
                                        <p:tgtEl>
                                          <p:spTgt spid="1239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39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3909">
                                            <p:txEl>
                                              <p:pRg st="2" end="2"/>
                                            </p:txEl>
                                          </p:spTgt>
                                        </p:tgtEl>
                                        <p:attrNameLst>
                                          <p:attrName>style.visibility</p:attrName>
                                        </p:attrNameLst>
                                      </p:cBhvr>
                                      <p:to>
                                        <p:strVal val="visible"/>
                                      </p:to>
                                    </p:set>
                                    <p:anim calcmode="lin" valueType="num">
                                      <p:cBhvr additive="base">
                                        <p:cTn id="19" dur="500" fill="hold"/>
                                        <p:tgtEl>
                                          <p:spTgt spid="1239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39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3909">
                                            <p:txEl>
                                              <p:pRg st="3" end="3"/>
                                            </p:txEl>
                                          </p:spTgt>
                                        </p:tgtEl>
                                        <p:attrNameLst>
                                          <p:attrName>style.visibility</p:attrName>
                                        </p:attrNameLst>
                                      </p:cBhvr>
                                      <p:to>
                                        <p:strVal val="visible"/>
                                      </p:to>
                                    </p:set>
                                    <p:anim calcmode="lin" valueType="num">
                                      <p:cBhvr additive="base">
                                        <p:cTn id="25" dur="500" fill="hold"/>
                                        <p:tgtEl>
                                          <p:spTgt spid="12390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390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build="p" bldLvl="2"/>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C94A72-E9B0-4230-96AC-CC7A4BF81099}" type="slidenum">
              <a:rPr lang="en-US" altLang="zh-CN" sz="1400"/>
              <a:t>119</a:t>
            </a:fld>
            <a:endParaRPr lang="en-US" altLang="zh-CN" sz="1400"/>
          </a:p>
        </p:txBody>
      </p:sp>
      <p:sp>
        <p:nvSpPr>
          <p:cNvPr id="124932" name="Rectangle 2"/>
          <p:cNvSpPr>
            <a:spLocks noGrp="1" noChangeArrowheads="1"/>
          </p:cNvSpPr>
          <p:nvPr>
            <p:ph type="title" idx="4294967295"/>
          </p:nvPr>
        </p:nvSpPr>
        <p:spPr>
          <a:xfrm>
            <a:off x="628650" y="365127"/>
            <a:ext cx="7589520" cy="880744"/>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5.2.2</a:t>
            </a:r>
            <a:r>
              <a:rPr lang="zh-CN" altLang="en-US" sz="4000" b="1" dirty="0">
                <a:solidFill>
                  <a:srgbClr val="FF0000"/>
                </a:solidFill>
                <a:latin typeface="华文宋体" panose="02010600040101010101" pitchFamily="2" charset="-122"/>
                <a:ea typeface="华文宋体" panose="02010600040101010101" pitchFamily="2" charset="-122"/>
              </a:rPr>
              <a:t>离散</a:t>
            </a:r>
            <a:r>
              <a:rPr lang="zh-CN" altLang="en-US" sz="4000" b="1" dirty="0">
                <a:solidFill>
                  <a:srgbClr val="0070C0"/>
                </a:solidFill>
                <a:latin typeface="华文宋体" panose="02010600040101010101" pitchFamily="2" charset="-122"/>
                <a:ea typeface="华文宋体" panose="02010600040101010101" pitchFamily="2" charset="-122"/>
              </a:rPr>
              <a:t>多</a:t>
            </a:r>
            <a:r>
              <a:rPr lang="zh-CN" altLang="en-US" sz="40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4000" dirty="0">
              <a:ea typeface="宋体" panose="02010600030101010101" pitchFamily="2" charset="-122"/>
            </a:endParaRPr>
          </a:p>
        </p:txBody>
      </p:sp>
      <p:sp>
        <p:nvSpPr>
          <p:cNvPr id="124933" name="Rectangle 3"/>
          <p:cNvSpPr>
            <a:spLocks noGrp="1" noChangeArrowheads="1"/>
          </p:cNvSpPr>
          <p:nvPr>
            <p:ph type="body" idx="4294967295"/>
          </p:nvPr>
        </p:nvSpPr>
        <p:spPr>
          <a:xfrm>
            <a:off x="777240" y="1245871"/>
            <a:ext cx="7292340" cy="4351338"/>
          </a:xfrm>
        </p:spPr>
        <p:txBody>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方法</a:t>
            </a: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eaLnBrk="1" hangingPunct="1">
              <a:lnSpc>
                <a:spcPct val="150000"/>
              </a:lnSpc>
            </a:pPr>
            <a:r>
              <a:rPr lang="zh-CN" altLang="en-US" b="1" dirty="0">
                <a:latin typeface="华文宋体" panose="02010600040101010101" pitchFamily="2" charset="-122"/>
                <a:ea typeface="华文宋体" panose="02010600040101010101" pitchFamily="2" charset="-122"/>
              </a:rPr>
              <a:t>综合控制法：将这两种方法结合起来使用 </a:t>
            </a:r>
          </a:p>
          <a:p>
            <a:pPr eaLnBrk="1" hangingPunct="1">
              <a:lnSpc>
                <a:spcPct val="150000"/>
              </a:lnSpc>
            </a:pPr>
            <a:r>
              <a:rPr lang="zh-CN" altLang="en-US" b="1" dirty="0">
                <a:latin typeface="华文宋体" panose="02010600040101010101" pitchFamily="2" charset="-122"/>
                <a:ea typeface="华文宋体" panose="02010600040101010101" pitchFamily="2" charset="-122"/>
              </a:rPr>
              <a:t>注意：精度参数的设置。根据实际问题选定；初始测试阶段，精度要求低，测试完成后，再给出实际的精度要求。</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4933">
                                            <p:txEl>
                                              <p:pRg st="1" end="1"/>
                                            </p:txEl>
                                          </p:spTgt>
                                        </p:tgtEl>
                                        <p:attrNameLst>
                                          <p:attrName>style.visibility</p:attrName>
                                        </p:attrNameLst>
                                      </p:cBhvr>
                                      <p:to>
                                        <p:strVal val="visible"/>
                                      </p:to>
                                    </p:set>
                                    <p:anim calcmode="lin" valueType="num">
                                      <p:cBhvr additive="base">
                                        <p:cTn id="13"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4933">
                                            <p:txEl>
                                              <p:pRg st="2" end="2"/>
                                            </p:txEl>
                                          </p:spTgt>
                                        </p:tgtEl>
                                        <p:attrNameLst>
                                          <p:attrName>style.visibility</p:attrName>
                                        </p:attrNameLst>
                                      </p:cBhvr>
                                      <p:to>
                                        <p:strVal val="visible"/>
                                      </p:to>
                                    </p:set>
                                    <p:anim calcmode="lin" valueType="num">
                                      <p:cBhvr additive="base">
                                        <p:cTn id="19"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pPr>
              <a:lnSpc>
                <a:spcPct val="150000"/>
              </a:lnSpc>
            </a:pPr>
            <a:r>
              <a:rPr lang="zh-CN" altLang="en-US" sz="3600" dirty="0"/>
              <a:t>阿尔法围棋（</a:t>
            </a:r>
            <a:r>
              <a:rPr lang="en-US" altLang="zh-CN" sz="3600" dirty="0"/>
              <a:t>AlphaGo</a:t>
            </a:r>
            <a:r>
              <a:rPr lang="zh-CN" altLang="en-US" sz="3600" dirty="0"/>
              <a:t>）是一款围棋</a:t>
            </a:r>
            <a:r>
              <a:rPr lang="zh-CN" altLang="en-US" sz="3600" dirty="0">
                <a:hlinkClick r:id="rId3"/>
              </a:rPr>
              <a:t>人工智能</a:t>
            </a:r>
            <a:r>
              <a:rPr lang="zh-CN" altLang="en-US" sz="3600" dirty="0"/>
              <a:t>程序</a:t>
            </a:r>
          </a:p>
        </p:txBody>
      </p:sp>
      <p:sp>
        <p:nvSpPr>
          <p:cNvPr id="11" name="内容占位符 10"/>
          <p:cNvSpPr>
            <a:spLocks noGrp="1"/>
          </p:cNvSpPr>
          <p:nvPr>
            <p:ph idx="1"/>
          </p:nvPr>
        </p:nvSpPr>
        <p:spPr>
          <a:xfrm>
            <a:off x="628650" y="2099945"/>
            <a:ext cx="7886700" cy="1637665"/>
          </a:xfrm>
        </p:spPr>
        <p:txBody>
          <a:bodyPr>
            <a:normAutofit fontScale="85000" lnSpcReduction="10000"/>
          </a:bodyPr>
          <a:lstStyle/>
          <a:p>
            <a:pPr>
              <a:lnSpc>
                <a:spcPct val="150000"/>
              </a:lnSpc>
            </a:pPr>
            <a:r>
              <a:rPr lang="zh-CN" altLang="en-US" b="1" dirty="0">
                <a:latin typeface="华文宋体" panose="02010600040101010101" pitchFamily="2" charset="-122"/>
                <a:ea typeface="华文宋体" panose="02010600040101010101" pitchFamily="2" charset="-122"/>
              </a:rPr>
              <a:t>其主要工作原理是“</a:t>
            </a:r>
            <a:r>
              <a:rPr lang="zh-CN" altLang="en-US" b="1" dirty="0">
                <a:solidFill>
                  <a:srgbClr val="FF0000"/>
                </a:solidFill>
                <a:latin typeface="华文宋体" panose="02010600040101010101" pitchFamily="2" charset="-122"/>
                <a:ea typeface="华文宋体" panose="02010600040101010101" pitchFamily="2" charset="-122"/>
              </a:rPr>
              <a:t>深度学习</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b="1" dirty="0">
                <a:latin typeface="华文宋体" panose="02010600040101010101" pitchFamily="2" charset="-122"/>
                <a:ea typeface="华文宋体" panose="02010600040101010101" pitchFamily="2" charset="-122"/>
              </a:rPr>
              <a:t>“</a:t>
            </a:r>
            <a:r>
              <a:rPr lang="zh-CN" altLang="en-US" b="1" dirty="0">
                <a:solidFill>
                  <a:srgbClr val="FF0000"/>
                </a:solidFill>
                <a:latin typeface="华文宋体" panose="02010600040101010101" pitchFamily="2" charset="-122"/>
                <a:ea typeface="华文宋体" panose="02010600040101010101" pitchFamily="2" charset="-122"/>
              </a:rPr>
              <a:t>深度学习</a:t>
            </a:r>
            <a:r>
              <a:rPr lang="zh-CN" altLang="en-US" b="1" dirty="0">
                <a:latin typeface="华文宋体" panose="02010600040101010101" pitchFamily="2" charset="-122"/>
                <a:ea typeface="华文宋体" panose="02010600040101010101" pitchFamily="2" charset="-122"/>
              </a:rPr>
              <a:t>”是指</a:t>
            </a:r>
            <a:r>
              <a:rPr lang="zh-CN" altLang="en-US" b="1" dirty="0">
                <a:solidFill>
                  <a:srgbClr val="FF0000"/>
                </a:solidFill>
                <a:latin typeface="华文宋体" panose="02010600040101010101" pitchFamily="2" charset="-122"/>
                <a:ea typeface="华文宋体" panose="02010600040101010101" pitchFamily="2" charset="-122"/>
              </a:rPr>
              <a:t>多层</a:t>
            </a:r>
            <a:r>
              <a:rPr lang="zh-CN" altLang="en-US" b="1" dirty="0">
                <a:latin typeface="华文宋体" panose="02010600040101010101" pitchFamily="2" charset="-122"/>
                <a:ea typeface="华文宋体" panose="02010600040101010101" pitchFamily="2" charset="-122"/>
              </a:rPr>
              <a:t>的人工神经网络和训练它的方法。</a:t>
            </a:r>
          </a:p>
        </p:txBody>
      </p:sp>
      <p:pic>
        <p:nvPicPr>
          <p:cNvPr id="15" name="图片 14" descr="https://ss0.baidu.com/6ONWsjip0QIZ8tyhnq/it/u=633012396,1533467577&amp;fm=170&amp;s=A46AF1064732018AF043A39C0300D08F&amp;w=539&amp;h=357&amp;img.PNG"/>
          <p:cNvPicPr/>
          <p:nvPr/>
        </p:nvPicPr>
        <p:blipFill>
          <a:blip r:embed="rId4">
            <a:extLst>
              <a:ext uri="{28A0092B-C50C-407E-A947-70E740481C1C}">
                <a14:useLocalDpi xmlns:a14="http://schemas.microsoft.com/office/drawing/2010/main" val="0"/>
              </a:ext>
            </a:extLst>
          </a:blip>
          <a:srcRect/>
          <a:stretch>
            <a:fillRect/>
          </a:stretch>
        </p:blipFill>
        <p:spPr bwMode="auto">
          <a:xfrm>
            <a:off x="5646420" y="4697730"/>
            <a:ext cx="3385633" cy="2160270"/>
          </a:xfrm>
          <a:prstGeom prst="rect">
            <a:avLst/>
          </a:prstGeom>
          <a:noFill/>
          <a:ln>
            <a:noFill/>
          </a:ln>
        </p:spPr>
      </p:pic>
      <p:pic>
        <p:nvPicPr>
          <p:cNvPr id="6146" name="Picture 2" descr="http://ask.qcloudimg.com/http-save/yehe-1905995/p5htb333oa.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075" y="3733227"/>
            <a:ext cx="3696335" cy="3124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EC7C697-F08B-4B73-A347-0C6AA7F5981D}" type="slidenum">
              <a:rPr lang="en-US" altLang="zh-CN" sz="1400"/>
              <a:t>120</a:t>
            </a:fld>
            <a:endParaRPr lang="en-US" altLang="zh-CN" sz="1400"/>
          </a:p>
        </p:txBody>
      </p:sp>
      <p:sp>
        <p:nvSpPr>
          <p:cNvPr id="125956" name="Rectangle 2"/>
          <p:cNvSpPr>
            <a:spLocks noGrp="1" noChangeArrowheads="1"/>
          </p:cNvSpPr>
          <p:nvPr>
            <p:ph type="title" idx="4294967295"/>
          </p:nvPr>
        </p:nvSpPr>
        <p:spPr>
          <a:xfrm>
            <a:off x="628650" y="365126"/>
            <a:ext cx="7360920" cy="915987"/>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5.2.3 </a:t>
            </a:r>
            <a:r>
              <a:rPr lang="zh-CN" altLang="en-US" sz="3600" b="1" dirty="0">
                <a:solidFill>
                  <a:srgbClr val="FF0000"/>
                </a:solidFill>
                <a:latin typeface="华文宋体" panose="02010600040101010101" pitchFamily="2" charset="-122"/>
                <a:ea typeface="华文宋体" panose="02010600040101010101" pitchFamily="2" charset="-122"/>
              </a:rPr>
              <a:t>连续</a:t>
            </a:r>
            <a:r>
              <a:rPr lang="zh-CN" altLang="en-US" sz="3600" b="1" dirty="0">
                <a:solidFill>
                  <a:srgbClr val="0070C0"/>
                </a:solidFill>
                <a:latin typeface="华文宋体" panose="02010600040101010101" pitchFamily="2" charset="-122"/>
                <a:ea typeface="华文宋体" panose="02010600040101010101" pitchFamily="2" charset="-122"/>
              </a:rPr>
              <a:t>多</a:t>
            </a:r>
            <a:r>
              <a:rPr lang="zh-CN" altLang="en-US" sz="3600" b="1" dirty="0">
                <a:solidFill>
                  <a:srgbClr val="FF0000"/>
                </a:solidFill>
                <a:latin typeface="华文宋体" panose="02010600040101010101" pitchFamily="2" charset="-122"/>
                <a:ea typeface="华文宋体" panose="02010600040101010101" pitchFamily="2" charset="-122"/>
              </a:rPr>
              <a:t>输出感知器训练算法 </a:t>
            </a:r>
          </a:p>
        </p:txBody>
      </p:sp>
      <p:sp>
        <p:nvSpPr>
          <p:cNvPr id="125957" name="Rectangle 3"/>
          <p:cNvSpPr>
            <a:spLocks noGrp="1" noChangeArrowheads="1"/>
          </p:cNvSpPr>
          <p:nvPr>
            <p:ph type="body" idx="4294967295"/>
          </p:nvPr>
        </p:nvSpPr>
        <p:spPr>
          <a:xfrm>
            <a:off x="673735" y="1281113"/>
            <a:ext cx="7281545" cy="4525962"/>
          </a:xfrm>
        </p:spPr>
        <p:txBody>
          <a:bodyPr/>
          <a:lstStyle/>
          <a:p>
            <a:pPr eaLnBrk="1" hangingPunct="1">
              <a:lnSpc>
                <a:spcPct val="150000"/>
              </a:lnSpc>
            </a:pPr>
            <a:r>
              <a:rPr lang="zh-CN" altLang="en-US" sz="2800" b="1" dirty="0">
                <a:latin typeface="华文宋体" panose="02010600040101010101" pitchFamily="2" charset="-122"/>
                <a:ea typeface="华文宋体" panose="02010600040101010101" pitchFamily="2" charset="-122"/>
              </a:rPr>
              <a:t>用公式</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取代了算法第</a:t>
            </a:r>
            <a:r>
              <a:rPr lang="en-US" altLang="zh-CN" b="1"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.1.3</a:t>
            </a:r>
            <a:r>
              <a:rPr lang="zh-CN" altLang="en-US" sz="2800" b="1" dirty="0">
                <a:latin typeface="华文宋体" panose="02010600040101010101" pitchFamily="2" charset="-122"/>
                <a:ea typeface="华文宋体" panose="02010600040101010101" pitchFamily="2" charset="-122"/>
              </a:rPr>
              <a:t>步中的多个判断</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pP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与</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之间的差别对</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的影响由</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表现出来</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pPr>
            <a:r>
              <a:rPr lang="zh-CN" altLang="en-US" sz="2800" b="1" dirty="0">
                <a:latin typeface="华文宋体" panose="02010600040101010101" pitchFamily="2" charset="-122"/>
                <a:ea typeface="华文宋体" panose="02010600040101010101" pitchFamily="2" charset="-122"/>
              </a:rPr>
              <a:t>好处</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不仅使得算法的控制在结构上更容易理解，而且还使得它的适应面更宽</a:t>
            </a:r>
            <a:r>
              <a:rPr lang="en-US" altLang="zh-CN" sz="2800" b="1" dirty="0">
                <a:latin typeface="华文宋体" panose="02010600040101010101" pitchFamily="2" charset="-122"/>
                <a:ea typeface="华文宋体" panose="02010600040101010101" pitchFamily="2" charset="-122"/>
              </a:rPr>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C29FD46-8998-4AA4-8053-74AC8B446D4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7">
                                            <p:txEl>
                                              <p:pRg st="0" end="0"/>
                                            </p:txEl>
                                          </p:spTgt>
                                        </p:tgtEl>
                                        <p:attrNameLst>
                                          <p:attrName>style.visibility</p:attrName>
                                        </p:attrNameLst>
                                      </p:cBhvr>
                                      <p:to>
                                        <p:strVal val="visible"/>
                                      </p:to>
                                    </p:set>
                                    <p:anim calcmode="lin" valueType="num">
                                      <p:cBhvr additive="base">
                                        <p:cTn id="7" dur="500" fill="hold"/>
                                        <p:tgtEl>
                                          <p:spTgt spid="12595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595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957">
                                            <p:txEl>
                                              <p:pRg st="1" end="1"/>
                                            </p:txEl>
                                          </p:spTgt>
                                        </p:tgtEl>
                                        <p:attrNameLst>
                                          <p:attrName>style.visibility</p:attrName>
                                        </p:attrNameLst>
                                      </p:cBhvr>
                                      <p:to>
                                        <p:strVal val="visible"/>
                                      </p:to>
                                    </p:set>
                                    <p:anim calcmode="lin" valueType="num">
                                      <p:cBhvr additive="base">
                                        <p:cTn id="13" dur="500" fill="hold"/>
                                        <p:tgtEl>
                                          <p:spTgt spid="12595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595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5957">
                                            <p:txEl>
                                              <p:pRg st="2" end="2"/>
                                            </p:txEl>
                                          </p:spTgt>
                                        </p:tgtEl>
                                        <p:attrNameLst>
                                          <p:attrName>style.visibility</p:attrName>
                                        </p:attrNameLst>
                                      </p:cBhvr>
                                      <p:to>
                                        <p:strVal val="visible"/>
                                      </p:to>
                                    </p:set>
                                    <p:anim calcmode="lin" valueType="num">
                                      <p:cBhvr additive="base">
                                        <p:cTn id="19" dur="500" fill="hold"/>
                                        <p:tgtEl>
                                          <p:spTgt spid="12595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595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50804EF-EE00-4395-8DAC-8DC815C606AB}" type="datetime1">
              <a:rPr lang="zh-CN" altLang="en-US" sz="1400"/>
              <a:t>2025/11/4</a:t>
            </a:fld>
            <a:endParaRPr lang="zh-CN" altLang="en-US" sz="1400"/>
          </a:p>
        </p:txBody>
      </p:sp>
      <p:sp>
        <p:nvSpPr>
          <p:cNvPr id="1269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F00AF3B-123B-4587-B272-D6FEAA85B8A4}" type="slidenum">
              <a:rPr lang="en-US" altLang="zh-CN" sz="1400"/>
              <a:t>121</a:t>
            </a:fld>
            <a:endParaRPr lang="en-US" altLang="zh-CN" sz="1400"/>
          </a:p>
        </p:txBody>
      </p:sp>
      <p:sp>
        <p:nvSpPr>
          <p:cNvPr id="126980" name="Rectangle 2"/>
          <p:cNvSpPr>
            <a:spLocks noGrp="1" noChangeArrowheads="1"/>
          </p:cNvSpPr>
          <p:nvPr>
            <p:ph type="title" idx="4294967295"/>
          </p:nvPr>
        </p:nvSpPr>
        <p:spPr>
          <a:xfrm>
            <a:off x="466725" y="44450"/>
            <a:ext cx="6779895" cy="563563"/>
          </a:xfrm>
        </p:spPr>
        <p:txBody>
          <a:bodyPr/>
          <a:lstStyle/>
          <a:p>
            <a:r>
              <a:rPr lang="en-US" altLang="zh-CN" sz="3200" b="1" dirty="0">
                <a:solidFill>
                  <a:srgbClr val="FF0000"/>
                </a:solidFill>
                <a:latin typeface="华文宋体" panose="02010600040101010101" pitchFamily="2" charset="-122"/>
                <a:ea typeface="华文宋体" panose="02010600040101010101" pitchFamily="2" charset="-122"/>
              </a:rPr>
              <a:t>5.2.3 </a:t>
            </a:r>
            <a:r>
              <a:rPr lang="zh-CN" altLang="en-US" sz="3200" b="1" dirty="0">
                <a:solidFill>
                  <a:srgbClr val="FF0000"/>
                </a:solidFill>
                <a:latin typeface="华文宋体" panose="02010600040101010101" pitchFamily="2" charset="-122"/>
                <a:ea typeface="华文宋体" panose="02010600040101010101" pitchFamily="2" charset="-122"/>
              </a:rPr>
              <a:t>连续</a:t>
            </a:r>
            <a:r>
              <a:rPr lang="zh-CN" altLang="en-US" sz="3200" b="1" dirty="0">
                <a:solidFill>
                  <a:srgbClr val="0070C0"/>
                </a:solidFill>
                <a:latin typeface="华文宋体" panose="02010600040101010101" pitchFamily="2" charset="-122"/>
                <a:ea typeface="华文宋体" panose="02010600040101010101" pitchFamily="2" charset="-122"/>
              </a:rPr>
              <a:t>多</a:t>
            </a:r>
            <a:r>
              <a:rPr lang="zh-CN" altLang="en-US" sz="3200" b="1" dirty="0">
                <a:solidFill>
                  <a:srgbClr val="FF0000"/>
                </a:solidFill>
                <a:latin typeface="华文宋体" panose="02010600040101010101" pitchFamily="2" charset="-122"/>
                <a:ea typeface="华文宋体" panose="02010600040101010101" pitchFamily="2" charset="-122"/>
              </a:rPr>
              <a:t>输出感知器训练算法 </a:t>
            </a:r>
            <a:endParaRPr lang="zh-CN" altLang="en-US" sz="3200" dirty="0">
              <a:ea typeface="宋体" panose="02010600030101010101" pitchFamily="2" charset="-122"/>
            </a:endParaRPr>
          </a:p>
        </p:txBody>
      </p:sp>
      <p:sp>
        <p:nvSpPr>
          <p:cNvPr id="126981" name="Text Box 3"/>
          <p:cNvSpPr txBox="1">
            <a:spLocks noChangeArrowheads="1"/>
          </p:cNvSpPr>
          <p:nvPr/>
        </p:nvSpPr>
        <p:spPr bwMode="auto">
          <a:xfrm>
            <a:off x="466725" y="620713"/>
            <a:ext cx="7591425" cy="606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用适当的小伪随机数初始化权矩阵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初置精度控制参数</a:t>
            </a:r>
            <a:r>
              <a:rPr lang="en-US" altLang="zh-CN" sz="2800" b="1" dirty="0">
                <a:latin typeface="华文宋体" panose="02010600040101010101" pitchFamily="2" charset="-122"/>
                <a:ea typeface="华文宋体" panose="02010600040101010101" pitchFamily="2" charset="-122"/>
              </a:rPr>
              <a:t>ε,</a:t>
            </a:r>
            <a:r>
              <a:rPr lang="zh-CN" altLang="en-US" sz="2800" b="1" dirty="0">
                <a:latin typeface="华文宋体" panose="02010600040101010101" pitchFamily="2" charset="-122"/>
                <a:ea typeface="华文宋体" panose="02010600040101010101" pitchFamily="2" charset="-122"/>
              </a:rPr>
              <a:t>学习率</a:t>
            </a:r>
            <a:r>
              <a:rPr lang="en-US" altLang="zh-CN" sz="2800" b="1" dirty="0">
                <a:latin typeface="华文宋体" panose="02010600040101010101" pitchFamily="2" charset="-122"/>
                <a:ea typeface="华文宋体" panose="02010600040101010101" pitchFamily="2" charset="-122"/>
              </a:rPr>
              <a:t>α, </a:t>
            </a:r>
            <a:r>
              <a:rPr lang="zh-CN" altLang="en-US" sz="2800" b="1" dirty="0">
                <a:latin typeface="华文宋体" panose="02010600040101010101" pitchFamily="2" charset="-122"/>
                <a:ea typeface="华文宋体" panose="02010600040101010101" pitchFamily="2" charset="-122"/>
              </a:rPr>
              <a:t>精度控制变量</a:t>
            </a:r>
            <a:r>
              <a:rPr lang="en-US" altLang="zh-CN" sz="2800" b="1" dirty="0">
                <a:latin typeface="华文宋体" panose="02010600040101010101" pitchFamily="2" charset="-122"/>
                <a:ea typeface="华文宋体" panose="02010600040101010101" pitchFamily="2" charset="-122"/>
              </a:rPr>
              <a:t>d=ε+1</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While d ≥ ε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3.1  d=0</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  for </a:t>
            </a:r>
            <a:r>
              <a:rPr lang="zh-CN" altLang="en-US" sz="2800" b="1" dirty="0">
                <a:latin typeface="华文宋体" panose="02010600040101010101" pitchFamily="2" charset="-122"/>
                <a:ea typeface="华文宋体" panose="02010600040101010101" pitchFamily="2" charset="-122"/>
              </a:rPr>
              <a:t>每个样本（</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Y</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3.2.1 </a:t>
            </a:r>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3.2.2 </a:t>
            </a:r>
            <a:r>
              <a:rPr lang="zh-CN" altLang="en-US" sz="2800" b="1" dirty="0">
                <a:latin typeface="华文宋体" panose="02010600040101010101" pitchFamily="2" charset="-122"/>
                <a:ea typeface="华文宋体" panose="02010600040101010101" pitchFamily="2" charset="-122"/>
              </a:rPr>
              <a:t>求</a:t>
            </a:r>
            <a:r>
              <a:rPr lang="en-US" altLang="zh-CN" sz="2800" b="1" dirty="0">
                <a:latin typeface="华文宋体" panose="02010600040101010101" pitchFamily="2" charset="-122"/>
                <a:ea typeface="华文宋体" panose="02010600040101010101" pitchFamily="2" charset="-122"/>
              </a:rPr>
              <a:t>O=F</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3.2.3 </a:t>
            </a:r>
            <a:r>
              <a:rPr lang="zh-CN" altLang="en-US" sz="2800" b="1" dirty="0">
                <a:latin typeface="华文宋体" panose="02010600040101010101" pitchFamily="2" charset="-122"/>
                <a:ea typeface="华文宋体" panose="02010600040101010101" pitchFamily="2" charset="-122"/>
              </a:rPr>
              <a:t>修改权矩阵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for </a:t>
            </a:r>
            <a:r>
              <a:rPr lang="en-US" altLang="zh-CN" sz="2800" b="1" dirty="0" err="1">
                <a:latin typeface="华文宋体" panose="02010600040101010101" pitchFamily="2" charset="-122"/>
                <a:ea typeface="华文宋体" panose="02010600040101010101" pitchFamily="2" charset="-122"/>
              </a:rPr>
              <a:t>i</a:t>
            </a:r>
            <a:r>
              <a:rPr lang="en-US" altLang="zh-CN" sz="2800" b="1" dirty="0">
                <a:latin typeface="华文宋体" panose="02010600040101010101" pitchFamily="2" charset="-122"/>
                <a:ea typeface="华文宋体" panose="02010600040101010101" pitchFamily="2" charset="-122"/>
              </a:rPr>
              <a:t>=1 to n</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j=1 to m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+α(</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i</a:t>
            </a:r>
            <a:r>
              <a:rPr lang="zh-CN" altLang="en-US" sz="2800" b="1" dirty="0">
                <a:latin typeface="华文宋体" panose="02010600040101010101" pitchFamily="2" charset="-122"/>
                <a:ea typeface="华文宋体" panose="02010600040101010101" pitchFamily="2" charset="-122"/>
              </a:rPr>
              <a:t>；</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3.2.4 </a:t>
            </a:r>
            <a:r>
              <a:rPr lang="zh-CN" altLang="en-US" sz="2800" b="1" dirty="0">
                <a:latin typeface="华文宋体" panose="02010600040101010101" pitchFamily="2" charset="-122"/>
                <a:ea typeface="华文宋体" panose="02010600040101010101" pitchFamily="2" charset="-122"/>
              </a:rPr>
              <a:t>累积误差</a:t>
            </a:r>
          </a:p>
          <a:p>
            <a:pPr algn="just" eaLnBrk="1" hangingPunct="1">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for j = 1 to m do</a:t>
            </a:r>
          </a:p>
          <a:p>
            <a:pPr algn="just" eaLnBrk="1" hangingPunct="1">
              <a:spcBef>
                <a:spcPct val="0"/>
              </a:spcBef>
              <a:buFontTx/>
              <a:buNone/>
            </a:pPr>
            <a:r>
              <a:rPr lang="en-US" altLang="zh-CN" sz="2800" b="1" dirty="0">
                <a:latin typeface="华文宋体" panose="02010600040101010101" pitchFamily="2" charset="-122"/>
                <a:ea typeface="华文宋体" panose="02010600040101010101" pitchFamily="2" charset="-122"/>
              </a:rPr>
              <a:t>			d=d+(</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err="1">
                <a:latin typeface="华文宋体" panose="02010600040101010101" pitchFamily="2" charset="-122"/>
                <a:ea typeface="华文宋体" panose="02010600040101010101" pitchFamily="2" charset="-122"/>
              </a:rPr>
              <a:t>-o</a:t>
            </a:r>
            <a:r>
              <a:rPr lang="en-US" altLang="zh-CN" sz="2800" b="1" baseline="-30000" dirty="0" err="1">
                <a:latin typeface="华文宋体" panose="02010600040101010101" pitchFamily="2" charset="-122"/>
                <a:ea typeface="华文宋体" panose="02010600040101010101" pitchFamily="2" charset="-122"/>
              </a:rPr>
              <a:t>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2</a:t>
            </a:r>
            <a:endParaRPr lang="en-US" altLang="zh-CN" sz="2800" b="1"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B03A36B-7FB6-4974-8DA1-1A0E6B383DB9}"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81">
                                            <p:txEl>
                                              <p:pRg st="0" end="0"/>
                                            </p:txEl>
                                          </p:spTgt>
                                        </p:tgtEl>
                                        <p:attrNameLst>
                                          <p:attrName>style.visibility</p:attrName>
                                        </p:attrNameLst>
                                      </p:cBhvr>
                                      <p:to>
                                        <p:strVal val="visible"/>
                                      </p:to>
                                    </p:set>
                                    <p:anim calcmode="lin" valueType="num">
                                      <p:cBhvr additive="base">
                                        <p:cTn id="7" dur="500" fill="hold"/>
                                        <p:tgtEl>
                                          <p:spTgt spid="1269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69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6981">
                                            <p:txEl>
                                              <p:pRg st="1" end="1"/>
                                            </p:txEl>
                                          </p:spTgt>
                                        </p:tgtEl>
                                        <p:attrNameLst>
                                          <p:attrName>style.visibility</p:attrName>
                                        </p:attrNameLst>
                                      </p:cBhvr>
                                      <p:to>
                                        <p:strVal val="visible"/>
                                      </p:to>
                                    </p:set>
                                    <p:anim calcmode="lin" valueType="num">
                                      <p:cBhvr additive="base">
                                        <p:cTn id="13" dur="500" fill="hold"/>
                                        <p:tgtEl>
                                          <p:spTgt spid="12698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69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6981">
                                            <p:txEl>
                                              <p:pRg st="2" end="2"/>
                                            </p:txEl>
                                          </p:spTgt>
                                        </p:tgtEl>
                                        <p:attrNameLst>
                                          <p:attrName>style.visibility</p:attrName>
                                        </p:attrNameLst>
                                      </p:cBhvr>
                                      <p:to>
                                        <p:strVal val="visible"/>
                                      </p:to>
                                    </p:set>
                                    <p:anim calcmode="lin" valueType="num">
                                      <p:cBhvr additive="base">
                                        <p:cTn id="19" dur="500" fill="hold"/>
                                        <p:tgtEl>
                                          <p:spTgt spid="12698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69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6981">
                                            <p:txEl>
                                              <p:pRg st="3" end="3"/>
                                            </p:txEl>
                                          </p:spTgt>
                                        </p:tgtEl>
                                        <p:attrNameLst>
                                          <p:attrName>style.visibility</p:attrName>
                                        </p:attrNameLst>
                                      </p:cBhvr>
                                      <p:to>
                                        <p:strVal val="visible"/>
                                      </p:to>
                                    </p:set>
                                    <p:anim calcmode="lin" valueType="num">
                                      <p:cBhvr additive="base">
                                        <p:cTn id="25" dur="500" fill="hold"/>
                                        <p:tgtEl>
                                          <p:spTgt spid="12698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698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6981">
                                            <p:txEl>
                                              <p:pRg st="4" end="4"/>
                                            </p:txEl>
                                          </p:spTgt>
                                        </p:tgtEl>
                                        <p:attrNameLst>
                                          <p:attrName>style.visibility</p:attrName>
                                        </p:attrNameLst>
                                      </p:cBhvr>
                                      <p:to>
                                        <p:strVal val="visible"/>
                                      </p:to>
                                    </p:set>
                                    <p:anim calcmode="lin" valueType="num">
                                      <p:cBhvr additive="base">
                                        <p:cTn id="31" dur="500" fill="hold"/>
                                        <p:tgtEl>
                                          <p:spTgt spid="12698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698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6981">
                                            <p:txEl>
                                              <p:pRg st="5" end="5"/>
                                            </p:txEl>
                                          </p:spTgt>
                                        </p:tgtEl>
                                        <p:attrNameLst>
                                          <p:attrName>style.visibility</p:attrName>
                                        </p:attrNameLst>
                                      </p:cBhvr>
                                      <p:to>
                                        <p:strVal val="visible"/>
                                      </p:to>
                                    </p:set>
                                    <p:anim calcmode="lin" valueType="num">
                                      <p:cBhvr additive="base">
                                        <p:cTn id="37" dur="500" fill="hold"/>
                                        <p:tgtEl>
                                          <p:spTgt spid="12698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698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6981">
                                            <p:txEl>
                                              <p:pRg st="6" end="6"/>
                                            </p:txEl>
                                          </p:spTgt>
                                        </p:tgtEl>
                                        <p:attrNameLst>
                                          <p:attrName>style.visibility</p:attrName>
                                        </p:attrNameLst>
                                      </p:cBhvr>
                                      <p:to>
                                        <p:strVal val="visible"/>
                                      </p:to>
                                    </p:set>
                                    <p:anim calcmode="lin" valueType="num">
                                      <p:cBhvr additive="base">
                                        <p:cTn id="43" dur="500" fill="hold"/>
                                        <p:tgtEl>
                                          <p:spTgt spid="12698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698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6981">
                                            <p:txEl>
                                              <p:pRg st="7" end="7"/>
                                            </p:txEl>
                                          </p:spTgt>
                                        </p:tgtEl>
                                        <p:attrNameLst>
                                          <p:attrName>style.visibility</p:attrName>
                                        </p:attrNameLst>
                                      </p:cBhvr>
                                      <p:to>
                                        <p:strVal val="visible"/>
                                      </p:to>
                                    </p:set>
                                    <p:anim calcmode="lin" valueType="num">
                                      <p:cBhvr additive="base">
                                        <p:cTn id="49" dur="500" fill="hold"/>
                                        <p:tgtEl>
                                          <p:spTgt spid="12698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2698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6981">
                                            <p:txEl>
                                              <p:pRg st="8" end="8"/>
                                            </p:txEl>
                                          </p:spTgt>
                                        </p:tgtEl>
                                        <p:attrNameLst>
                                          <p:attrName>style.visibility</p:attrName>
                                        </p:attrNameLst>
                                      </p:cBhvr>
                                      <p:to>
                                        <p:strVal val="visible"/>
                                      </p:to>
                                    </p:set>
                                    <p:anim calcmode="lin" valueType="num">
                                      <p:cBhvr additive="base">
                                        <p:cTn id="55" dur="500" fill="hold"/>
                                        <p:tgtEl>
                                          <p:spTgt spid="12698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2698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6981">
                                            <p:txEl>
                                              <p:pRg st="9" end="9"/>
                                            </p:txEl>
                                          </p:spTgt>
                                        </p:tgtEl>
                                        <p:attrNameLst>
                                          <p:attrName>style.visibility</p:attrName>
                                        </p:attrNameLst>
                                      </p:cBhvr>
                                      <p:to>
                                        <p:strVal val="visible"/>
                                      </p:to>
                                    </p:set>
                                    <p:anim calcmode="lin" valueType="num">
                                      <p:cBhvr additive="base">
                                        <p:cTn id="61" dur="500" fill="hold"/>
                                        <p:tgtEl>
                                          <p:spTgt spid="126981">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2698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26981">
                                            <p:txEl>
                                              <p:pRg st="10" end="10"/>
                                            </p:txEl>
                                          </p:spTgt>
                                        </p:tgtEl>
                                        <p:attrNameLst>
                                          <p:attrName>style.visibility</p:attrName>
                                        </p:attrNameLst>
                                      </p:cBhvr>
                                      <p:to>
                                        <p:strVal val="visible"/>
                                      </p:to>
                                    </p:set>
                                    <p:anim calcmode="lin" valueType="num">
                                      <p:cBhvr additive="base">
                                        <p:cTn id="67" dur="500" fill="hold"/>
                                        <p:tgtEl>
                                          <p:spTgt spid="126981">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26981">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26981">
                                            <p:txEl>
                                              <p:pRg st="11" end="11"/>
                                            </p:txEl>
                                          </p:spTgt>
                                        </p:tgtEl>
                                        <p:attrNameLst>
                                          <p:attrName>style.visibility</p:attrName>
                                        </p:attrNameLst>
                                      </p:cBhvr>
                                      <p:to>
                                        <p:strVal val="visible"/>
                                      </p:to>
                                    </p:set>
                                    <p:anim calcmode="lin" valueType="num">
                                      <p:cBhvr additive="base">
                                        <p:cTn id="73" dur="500" fill="hold"/>
                                        <p:tgtEl>
                                          <p:spTgt spid="126981">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126981">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26981">
                                            <p:txEl>
                                              <p:pRg st="12" end="12"/>
                                            </p:txEl>
                                          </p:spTgt>
                                        </p:tgtEl>
                                        <p:attrNameLst>
                                          <p:attrName>style.visibility</p:attrName>
                                        </p:attrNameLst>
                                      </p:cBhvr>
                                      <p:to>
                                        <p:strVal val="visible"/>
                                      </p:to>
                                    </p:set>
                                    <p:anim calcmode="lin" valueType="num">
                                      <p:cBhvr additive="base">
                                        <p:cTn id="79" dur="500" fill="hold"/>
                                        <p:tgtEl>
                                          <p:spTgt spid="126981">
                                            <p:txEl>
                                              <p:pRg st="12" end="12"/>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26981">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A8285E9-1C35-4422-8B74-43ACE7C93782}" type="slidenum">
              <a:rPr lang="en-US" altLang="zh-CN" sz="1400"/>
              <a:t>122</a:t>
            </a:fld>
            <a:endParaRPr lang="en-US" altLang="zh-CN" sz="1400"/>
          </a:p>
        </p:txBody>
      </p:sp>
      <p:sp>
        <p:nvSpPr>
          <p:cNvPr id="128004" name="Rectangle 2"/>
          <p:cNvSpPr>
            <a:spLocks noGrp="1" noChangeArrowheads="1"/>
          </p:cNvSpPr>
          <p:nvPr>
            <p:ph type="title" idx="4294967295"/>
          </p:nvPr>
        </p:nvSpPr>
        <p:spPr>
          <a:xfrm>
            <a:off x="628650" y="365127"/>
            <a:ext cx="6903720" cy="857884"/>
          </a:xfrm>
        </p:spPr>
        <p:txBody>
          <a:bodyPr/>
          <a:lstStyle/>
          <a:p>
            <a:r>
              <a:rPr lang="en-US" altLang="zh-CN" sz="3600" b="1" dirty="0">
                <a:solidFill>
                  <a:srgbClr val="FF0000"/>
                </a:solidFill>
                <a:latin typeface="华文宋体" panose="02010600040101010101" pitchFamily="2" charset="-122"/>
                <a:ea typeface="华文宋体" panose="02010600040101010101" pitchFamily="2" charset="-122"/>
              </a:rPr>
              <a:t>5.2.3 </a:t>
            </a:r>
            <a:r>
              <a:rPr lang="zh-CN" altLang="en-US" sz="3600" b="1" dirty="0">
                <a:solidFill>
                  <a:srgbClr val="FF0000"/>
                </a:solidFill>
                <a:latin typeface="华文宋体" panose="02010600040101010101" pitchFamily="2" charset="-122"/>
                <a:ea typeface="华文宋体" panose="02010600040101010101" pitchFamily="2" charset="-122"/>
              </a:rPr>
              <a:t>连续多输出感知器训练算法 </a:t>
            </a:r>
            <a:endParaRPr lang="zh-CN" altLang="en-US" dirty="0">
              <a:ea typeface="宋体" panose="02010600030101010101" pitchFamily="2" charset="-122"/>
            </a:endParaRPr>
          </a:p>
        </p:txBody>
      </p:sp>
      <p:sp>
        <p:nvSpPr>
          <p:cNvPr id="128005" name="Rectangle 3"/>
          <p:cNvSpPr>
            <a:spLocks noGrp="1" noChangeArrowheads="1"/>
          </p:cNvSpPr>
          <p:nvPr>
            <p:ph type="body" idx="4294967295"/>
          </p:nvPr>
        </p:nvSpPr>
        <p:spPr>
          <a:xfrm>
            <a:off x="228600" y="1471136"/>
            <a:ext cx="7875270" cy="4963954"/>
          </a:xfrm>
        </p:spPr>
        <p:txBody>
          <a:bodyPr>
            <a:normAutofit fontScale="92500"/>
          </a:bodyPr>
          <a:lstStyle/>
          <a:p>
            <a:pPr algn="just" eaLnBrk="1" hangingPunct="1">
              <a:lnSpc>
                <a:spcPct val="110000"/>
              </a:lnSpc>
              <a:spcBef>
                <a:spcPts val="600"/>
              </a:spcBef>
              <a:buFontTx/>
              <a:buNone/>
            </a:pPr>
            <a:r>
              <a:rPr lang="en-US" altLang="zh-CN"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1.</a:t>
            </a:r>
            <a:r>
              <a:rPr lang="zh-CN" altLang="en-US" sz="3000" b="1" dirty="0">
                <a:latin typeface="华文宋体" panose="02010600040101010101" pitchFamily="2" charset="-122"/>
                <a:ea typeface="华文宋体" panose="02010600040101010101" pitchFamily="2" charset="-122"/>
              </a:rPr>
              <a:t>程序实现</a:t>
            </a:r>
            <a:r>
              <a:rPr lang="en-US" altLang="zh-CN" sz="3000" b="1" dirty="0">
                <a:latin typeface="华文宋体" panose="02010600040101010101" pitchFamily="2" charset="-122"/>
                <a:ea typeface="华文宋体" panose="02010600040101010101" pitchFamily="2" charset="-122"/>
              </a:rPr>
              <a:t>:ε</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α</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d</a:t>
            </a:r>
            <a:r>
              <a:rPr lang="zh-CN" altLang="en-US" sz="3000" b="1" dirty="0">
                <a:latin typeface="华文宋体" panose="02010600040101010101" pitchFamily="2" charset="-122"/>
                <a:ea typeface="华文宋体" panose="02010600040101010101" pitchFamily="2" charset="-122"/>
              </a:rPr>
              <a:t>、</a:t>
            </a:r>
            <a:r>
              <a:rPr lang="en-US" altLang="zh-CN" sz="3000" b="1" dirty="0" err="1">
                <a:latin typeface="华文宋体" panose="02010600040101010101" pitchFamily="2" charset="-122"/>
                <a:ea typeface="华文宋体" panose="02010600040101010101" pitchFamily="2" charset="-122"/>
              </a:rPr>
              <a:t>i</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j</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n</a:t>
            </a:r>
            <a:r>
              <a:rPr lang="zh-CN" altLang="en-US" sz="3000" b="1" dirty="0">
                <a:latin typeface="华文宋体" panose="02010600040101010101" pitchFamily="2" charset="-122"/>
                <a:ea typeface="华文宋体" panose="02010600040101010101" pitchFamily="2" charset="-122"/>
              </a:rPr>
              <a:t>、</a:t>
            </a:r>
            <a:r>
              <a:rPr lang="en-US" altLang="zh-CN" sz="3000" b="1" dirty="0">
                <a:latin typeface="华文宋体" panose="02010600040101010101" pitchFamily="2" charset="-122"/>
                <a:ea typeface="华文宋体" panose="02010600040101010101" pitchFamily="2" charset="-122"/>
              </a:rPr>
              <a:t>m</a:t>
            </a:r>
            <a:r>
              <a:rPr lang="zh-CN" altLang="en-US" sz="3000" b="1" dirty="0">
                <a:latin typeface="华文宋体" panose="02010600040101010101" pitchFamily="2" charset="-122"/>
                <a:ea typeface="华文宋体" panose="02010600040101010101" pitchFamily="2" charset="-122"/>
              </a:rPr>
              <a:t>为简单变量来表示</a:t>
            </a:r>
            <a:r>
              <a:rPr lang="en-US" altLang="zh-CN" sz="3000" b="1" dirty="0">
                <a:latin typeface="华文宋体" panose="02010600040101010101" pitchFamily="2" charset="-122"/>
                <a:ea typeface="华文宋体" panose="02010600040101010101" pitchFamily="2" charset="-122"/>
              </a:rPr>
              <a:t>,W</a:t>
            </a:r>
            <a:r>
              <a:rPr lang="zh-CN" altLang="en-US" sz="3000" b="1" dirty="0">
                <a:latin typeface="华文宋体" panose="02010600040101010101" pitchFamily="2" charset="-122"/>
                <a:ea typeface="华文宋体" panose="02010600040101010101" pitchFamily="2" charset="-122"/>
              </a:rPr>
              <a:t>为</a:t>
            </a:r>
            <a:r>
              <a:rPr lang="en-US" altLang="zh-CN" sz="3000" b="1" dirty="0">
                <a:latin typeface="华文宋体" panose="02010600040101010101" pitchFamily="2" charset="-122"/>
                <a:ea typeface="华文宋体" panose="02010600040101010101" pitchFamily="2" charset="-122"/>
              </a:rPr>
              <a:t>n</a:t>
            </a:r>
            <a:r>
              <a:rPr lang="zh-CN" altLang="en-US" sz="3000" b="1" dirty="0">
                <a:latin typeface="华文宋体" panose="02010600040101010101" pitchFamily="2" charset="-122"/>
                <a:ea typeface="华文宋体" panose="02010600040101010101" pitchFamily="2" charset="-122"/>
              </a:rPr>
              <a:t>行</a:t>
            </a:r>
            <a:r>
              <a:rPr lang="en-US" altLang="zh-CN" sz="3000" b="1" dirty="0">
                <a:latin typeface="华文宋体" panose="02010600040101010101" pitchFamily="2" charset="-122"/>
                <a:ea typeface="华文宋体" panose="02010600040101010101" pitchFamily="2" charset="-122"/>
              </a:rPr>
              <a:t>m</a:t>
            </a:r>
            <a:r>
              <a:rPr lang="zh-CN" altLang="en-US" sz="3000" b="1" dirty="0">
                <a:latin typeface="华文宋体" panose="02010600040101010101" pitchFamily="2" charset="-122"/>
                <a:ea typeface="华文宋体" panose="02010600040101010101" pitchFamily="2" charset="-122"/>
              </a:rPr>
              <a:t>列的二维数组。样本集二维数组</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2.</a:t>
            </a:r>
            <a:r>
              <a:rPr lang="zh-CN" altLang="en-US" sz="3000" b="1" dirty="0">
                <a:latin typeface="华文宋体" panose="02010600040101010101" pitchFamily="2" charset="-122"/>
                <a:ea typeface="华文宋体" panose="02010600040101010101" pitchFamily="2" charset="-122"/>
              </a:rPr>
              <a:t>系统的调试</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3.Minsky</a:t>
            </a:r>
            <a:r>
              <a:rPr lang="zh-CN" altLang="en-US" sz="3000" b="1" dirty="0">
                <a:latin typeface="华文宋体" panose="02010600040101010101" pitchFamily="2" charset="-122"/>
                <a:ea typeface="华文宋体" panose="02010600040101010101" pitchFamily="2" charset="-122"/>
              </a:rPr>
              <a:t>在</a:t>
            </a:r>
            <a:r>
              <a:rPr lang="en-US" altLang="zh-CN" sz="3000" b="1" dirty="0">
                <a:latin typeface="华文宋体" panose="02010600040101010101" pitchFamily="2" charset="-122"/>
                <a:ea typeface="华文宋体" panose="02010600040101010101" pitchFamily="2" charset="-122"/>
              </a:rPr>
              <a:t>1969</a:t>
            </a:r>
            <a:r>
              <a:rPr lang="zh-CN" altLang="en-US" sz="3000" b="1" dirty="0">
                <a:latin typeface="华文宋体" panose="02010600040101010101" pitchFamily="2" charset="-122"/>
                <a:ea typeface="华文宋体" panose="02010600040101010101" pitchFamily="2" charset="-122"/>
              </a:rPr>
              <a:t>年证明，有许多基本问题是感知器无法解决</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4.</a:t>
            </a:r>
            <a:r>
              <a:rPr lang="zh-CN" altLang="en-US" sz="3000" b="1" dirty="0">
                <a:latin typeface="华文宋体" panose="02010600040101010101" pitchFamily="2" charset="-122"/>
                <a:ea typeface="华文宋体" panose="02010600040101010101" pitchFamily="2" charset="-122"/>
              </a:rPr>
              <a:t>问题线性可分性可能与时间有关</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5.</a:t>
            </a:r>
            <a:r>
              <a:rPr lang="zh-CN" altLang="en-US" sz="3000" b="1" dirty="0">
                <a:latin typeface="华文宋体" panose="02010600040101010101" pitchFamily="2" charset="-122"/>
                <a:ea typeface="华文宋体" panose="02010600040101010101" pitchFamily="2" charset="-122"/>
              </a:rPr>
              <a:t>很难从样本数据集直接看出问题是否线性可分</a:t>
            </a:r>
          </a:p>
          <a:p>
            <a:pPr algn="just" eaLnBrk="1" hangingPunct="1">
              <a:lnSpc>
                <a:spcPct val="110000"/>
              </a:lnSpc>
              <a:spcBef>
                <a:spcPts val="600"/>
              </a:spcBef>
              <a:buFontTx/>
              <a:buNone/>
            </a:pPr>
            <a:r>
              <a:rPr lang="en-US" altLang="zh-CN" sz="3000" b="1" dirty="0">
                <a:latin typeface="华文宋体" panose="02010600040101010101" pitchFamily="2" charset="-122"/>
                <a:ea typeface="华文宋体" panose="02010600040101010101" pitchFamily="2" charset="-122"/>
              </a:rPr>
              <a:t>   6.</a:t>
            </a:r>
            <a:r>
              <a:rPr lang="zh-CN" altLang="en-US" sz="3000" b="1" dirty="0">
                <a:latin typeface="华文宋体" panose="02010600040101010101" pitchFamily="2" charset="-122"/>
                <a:ea typeface="华文宋体" panose="02010600040101010101" pitchFamily="2" charset="-122"/>
              </a:rPr>
              <a:t>未能证明，一个感知器究竟需要经过多少步才能完成训练。</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5">
                                            <p:txEl>
                                              <p:pRg st="0" end="0"/>
                                            </p:txEl>
                                          </p:spTgt>
                                        </p:tgtEl>
                                        <p:attrNameLst>
                                          <p:attrName>style.visibility</p:attrName>
                                        </p:attrNameLst>
                                      </p:cBhvr>
                                      <p:to>
                                        <p:strVal val="visible"/>
                                      </p:to>
                                    </p:set>
                                    <p:anim calcmode="lin" valueType="num">
                                      <p:cBhvr additive="base">
                                        <p:cTn id="7" dur="500" fill="hold"/>
                                        <p:tgtEl>
                                          <p:spTgt spid="1280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80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8005">
                                            <p:txEl>
                                              <p:pRg st="1" end="1"/>
                                            </p:txEl>
                                          </p:spTgt>
                                        </p:tgtEl>
                                        <p:attrNameLst>
                                          <p:attrName>style.visibility</p:attrName>
                                        </p:attrNameLst>
                                      </p:cBhvr>
                                      <p:to>
                                        <p:strVal val="visible"/>
                                      </p:to>
                                    </p:set>
                                    <p:anim calcmode="lin" valueType="num">
                                      <p:cBhvr additive="base">
                                        <p:cTn id="13" dur="500" fill="hold"/>
                                        <p:tgtEl>
                                          <p:spTgt spid="1280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800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8005">
                                            <p:txEl>
                                              <p:pRg st="2" end="2"/>
                                            </p:txEl>
                                          </p:spTgt>
                                        </p:tgtEl>
                                        <p:attrNameLst>
                                          <p:attrName>style.visibility</p:attrName>
                                        </p:attrNameLst>
                                      </p:cBhvr>
                                      <p:to>
                                        <p:strVal val="visible"/>
                                      </p:to>
                                    </p:set>
                                    <p:anim calcmode="lin" valueType="num">
                                      <p:cBhvr additive="base">
                                        <p:cTn id="19" dur="500" fill="hold"/>
                                        <p:tgtEl>
                                          <p:spTgt spid="12800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800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8005">
                                            <p:txEl>
                                              <p:pRg st="3" end="3"/>
                                            </p:txEl>
                                          </p:spTgt>
                                        </p:tgtEl>
                                        <p:attrNameLst>
                                          <p:attrName>style.visibility</p:attrName>
                                        </p:attrNameLst>
                                      </p:cBhvr>
                                      <p:to>
                                        <p:strVal val="visible"/>
                                      </p:to>
                                    </p:set>
                                    <p:anim calcmode="lin" valueType="num">
                                      <p:cBhvr additive="base">
                                        <p:cTn id="25" dur="500" fill="hold"/>
                                        <p:tgtEl>
                                          <p:spTgt spid="12800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800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8005">
                                            <p:txEl>
                                              <p:pRg st="4" end="4"/>
                                            </p:txEl>
                                          </p:spTgt>
                                        </p:tgtEl>
                                        <p:attrNameLst>
                                          <p:attrName>style.visibility</p:attrName>
                                        </p:attrNameLst>
                                      </p:cBhvr>
                                      <p:to>
                                        <p:strVal val="visible"/>
                                      </p:to>
                                    </p:set>
                                    <p:anim calcmode="lin" valueType="num">
                                      <p:cBhvr additive="base">
                                        <p:cTn id="31" dur="500" fill="hold"/>
                                        <p:tgtEl>
                                          <p:spTgt spid="12800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800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8005">
                                            <p:txEl>
                                              <p:pRg st="5" end="5"/>
                                            </p:txEl>
                                          </p:spTgt>
                                        </p:tgtEl>
                                        <p:attrNameLst>
                                          <p:attrName>style.visibility</p:attrName>
                                        </p:attrNameLst>
                                      </p:cBhvr>
                                      <p:to>
                                        <p:strVal val="visible"/>
                                      </p:to>
                                    </p:set>
                                    <p:anim calcmode="lin" valueType="num">
                                      <p:cBhvr additive="base">
                                        <p:cTn id="37" dur="500" fill="hold"/>
                                        <p:tgtEl>
                                          <p:spTgt spid="12800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800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9DDA5F-4DD4-45AB-B5B7-6E928077CB44}" type="datetime1">
              <a:rPr lang="zh-CN" altLang="en-US" sz="1400"/>
              <a:t>2025/11/4</a:t>
            </a:fld>
            <a:endParaRPr lang="zh-CN" altLang="en-US" sz="1400"/>
          </a:p>
        </p:txBody>
      </p:sp>
      <p:sp>
        <p:nvSpPr>
          <p:cNvPr id="1290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6503904-59FF-4AC6-AF65-57CBD2D6366D}" type="slidenum">
              <a:rPr lang="en-US" altLang="zh-CN" sz="1400"/>
              <a:t>123</a:t>
            </a:fld>
            <a:endParaRPr lang="en-US" altLang="zh-CN" sz="1400"/>
          </a:p>
        </p:txBody>
      </p:sp>
      <p:sp>
        <p:nvSpPr>
          <p:cNvPr id="129028" name="Rectangle 2"/>
          <p:cNvSpPr>
            <a:spLocks noGrp="1" noChangeArrowheads="1"/>
          </p:cNvSpPr>
          <p:nvPr>
            <p:ph type="title" idx="4294967295"/>
          </p:nvPr>
        </p:nvSpPr>
        <p:spPr>
          <a:xfrm>
            <a:off x="628650" y="365127"/>
            <a:ext cx="7258050" cy="880744"/>
          </a:xfrm>
        </p:spPr>
        <p:txBody>
          <a:bodyPr>
            <a:normAutofit/>
          </a:bodyPr>
          <a:lstStyle/>
          <a:p>
            <a:pPr eaLnBrk="1" hangingPunct="1"/>
            <a:r>
              <a:rPr lang="en-US" altLang="zh-CN" sz="4000" b="1" dirty="0">
                <a:solidFill>
                  <a:srgbClr val="FF0000"/>
                </a:solidFill>
                <a:latin typeface="Times New Roman" panose="02020603050405020304" pitchFamily="18" charset="0"/>
                <a:ea typeface="宋体" panose="02010600030101010101" pitchFamily="2" charset="-122"/>
              </a:rPr>
              <a:t>5.3 </a:t>
            </a:r>
            <a:r>
              <a:rPr lang="zh-CN" altLang="en-US" sz="4000" b="1" dirty="0">
                <a:solidFill>
                  <a:srgbClr val="FF0000"/>
                </a:solidFill>
                <a:latin typeface="宋体" panose="02010600030101010101" pitchFamily="2" charset="-122"/>
                <a:ea typeface="宋体" panose="02010600030101010101" pitchFamily="2" charset="-122"/>
              </a:rPr>
              <a:t>线性不可分问题</a:t>
            </a:r>
            <a:r>
              <a:rPr lang="zh-CN" altLang="en-US" sz="4000" dirty="0">
                <a:solidFill>
                  <a:srgbClr val="FF0000"/>
                </a:solidFill>
                <a:ea typeface="宋体" panose="02010600030101010101" pitchFamily="2" charset="-122"/>
              </a:rPr>
              <a:t> </a:t>
            </a:r>
          </a:p>
        </p:txBody>
      </p:sp>
      <p:sp>
        <p:nvSpPr>
          <p:cNvPr id="129029" name="Rectangle 3"/>
          <p:cNvSpPr>
            <a:spLocks noGrp="1" noChangeArrowheads="1"/>
          </p:cNvSpPr>
          <p:nvPr>
            <p:ph type="body" idx="4294967295"/>
          </p:nvPr>
        </p:nvSpPr>
        <p:spPr>
          <a:xfrm>
            <a:off x="640080" y="1322071"/>
            <a:ext cx="7429500" cy="533400"/>
          </a:xfrm>
        </p:spPr>
        <p:txBody>
          <a:bodyPr/>
          <a:lstStyle/>
          <a:p>
            <a:pPr eaLnBrk="1" hangingPunct="1">
              <a:lnSpc>
                <a:spcPct val="90000"/>
              </a:lnSpc>
              <a:buFontTx/>
              <a:buNone/>
            </a:pPr>
            <a:r>
              <a:rPr lang="en-US" altLang="zh-CN" b="1" dirty="0">
                <a:latin typeface="华文宋体" panose="02010600040101010101" pitchFamily="2" charset="-122"/>
                <a:ea typeface="华文宋体" panose="02010600040101010101" pitchFamily="2" charset="-122"/>
              </a:rPr>
              <a:t>5.3.1 </a:t>
            </a:r>
            <a:r>
              <a:rPr lang="zh-CN" altLang="en-US" b="1" dirty="0">
                <a:latin typeface="华文宋体" panose="02010600040101010101" pitchFamily="2" charset="-122"/>
                <a:ea typeface="华文宋体" panose="02010600040101010101" pitchFamily="2" charset="-122"/>
              </a:rPr>
              <a:t>异或</a:t>
            </a:r>
            <a:r>
              <a:rPr lang="en-US" altLang="zh-CN" b="1" dirty="0">
                <a:latin typeface="华文宋体" panose="02010600040101010101" pitchFamily="2" charset="-122"/>
                <a:ea typeface="华文宋体" panose="02010600040101010101" pitchFamily="2" charset="-122"/>
              </a:rPr>
              <a:t>(Exclusive _OR)</a:t>
            </a:r>
            <a:r>
              <a:rPr lang="zh-CN" altLang="en-US" b="1" dirty="0">
                <a:latin typeface="华文宋体" panose="02010600040101010101" pitchFamily="2" charset="-122"/>
                <a:ea typeface="华文宋体" panose="02010600040101010101" pitchFamily="2" charset="-122"/>
              </a:rPr>
              <a:t>问题</a:t>
            </a:r>
            <a:r>
              <a:rPr lang="zh-CN" altLang="en-US" dirty="0">
                <a:latin typeface="华文宋体" panose="02010600040101010101" pitchFamily="2" charset="-122"/>
                <a:ea typeface="华文宋体" panose="02010600040101010101" pitchFamily="2" charset="-122"/>
              </a:rPr>
              <a:t> </a:t>
            </a:r>
          </a:p>
        </p:txBody>
      </p:sp>
      <p:grpSp>
        <p:nvGrpSpPr>
          <p:cNvPr id="129030" name="Group 4"/>
          <p:cNvGrpSpPr/>
          <p:nvPr/>
        </p:nvGrpSpPr>
        <p:grpSpPr bwMode="auto">
          <a:xfrm>
            <a:off x="1005840" y="2517775"/>
            <a:ext cx="5303838" cy="2447925"/>
            <a:chOff x="0" y="0"/>
            <a:chExt cx="1977" cy="1542"/>
          </a:xfrm>
        </p:grpSpPr>
        <p:grpSp>
          <p:nvGrpSpPr>
            <p:cNvPr id="129032" name="Group 5"/>
            <p:cNvGrpSpPr/>
            <p:nvPr/>
          </p:nvGrpSpPr>
          <p:grpSpPr bwMode="auto">
            <a:xfrm>
              <a:off x="3" y="3"/>
              <a:ext cx="1971" cy="1536"/>
              <a:chOff x="0" y="0"/>
              <a:chExt cx="1971" cy="1536"/>
            </a:xfrm>
          </p:grpSpPr>
          <p:grpSp>
            <p:nvGrpSpPr>
              <p:cNvPr id="129034" name="Group 6"/>
              <p:cNvGrpSpPr/>
              <p:nvPr/>
            </p:nvGrpSpPr>
            <p:grpSpPr bwMode="auto">
              <a:xfrm>
                <a:off x="0" y="0"/>
                <a:ext cx="647" cy="768"/>
                <a:chOff x="0" y="0"/>
                <a:chExt cx="647" cy="768"/>
              </a:xfrm>
            </p:grpSpPr>
            <p:sp>
              <p:nvSpPr>
                <p:cNvPr id="2" name="Rectangle 7"/>
                <p:cNvSpPr>
                  <a:spLocks noChangeArrowheads="1"/>
                </p:cNvSpPr>
                <p:nvPr/>
              </p:nvSpPr>
              <p:spPr bwMode="auto">
                <a:xfrm>
                  <a:off x="43" y="0"/>
                  <a:ext cx="561"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800" b="1">
                      <a:latin typeface="Times New Roman" panose="02020603050405020304" pitchFamily="18" charset="0"/>
                    </a:rPr>
                    <a:t>g</a:t>
                  </a:r>
                  <a:r>
                    <a:rPr lang="zh-CN" altLang="en-US" sz="2800" b="1">
                      <a:latin typeface="Times New Roman" panose="02020603050405020304" pitchFamily="18" charset="0"/>
                    </a:rPr>
                    <a:t>（</a:t>
                  </a:r>
                  <a:r>
                    <a:rPr lang="en-US" altLang="zh-CN" sz="2800" b="1">
                      <a:latin typeface="Times New Roman" panose="02020603050405020304" pitchFamily="18" charset="0"/>
                    </a:rPr>
                    <a:t>x</a:t>
                  </a:r>
                  <a:r>
                    <a:rPr lang="zh-CN" altLang="en-US" sz="2800" b="1">
                      <a:latin typeface="Times New Roman" panose="02020603050405020304" pitchFamily="18" charset="0"/>
                    </a:rPr>
                    <a:t>，</a:t>
                  </a:r>
                  <a:r>
                    <a:rPr lang="en-US" altLang="zh-CN" sz="2800" b="1">
                      <a:latin typeface="Times New Roman" panose="02020603050405020304" pitchFamily="18" charset="0"/>
                    </a:rPr>
                    <a:t>y</a:t>
                  </a:r>
                  <a:r>
                    <a:rPr lang="zh-CN" altLang="en-US" sz="2800" b="1">
                      <a:latin typeface="Times New Roman" panose="02020603050405020304" pitchFamily="18" charset="0"/>
                    </a:rPr>
                    <a:t>）</a:t>
                  </a:r>
                </a:p>
                <a:p>
                  <a:pPr algn="just">
                    <a:spcBef>
                      <a:spcPct val="0"/>
                    </a:spcBef>
                    <a:buFontTx/>
                    <a:buNone/>
                  </a:pPr>
                  <a:endParaRPr lang="en-US" altLang="zh-CN" sz="2800" b="1">
                    <a:latin typeface="Times New Roman" panose="02020603050405020304" pitchFamily="18" charset="0"/>
                  </a:endParaRPr>
                </a:p>
              </p:txBody>
            </p:sp>
            <p:sp>
              <p:nvSpPr>
                <p:cNvPr id="129066" name="Rectangle 8"/>
                <p:cNvSpPr>
                  <a:spLocks noChangeArrowheads="1"/>
                </p:cNvSpPr>
                <p:nvPr/>
              </p:nvSpPr>
              <p:spPr bwMode="auto">
                <a:xfrm>
                  <a:off x="0" y="0"/>
                  <a:ext cx="647"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5" name="Group 9"/>
              <p:cNvGrpSpPr/>
              <p:nvPr/>
            </p:nvGrpSpPr>
            <p:grpSpPr bwMode="auto">
              <a:xfrm>
                <a:off x="647" y="0"/>
                <a:ext cx="1324" cy="384"/>
                <a:chOff x="0" y="0"/>
                <a:chExt cx="1324" cy="384"/>
              </a:xfrm>
            </p:grpSpPr>
            <p:sp>
              <p:nvSpPr>
                <p:cNvPr id="129063" name="Rectangle 10"/>
                <p:cNvSpPr>
                  <a:spLocks noChangeArrowheads="1"/>
                </p:cNvSpPr>
                <p:nvPr/>
              </p:nvSpPr>
              <p:spPr bwMode="auto">
                <a:xfrm>
                  <a:off x="43" y="0"/>
                  <a:ext cx="123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y</a:t>
                  </a:r>
                </a:p>
                <a:p>
                  <a:pPr algn="ctr">
                    <a:spcBef>
                      <a:spcPct val="0"/>
                    </a:spcBef>
                    <a:buFontTx/>
                    <a:buNone/>
                  </a:pPr>
                  <a:endParaRPr lang="en-US" altLang="zh-CN" sz="2800" b="1">
                    <a:latin typeface="Times New Roman" panose="02020603050405020304" pitchFamily="18" charset="0"/>
                  </a:endParaRPr>
                </a:p>
              </p:txBody>
            </p:sp>
            <p:sp>
              <p:nvSpPr>
                <p:cNvPr id="129064" name="Rectangle 11"/>
                <p:cNvSpPr>
                  <a:spLocks noChangeArrowheads="1"/>
                </p:cNvSpPr>
                <p:nvPr/>
              </p:nvSpPr>
              <p:spPr bwMode="auto">
                <a:xfrm>
                  <a:off x="0" y="0"/>
                  <a:ext cx="132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6" name="Group 12"/>
              <p:cNvGrpSpPr/>
              <p:nvPr/>
            </p:nvGrpSpPr>
            <p:grpSpPr bwMode="auto">
              <a:xfrm>
                <a:off x="647" y="384"/>
                <a:ext cx="734" cy="384"/>
                <a:chOff x="0" y="0"/>
                <a:chExt cx="734" cy="384"/>
              </a:xfrm>
            </p:grpSpPr>
            <p:sp>
              <p:nvSpPr>
                <p:cNvPr id="129061" name="Rectangle 13"/>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62" name="Rectangle 14"/>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7" name="Group 15"/>
              <p:cNvGrpSpPr/>
              <p:nvPr/>
            </p:nvGrpSpPr>
            <p:grpSpPr bwMode="auto">
              <a:xfrm>
                <a:off x="1381" y="384"/>
                <a:ext cx="590" cy="384"/>
                <a:chOff x="0" y="0"/>
                <a:chExt cx="590" cy="384"/>
              </a:xfrm>
            </p:grpSpPr>
            <p:sp>
              <p:nvSpPr>
                <p:cNvPr id="129059" name="Rectangle 16"/>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60" name="Rectangle 17"/>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8" name="Group 18"/>
              <p:cNvGrpSpPr/>
              <p:nvPr/>
            </p:nvGrpSpPr>
            <p:grpSpPr bwMode="auto">
              <a:xfrm>
                <a:off x="0" y="768"/>
                <a:ext cx="345" cy="768"/>
                <a:chOff x="0" y="0"/>
                <a:chExt cx="345" cy="768"/>
              </a:xfrm>
            </p:grpSpPr>
            <p:sp>
              <p:nvSpPr>
                <p:cNvPr id="129057" name="Rectangle 19"/>
                <p:cNvSpPr>
                  <a:spLocks noChangeArrowheads="1"/>
                </p:cNvSpPr>
                <p:nvPr/>
              </p:nvSpPr>
              <p:spPr bwMode="auto">
                <a:xfrm>
                  <a:off x="43" y="0"/>
                  <a:ext cx="259"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x</a:t>
                  </a:r>
                </a:p>
                <a:p>
                  <a:pPr algn="ctr">
                    <a:spcBef>
                      <a:spcPct val="0"/>
                    </a:spcBef>
                    <a:buFontTx/>
                    <a:buNone/>
                  </a:pPr>
                  <a:endParaRPr lang="en-US" altLang="zh-CN" sz="2800" b="1">
                    <a:latin typeface="Times New Roman" panose="02020603050405020304" pitchFamily="18" charset="0"/>
                  </a:endParaRPr>
                </a:p>
              </p:txBody>
            </p:sp>
            <p:sp>
              <p:nvSpPr>
                <p:cNvPr id="129058" name="Rectangle 20"/>
                <p:cNvSpPr>
                  <a:spLocks noChangeArrowheads="1"/>
                </p:cNvSpPr>
                <p:nvPr/>
              </p:nvSpPr>
              <p:spPr bwMode="auto">
                <a:xfrm>
                  <a:off x="0" y="0"/>
                  <a:ext cx="345" cy="768"/>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39" name="Group 21"/>
              <p:cNvGrpSpPr/>
              <p:nvPr/>
            </p:nvGrpSpPr>
            <p:grpSpPr bwMode="auto">
              <a:xfrm>
                <a:off x="345" y="768"/>
                <a:ext cx="302" cy="384"/>
                <a:chOff x="0" y="0"/>
                <a:chExt cx="302" cy="384"/>
              </a:xfrm>
            </p:grpSpPr>
            <p:sp>
              <p:nvSpPr>
                <p:cNvPr id="129055" name="Rectangle 22"/>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56" name="Rectangle 23"/>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0" name="Group 24"/>
              <p:cNvGrpSpPr/>
              <p:nvPr/>
            </p:nvGrpSpPr>
            <p:grpSpPr bwMode="auto">
              <a:xfrm>
                <a:off x="647" y="768"/>
                <a:ext cx="734" cy="384"/>
                <a:chOff x="0" y="0"/>
                <a:chExt cx="734" cy="384"/>
              </a:xfrm>
            </p:grpSpPr>
            <p:sp>
              <p:nvSpPr>
                <p:cNvPr id="129053" name="Rectangle 25"/>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54" name="Rectangle 26"/>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1" name="Group 27"/>
              <p:cNvGrpSpPr/>
              <p:nvPr/>
            </p:nvGrpSpPr>
            <p:grpSpPr bwMode="auto">
              <a:xfrm>
                <a:off x="1381" y="768"/>
                <a:ext cx="590" cy="384"/>
                <a:chOff x="0" y="0"/>
                <a:chExt cx="590" cy="384"/>
              </a:xfrm>
            </p:grpSpPr>
            <p:sp>
              <p:nvSpPr>
                <p:cNvPr id="129051" name="Rectangle 28"/>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52" name="Rectangle 29"/>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2" name="Group 30"/>
              <p:cNvGrpSpPr/>
              <p:nvPr/>
            </p:nvGrpSpPr>
            <p:grpSpPr bwMode="auto">
              <a:xfrm>
                <a:off x="345" y="1152"/>
                <a:ext cx="302" cy="384"/>
                <a:chOff x="0" y="0"/>
                <a:chExt cx="302" cy="384"/>
              </a:xfrm>
            </p:grpSpPr>
            <p:sp>
              <p:nvSpPr>
                <p:cNvPr id="129049" name="Rectangle 31"/>
                <p:cNvSpPr>
                  <a:spLocks noChangeArrowheads="1"/>
                </p:cNvSpPr>
                <p:nvPr/>
              </p:nvSpPr>
              <p:spPr bwMode="auto">
                <a:xfrm>
                  <a:off x="43" y="0"/>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50" name="Rectangle 32"/>
                <p:cNvSpPr>
                  <a:spLocks noChangeArrowheads="1"/>
                </p:cNvSpPr>
                <p:nvPr/>
              </p:nvSpPr>
              <p:spPr bwMode="auto">
                <a:xfrm>
                  <a:off x="0" y="0"/>
                  <a:ext cx="302"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3" name="Group 33"/>
              <p:cNvGrpSpPr/>
              <p:nvPr/>
            </p:nvGrpSpPr>
            <p:grpSpPr bwMode="auto">
              <a:xfrm>
                <a:off x="647" y="1152"/>
                <a:ext cx="734" cy="384"/>
                <a:chOff x="0" y="0"/>
                <a:chExt cx="734" cy="384"/>
              </a:xfrm>
            </p:grpSpPr>
            <p:sp>
              <p:nvSpPr>
                <p:cNvPr id="129047" name="Rectangle 34"/>
                <p:cNvSpPr>
                  <a:spLocks noChangeArrowheads="1"/>
                </p:cNvSpPr>
                <p:nvPr/>
              </p:nvSpPr>
              <p:spPr bwMode="auto">
                <a:xfrm>
                  <a:off x="43" y="0"/>
                  <a:ext cx="6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1</a:t>
                  </a:r>
                </a:p>
                <a:p>
                  <a:pPr algn="ctr">
                    <a:spcBef>
                      <a:spcPct val="0"/>
                    </a:spcBef>
                    <a:buFontTx/>
                    <a:buNone/>
                  </a:pPr>
                  <a:endParaRPr lang="en-US" altLang="zh-CN" sz="2800" b="1">
                    <a:latin typeface="Times New Roman" panose="02020603050405020304" pitchFamily="18" charset="0"/>
                  </a:endParaRPr>
                </a:p>
              </p:txBody>
            </p:sp>
            <p:sp>
              <p:nvSpPr>
                <p:cNvPr id="129048" name="Rectangle 35"/>
                <p:cNvSpPr>
                  <a:spLocks noChangeArrowheads="1"/>
                </p:cNvSpPr>
                <p:nvPr/>
              </p:nvSpPr>
              <p:spPr bwMode="auto">
                <a:xfrm>
                  <a:off x="0" y="0"/>
                  <a:ext cx="734"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29044" name="Group 36"/>
              <p:cNvGrpSpPr/>
              <p:nvPr/>
            </p:nvGrpSpPr>
            <p:grpSpPr bwMode="auto">
              <a:xfrm>
                <a:off x="1381" y="1152"/>
                <a:ext cx="590" cy="384"/>
                <a:chOff x="0" y="0"/>
                <a:chExt cx="590" cy="384"/>
              </a:xfrm>
            </p:grpSpPr>
            <p:sp>
              <p:nvSpPr>
                <p:cNvPr id="129045" name="Rectangle 37"/>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800" b="1">
                      <a:latin typeface="Times New Roman" panose="02020603050405020304" pitchFamily="18" charset="0"/>
                    </a:rPr>
                    <a:t>0</a:t>
                  </a:r>
                </a:p>
                <a:p>
                  <a:pPr algn="ctr">
                    <a:spcBef>
                      <a:spcPct val="0"/>
                    </a:spcBef>
                    <a:buFontTx/>
                    <a:buNone/>
                  </a:pPr>
                  <a:endParaRPr lang="en-US" altLang="zh-CN" sz="2800" b="1">
                    <a:latin typeface="Times New Roman" panose="02020603050405020304" pitchFamily="18" charset="0"/>
                  </a:endParaRPr>
                </a:p>
              </p:txBody>
            </p:sp>
            <p:sp>
              <p:nvSpPr>
                <p:cNvPr id="129046" name="Rectangle 38"/>
                <p:cNvSpPr>
                  <a:spLocks noChangeArrowheads="1"/>
                </p:cNvSpPr>
                <p:nvPr/>
              </p:nvSpPr>
              <p:spPr bwMode="auto">
                <a:xfrm>
                  <a:off x="0" y="0"/>
                  <a:ext cx="59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129033" name="Rectangle 39"/>
            <p:cNvSpPr>
              <a:spLocks noChangeArrowheads="1"/>
            </p:cNvSpPr>
            <p:nvPr/>
          </p:nvSpPr>
          <p:spPr bwMode="auto">
            <a:xfrm>
              <a:off x="0" y="0"/>
              <a:ext cx="1977" cy="1542"/>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2906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812A101-BCA6-4D47-B047-E80465C37481}"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43" name="组 9"/>
          <p:cNvGrpSpPr/>
          <p:nvPr/>
        </p:nvGrpSpPr>
        <p:grpSpPr>
          <a:xfrm>
            <a:off x="8400804" y="0"/>
            <a:ext cx="733409" cy="6858000"/>
            <a:chOff x="9055676" y="0"/>
            <a:chExt cx="3136324" cy="6858000"/>
          </a:xfrm>
        </p:grpSpPr>
        <p:sp>
          <p:nvSpPr>
            <p:cNvPr id="4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7" name="矩形 4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标题 57345"/>
          <p:cNvSpPr>
            <a:spLocks noGrp="1" noChangeArrowheads="1"/>
          </p:cNvSpPr>
          <p:nvPr>
            <p:ph type="title"/>
          </p:nvPr>
        </p:nvSpPr>
        <p:spPr>
          <a:xfrm>
            <a:off x="628650" y="982980"/>
            <a:ext cx="6515100" cy="707709"/>
          </a:xfrm>
        </p:spPr>
        <p:txBody>
          <a:bodyPr>
            <a:normAutofit/>
          </a:bodyPr>
          <a:lstStyle/>
          <a:p>
            <a:r>
              <a:rPr lang="en-US" altLang="zh-CN" sz="3200" b="1" dirty="0">
                <a:latin typeface="华文宋体" panose="02010600040101010101" pitchFamily="2" charset="-122"/>
                <a:ea typeface="华文宋体" panose="02010600040101010101" pitchFamily="2" charset="-122"/>
              </a:rPr>
              <a:t>5.3.1 </a:t>
            </a:r>
            <a:r>
              <a:rPr lang="zh-CN" altLang="en-US" sz="3200" b="1" dirty="0">
                <a:latin typeface="华文宋体" panose="02010600040101010101" pitchFamily="2" charset="-122"/>
                <a:ea typeface="华文宋体" panose="02010600040101010101" pitchFamily="2" charset="-122"/>
              </a:rPr>
              <a:t>异或</a:t>
            </a:r>
            <a:r>
              <a:rPr lang="en-US" altLang="zh-CN" sz="3200" b="1" dirty="0">
                <a:latin typeface="华文宋体" panose="02010600040101010101" pitchFamily="2" charset="-122"/>
                <a:ea typeface="华文宋体" panose="02010600040101010101" pitchFamily="2" charset="-122"/>
              </a:rPr>
              <a:t>(Exclusive –OR)</a:t>
            </a:r>
            <a:r>
              <a:rPr lang="zh-CN" altLang="en-US" sz="3200" b="1" dirty="0">
                <a:latin typeface="华文宋体" panose="02010600040101010101" pitchFamily="2" charset="-122"/>
                <a:ea typeface="华文宋体" panose="02010600040101010101" pitchFamily="2" charset="-122"/>
              </a:rPr>
              <a:t>问题</a:t>
            </a:r>
            <a:r>
              <a:rPr lang="zh-CN" altLang="en-US" sz="3200" dirty="0">
                <a:latin typeface="华文宋体" panose="02010600040101010101" pitchFamily="2" charset="-122"/>
                <a:ea typeface="华文宋体" panose="02010600040101010101" pitchFamily="2" charset="-122"/>
              </a:rPr>
              <a:t> </a:t>
            </a:r>
          </a:p>
        </p:txBody>
      </p:sp>
      <p:sp>
        <p:nvSpPr>
          <p:cNvPr id="68611" name="文本占位符 57346"/>
          <p:cNvSpPr>
            <a:spLocks noGrp="1" noChangeArrowheads="1"/>
          </p:cNvSpPr>
          <p:nvPr>
            <p:ph type="body" idx="1"/>
          </p:nvPr>
        </p:nvSpPr>
        <p:spPr>
          <a:xfrm>
            <a:off x="628650" y="2152969"/>
            <a:ext cx="7886700" cy="4023993"/>
          </a:xfrm>
        </p:spPr>
        <p:txBody>
          <a:bodyPr/>
          <a:lstStyle/>
          <a:p>
            <a:pPr marL="342900" indent="-342900" algn="just" eaLnBrk="1" hangingPunct="1"/>
            <a:r>
              <a:rPr lang="zh-CN" altLang="en-US" dirty="0"/>
              <a:t>问题：能否用感知器解决如下问题？</a:t>
            </a:r>
          </a:p>
        </p:txBody>
      </p:sp>
      <p:graphicFrame>
        <p:nvGraphicFramePr>
          <p:cNvPr id="57348" name="内容占位符 57347"/>
          <p:cNvGraphicFramePr>
            <a:graphicFrameLocks noGrp="1" noChangeAspect="1"/>
          </p:cNvGraphicFramePr>
          <p:nvPr>
            <p:ph sz="half" idx="1"/>
          </p:nvPr>
        </p:nvGraphicFramePr>
        <p:xfrm>
          <a:off x="882015" y="3163571"/>
          <a:ext cx="3128963" cy="2697162"/>
        </p:xfrm>
        <a:graphic>
          <a:graphicData uri="http://schemas.openxmlformats.org/presentationml/2006/ole">
            <mc:AlternateContent xmlns:mc="http://schemas.openxmlformats.org/markup-compatibility/2006">
              <mc:Choice xmlns:v="urn:schemas-microsoft-com:vml" Requires="v">
                <p:oleObj r:id="rId2" imgW="2131060" imgH="1343660" progId="Word.Picture.8">
                  <p:embed/>
                </p:oleObj>
              </mc:Choice>
              <mc:Fallback>
                <p:oleObj r:id="rId2" imgW="2131060" imgH="1343660" progId="Word.Picture.8">
                  <p:embed/>
                  <p:pic>
                    <p:nvPicPr>
                      <p:cNvPr id="0" name="内容占位符 57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015" y="3163571"/>
                        <a:ext cx="3128963" cy="2697162"/>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7349" name="图片 573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978" y="3196908"/>
            <a:ext cx="3932237" cy="26638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0FA34FA-1690-4231-B18D-FE2A80301C58}" type="slidenum">
              <a:rPr lang="zh-CN" altLang="en-US" sz="1400" smtClean="0">
                <a:solidFill>
                  <a:schemeClr val="folHlink"/>
                </a:solidFill>
              </a:rPr>
              <a:t>124</a:t>
            </a:fld>
            <a:endParaRPr lang="zh-CN" altLang="en-US" sz="1400">
              <a:solidFill>
                <a:schemeClr val="folHlink"/>
              </a:solidFill>
            </a:endParaRPr>
          </a:p>
        </p:txBody>
      </p:sp>
      <p:sp>
        <p:nvSpPr>
          <p:cNvPr id="7" name="Rectangle 2"/>
          <p:cNvSpPr txBox="1">
            <a:spLocks noChangeArrowheads="1"/>
          </p:cNvSpPr>
          <p:nvPr/>
        </p:nvSpPr>
        <p:spPr>
          <a:xfrm>
            <a:off x="628650" y="226379"/>
            <a:ext cx="6343650" cy="880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Times New Roman" panose="02020603050405020304" pitchFamily="18" charset="0"/>
                <a:ea typeface="宋体" panose="02010600030101010101" pitchFamily="2" charset="-122"/>
              </a:rPr>
              <a:t>5.3 </a:t>
            </a:r>
            <a:r>
              <a:rPr lang="zh-CN" altLang="en-US" sz="4000" b="1" dirty="0">
                <a:solidFill>
                  <a:srgbClr val="FF0000"/>
                </a:solidFill>
                <a:latin typeface="宋体" panose="02010600030101010101" pitchFamily="2" charset="-122"/>
                <a:ea typeface="宋体" panose="02010600030101010101" pitchFamily="2" charset="-122"/>
              </a:rPr>
              <a:t>线性不可分问题</a:t>
            </a:r>
            <a:r>
              <a:rPr lang="zh-CN" altLang="en-US" sz="4000" dirty="0">
                <a:solidFill>
                  <a:srgbClr val="FF0000"/>
                </a:solidFill>
                <a:ea typeface="宋体" panose="02010600030101010101" pitchFamily="2" charset="-122"/>
              </a:rPr>
              <a:t> </a:t>
            </a: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blinds(vertical)">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D6B1F26-6041-4B45-8D53-CDA17EB6A9E8}" type="slidenum">
              <a:rPr lang="en-US" altLang="zh-CN" sz="1400"/>
              <a:t>125</a:t>
            </a:fld>
            <a:endParaRPr lang="en-US" altLang="zh-CN" sz="1400"/>
          </a:p>
        </p:txBody>
      </p:sp>
      <p:sp>
        <p:nvSpPr>
          <p:cNvPr id="130052" name="Rectangle 2"/>
          <p:cNvSpPr>
            <a:spLocks noGrp="1" noChangeArrowheads="1"/>
          </p:cNvSpPr>
          <p:nvPr>
            <p:ph type="title" idx="4294967295"/>
          </p:nvPr>
        </p:nvSpPr>
        <p:spPr>
          <a:xfrm>
            <a:off x="798055" y="301260"/>
            <a:ext cx="7178461" cy="1212196"/>
          </a:xfrm>
        </p:spPr>
        <p:txBody>
          <a:bodyPr>
            <a:normAutofit fontScale="90000"/>
          </a:bodyPr>
          <a:lstStyle/>
          <a:p>
            <a:pPr>
              <a:lnSpc>
                <a:spcPct val="120000"/>
              </a:lnSpc>
            </a:pPr>
            <a:r>
              <a:rPr lang="en-US" altLang="zh-CN" sz="4000" b="1" dirty="0">
                <a:solidFill>
                  <a:srgbClr val="FF0000"/>
                </a:solidFill>
                <a:latin typeface="华文宋体" panose="02010600040101010101" pitchFamily="2" charset="-122"/>
                <a:ea typeface="华文宋体" panose="02010600040101010101" pitchFamily="2" charset="-122"/>
              </a:rPr>
              <a:t>5.3 </a:t>
            </a:r>
            <a:r>
              <a:rPr lang="zh-CN" altLang="en-US" sz="4000" b="1" dirty="0">
                <a:solidFill>
                  <a:srgbClr val="FF0000"/>
                </a:solidFill>
                <a:latin typeface="华文宋体" panose="02010600040101010101" pitchFamily="2" charset="-122"/>
                <a:ea typeface="华文宋体" panose="02010600040101010101" pitchFamily="2" charset="-122"/>
              </a:rPr>
              <a:t>线性不可分问题</a:t>
            </a:r>
            <a:br>
              <a:rPr lang="en-US" altLang="zh-CN" sz="4000" b="1" dirty="0">
                <a:solidFill>
                  <a:srgbClr val="FF0000"/>
                </a:solidFill>
                <a:latin typeface="华文宋体" panose="02010600040101010101" pitchFamily="2" charset="-122"/>
                <a:ea typeface="华文宋体" panose="02010600040101010101" pitchFamily="2" charset="-122"/>
              </a:rPr>
            </a:br>
            <a:r>
              <a:rPr lang="zh-CN" altLang="en-US" sz="3600" b="1" dirty="0">
                <a:latin typeface="华文宋体" panose="02010600040101010101" pitchFamily="2" charset="-122"/>
                <a:ea typeface="华文宋体" panose="02010600040101010101" pitchFamily="2" charset="-122"/>
              </a:rPr>
              <a:t>用于求解</a:t>
            </a:r>
            <a:r>
              <a:rPr lang="en-US" altLang="zh-CN" sz="3600" b="1" dirty="0">
                <a:latin typeface="华文宋体" panose="02010600040101010101" pitchFamily="2" charset="-122"/>
                <a:ea typeface="华文宋体" panose="02010600040101010101" pitchFamily="2" charset="-122"/>
              </a:rPr>
              <a:t>XOR</a:t>
            </a:r>
            <a:r>
              <a:rPr lang="zh-CN" altLang="en-US" sz="3600" b="1" dirty="0">
                <a:latin typeface="华文宋体" panose="02010600040101010101" pitchFamily="2" charset="-122"/>
                <a:ea typeface="华文宋体" panose="02010600040101010101" pitchFamily="2" charset="-122"/>
              </a:rPr>
              <a:t>的单神经元感知器 </a:t>
            </a:r>
          </a:p>
        </p:txBody>
      </p:sp>
      <p:grpSp>
        <p:nvGrpSpPr>
          <p:cNvPr id="2" name="Group 3"/>
          <p:cNvGrpSpPr/>
          <p:nvPr/>
        </p:nvGrpSpPr>
        <p:grpSpPr bwMode="auto">
          <a:xfrm>
            <a:off x="1965731" y="1880961"/>
            <a:ext cx="4724400" cy="1158875"/>
            <a:chOff x="0" y="0"/>
            <a:chExt cx="2976" cy="730"/>
          </a:xfrm>
        </p:grpSpPr>
        <p:grpSp>
          <p:nvGrpSpPr>
            <p:cNvPr id="130072" name="Group 4"/>
            <p:cNvGrpSpPr/>
            <p:nvPr/>
          </p:nvGrpSpPr>
          <p:grpSpPr bwMode="auto">
            <a:xfrm>
              <a:off x="192" y="96"/>
              <a:ext cx="2592" cy="528"/>
              <a:chOff x="0" y="0"/>
              <a:chExt cx="2520" cy="624"/>
            </a:xfrm>
          </p:grpSpPr>
          <p:sp>
            <p:nvSpPr>
              <p:cNvPr id="130076" name="Rectangle 5"/>
              <p:cNvSpPr>
                <a:spLocks noChangeArrowheads="1"/>
              </p:cNvSpPr>
              <p:nvPr/>
            </p:nvSpPr>
            <p:spPr bwMode="auto">
              <a:xfrm>
                <a:off x="1440" y="156"/>
                <a:ext cx="180" cy="46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0077" name="Line 6"/>
              <p:cNvSpPr>
                <a:spLocks noChangeShapeType="1"/>
              </p:cNvSpPr>
              <p:nvPr/>
            </p:nvSpPr>
            <p:spPr bwMode="auto">
              <a:xfrm>
                <a:off x="0" y="0"/>
                <a:ext cx="1440" cy="3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7"/>
              <p:cNvSpPr>
                <a:spLocks noChangeShapeType="1"/>
              </p:cNvSpPr>
              <p:nvPr/>
            </p:nvSpPr>
            <p:spPr bwMode="auto">
              <a:xfrm flipV="1">
                <a:off x="0" y="468"/>
                <a:ext cx="1440" cy="15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79" name="Line 8"/>
              <p:cNvSpPr>
                <a:spLocks noChangeShapeType="1"/>
              </p:cNvSpPr>
              <p:nvPr/>
            </p:nvSpPr>
            <p:spPr bwMode="auto">
              <a:xfrm>
                <a:off x="1620" y="40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0073" name="Text Box 9"/>
            <p:cNvSpPr txBox="1">
              <a:spLocks noChangeArrowheads="1"/>
            </p:cNvSpPr>
            <p:nvPr/>
          </p:nvSpPr>
          <p:spPr bwMode="auto">
            <a:xfrm>
              <a:off x="0"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x</a:t>
              </a:r>
            </a:p>
          </p:txBody>
        </p:sp>
        <p:sp>
          <p:nvSpPr>
            <p:cNvPr id="130074" name="Text Box 10"/>
            <p:cNvSpPr txBox="1">
              <a:spLocks noChangeArrowheads="1"/>
            </p:cNvSpPr>
            <p:nvPr/>
          </p:nvSpPr>
          <p:spPr bwMode="auto">
            <a:xfrm>
              <a:off x="0" y="480"/>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y</a:t>
              </a:r>
            </a:p>
          </p:txBody>
        </p:sp>
        <p:sp>
          <p:nvSpPr>
            <p:cNvPr id="130075" name="Text Box 11"/>
            <p:cNvSpPr txBox="1">
              <a:spLocks noChangeArrowheads="1"/>
            </p:cNvSpPr>
            <p:nvPr/>
          </p:nvSpPr>
          <p:spPr bwMode="auto">
            <a:xfrm>
              <a:off x="2592" y="19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grpSp>
      <p:grpSp>
        <p:nvGrpSpPr>
          <p:cNvPr id="4" name="Group 12"/>
          <p:cNvGrpSpPr/>
          <p:nvPr/>
        </p:nvGrpSpPr>
        <p:grpSpPr bwMode="auto">
          <a:xfrm>
            <a:off x="2058222" y="3124766"/>
            <a:ext cx="4568190" cy="3371850"/>
            <a:chOff x="0" y="0"/>
            <a:chExt cx="2592" cy="2016"/>
          </a:xfrm>
        </p:grpSpPr>
        <p:sp>
          <p:nvSpPr>
            <p:cNvPr id="130056" name="Text Box 13"/>
            <p:cNvSpPr txBox="1">
              <a:spLocks noChangeArrowheads="1"/>
            </p:cNvSpPr>
            <p:nvPr/>
          </p:nvSpPr>
          <p:spPr bwMode="auto">
            <a:xfrm>
              <a:off x="96" y="1728"/>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400" b="1" dirty="0">
                  <a:latin typeface="宋体" panose="02010600030101010101" pitchFamily="2" charset="-122"/>
                </a:rPr>
                <a:t>单神经元感知器</a:t>
              </a:r>
              <a:r>
                <a:rPr lang="zh-CN" altLang="en-US" sz="2400" b="1" dirty="0">
                  <a:latin typeface="Times New Roman" panose="02020603050405020304" pitchFamily="18" charset="0"/>
                </a:rPr>
                <a:t>的图像</a:t>
              </a:r>
            </a:p>
          </p:txBody>
        </p:sp>
        <p:grpSp>
          <p:nvGrpSpPr>
            <p:cNvPr id="130057" name="Group 14"/>
            <p:cNvGrpSpPr/>
            <p:nvPr/>
          </p:nvGrpSpPr>
          <p:grpSpPr bwMode="auto">
            <a:xfrm>
              <a:off x="0" y="0"/>
              <a:ext cx="2592" cy="1594"/>
              <a:chOff x="0" y="0"/>
              <a:chExt cx="2592" cy="1594"/>
            </a:xfrm>
          </p:grpSpPr>
          <p:grpSp>
            <p:nvGrpSpPr>
              <p:cNvPr id="130058" name="Group 15"/>
              <p:cNvGrpSpPr/>
              <p:nvPr/>
            </p:nvGrpSpPr>
            <p:grpSpPr bwMode="auto">
              <a:xfrm>
                <a:off x="0" y="96"/>
                <a:ext cx="2455" cy="1248"/>
                <a:chOff x="0" y="0"/>
                <a:chExt cx="2455" cy="1008"/>
              </a:xfrm>
            </p:grpSpPr>
            <p:sp>
              <p:nvSpPr>
                <p:cNvPr id="130066" name="Text Box 16"/>
                <p:cNvSpPr txBox="1">
                  <a:spLocks noChangeArrowheads="1"/>
                </p:cNvSpPr>
                <p:nvPr/>
              </p:nvSpPr>
              <p:spPr bwMode="auto">
                <a:xfrm>
                  <a:off x="1495" y="571"/>
                  <a:ext cx="960" cy="2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zh-CN" sz="2000" b="1">
                      <a:latin typeface="Times New Roman" panose="02020603050405020304" pitchFamily="18" charset="0"/>
                    </a:rPr>
                    <a:t>ax+by</a:t>
                  </a:r>
                  <a:r>
                    <a:rPr lang="en-US" altLang="zh-CN" sz="2000" b="1" dirty="0">
                      <a:latin typeface="Times New Roman" panose="02020603050405020304" pitchFamily="18" charset="0"/>
                    </a:rPr>
                    <a:t>=θ</a:t>
                  </a:r>
                </a:p>
              </p:txBody>
            </p:sp>
            <p:sp>
              <p:nvSpPr>
                <p:cNvPr id="130067" name="Line 17"/>
                <p:cNvSpPr>
                  <a:spLocks noChangeShapeType="1"/>
                </p:cNvSpPr>
                <p:nvPr/>
              </p:nvSpPr>
              <p:spPr bwMode="auto">
                <a:xfrm flipV="1">
                  <a:off x="318" y="0"/>
                  <a:ext cx="0" cy="10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8" name="Line 18"/>
                <p:cNvSpPr>
                  <a:spLocks noChangeShapeType="1"/>
                </p:cNvSpPr>
                <p:nvPr/>
              </p:nvSpPr>
              <p:spPr bwMode="auto">
                <a:xfrm>
                  <a:off x="318" y="1008"/>
                  <a:ext cx="206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0069" name="Line 19"/>
                <p:cNvSpPr>
                  <a:spLocks noChangeShapeType="1"/>
                </p:cNvSpPr>
                <p:nvPr/>
              </p:nvSpPr>
              <p:spPr bwMode="auto">
                <a:xfrm>
                  <a:off x="238" y="376"/>
                  <a:ext cx="15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70" name="Line 20"/>
                <p:cNvSpPr>
                  <a:spLocks noChangeShapeType="1"/>
                </p:cNvSpPr>
                <p:nvPr/>
              </p:nvSpPr>
              <p:spPr bwMode="auto">
                <a:xfrm flipV="1">
                  <a:off x="0" y="460"/>
                  <a:ext cx="2384" cy="42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71" name="Oval 21"/>
                <p:cNvSpPr>
                  <a:spLocks noChangeArrowheads="1"/>
                </p:cNvSpPr>
                <p:nvPr/>
              </p:nvSpPr>
              <p:spPr bwMode="auto">
                <a:xfrm>
                  <a:off x="1632" y="384"/>
                  <a:ext cx="48" cy="48"/>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30059" name="Text Box 22"/>
              <p:cNvSpPr txBox="1">
                <a:spLocks noChangeArrowheads="1"/>
              </p:cNvSpPr>
              <p:nvPr/>
            </p:nvSpPr>
            <p:spPr bwMode="auto">
              <a:xfrm>
                <a:off x="96" y="43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a:t>
                </a:r>
              </a:p>
            </p:txBody>
          </p:sp>
          <p:sp>
            <p:nvSpPr>
              <p:cNvPr id="130060" name="Text Box 23"/>
              <p:cNvSpPr txBox="1">
                <a:spLocks noChangeArrowheads="1"/>
              </p:cNvSpPr>
              <p:nvPr/>
            </p:nvSpPr>
            <p:spPr bwMode="auto">
              <a:xfrm>
                <a:off x="2256" y="134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y</a:t>
                </a:r>
              </a:p>
            </p:txBody>
          </p:sp>
          <p:sp>
            <p:nvSpPr>
              <p:cNvPr id="130061" name="Text Box 24"/>
              <p:cNvSpPr txBox="1">
                <a:spLocks noChangeArrowheads="1"/>
              </p:cNvSpPr>
              <p:nvPr/>
            </p:nvSpPr>
            <p:spPr bwMode="auto">
              <a:xfrm>
                <a:off x="96"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x</a:t>
                </a:r>
              </a:p>
            </p:txBody>
          </p:sp>
          <p:sp>
            <p:nvSpPr>
              <p:cNvPr id="130062" name="Line 25"/>
              <p:cNvSpPr>
                <a:spLocks noChangeShapeType="1"/>
              </p:cNvSpPr>
              <p:nvPr/>
            </p:nvSpPr>
            <p:spPr bwMode="auto">
              <a:xfrm>
                <a:off x="1632" y="1296"/>
                <a:ext cx="0"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063" name="Text Box 26"/>
              <p:cNvSpPr txBox="1">
                <a:spLocks noChangeArrowheads="1"/>
              </p:cNvSpPr>
              <p:nvPr/>
            </p:nvSpPr>
            <p:spPr bwMode="auto">
              <a:xfrm>
                <a:off x="1536" y="129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a:t>
                </a:r>
              </a:p>
            </p:txBody>
          </p:sp>
          <p:sp>
            <p:nvSpPr>
              <p:cNvPr id="130064" name="Text Box 27"/>
              <p:cNvSpPr txBox="1">
                <a:spLocks noChangeArrowheads="1"/>
              </p:cNvSpPr>
              <p:nvPr/>
            </p:nvSpPr>
            <p:spPr bwMode="auto">
              <a:xfrm>
                <a:off x="144" y="1344"/>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(0,0)</a:t>
                </a:r>
              </a:p>
            </p:txBody>
          </p:sp>
          <p:sp>
            <p:nvSpPr>
              <p:cNvPr id="130065" name="Text Box 28"/>
              <p:cNvSpPr txBox="1">
                <a:spLocks noChangeArrowheads="1"/>
              </p:cNvSpPr>
              <p:nvPr/>
            </p:nvSpPr>
            <p:spPr bwMode="auto">
              <a:xfrm>
                <a:off x="1488" y="33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(1,1)</a:t>
                </a:r>
              </a:p>
            </p:txBody>
          </p:sp>
        </p:grpSp>
      </p:grpSp>
      <p:grpSp>
        <p:nvGrpSpPr>
          <p:cNvPr id="32" name="组 9"/>
          <p:cNvGrpSpPr/>
          <p:nvPr/>
        </p:nvGrpSpPr>
        <p:grpSpPr>
          <a:xfrm>
            <a:off x="8400804" y="0"/>
            <a:ext cx="733409" cy="6858000"/>
            <a:chOff x="9055676" y="0"/>
            <a:chExt cx="3136324" cy="6858000"/>
          </a:xfrm>
        </p:grpSpPr>
        <p:sp>
          <p:nvSpPr>
            <p:cNvPr id="3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6" name="矩形 3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D85B2F1-552C-405A-83F3-ECC504E72D9C}" type="datetime1">
              <a:rPr lang="zh-CN" altLang="en-US" sz="1400"/>
              <a:t>2025/11/4</a:t>
            </a:fld>
            <a:endParaRPr lang="zh-CN" altLang="en-US" sz="1400"/>
          </a:p>
        </p:txBody>
      </p:sp>
      <p:sp>
        <p:nvSpPr>
          <p:cNvPr id="1310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EB6F40B-BFFE-45FE-8059-DDDE14D859EF}" type="slidenum">
              <a:rPr lang="en-US" altLang="zh-CN" sz="1400"/>
              <a:t>126</a:t>
            </a:fld>
            <a:endParaRPr lang="en-US" altLang="zh-CN" sz="1400"/>
          </a:p>
        </p:txBody>
      </p:sp>
      <p:sp>
        <p:nvSpPr>
          <p:cNvPr id="131076" name="Rectangle 2"/>
          <p:cNvSpPr>
            <a:spLocks noGrp="1" noChangeArrowheads="1"/>
          </p:cNvSpPr>
          <p:nvPr>
            <p:ph type="title" idx="4294967295"/>
          </p:nvPr>
        </p:nvSpPr>
        <p:spPr>
          <a:xfrm>
            <a:off x="457200" y="274638"/>
            <a:ext cx="8229600" cy="1096962"/>
          </a:xfrm>
        </p:spPr>
        <p:txBody>
          <a:bodyPr>
            <a:normAutofit fontScale="90000"/>
          </a:bodyPr>
          <a:lstStyle/>
          <a:p>
            <a:pPr>
              <a:lnSpc>
                <a:spcPct val="100000"/>
              </a:lnSpc>
            </a:pPr>
            <a:r>
              <a:rPr lang="en-US" altLang="zh-CN" b="1" dirty="0">
                <a:solidFill>
                  <a:srgbClr val="FF0000"/>
                </a:solidFill>
                <a:latin typeface="华文宋体" panose="02010600040101010101" pitchFamily="2" charset="-122"/>
                <a:ea typeface="华文宋体" panose="02010600040101010101" pitchFamily="2" charset="-122"/>
              </a:rPr>
              <a:t>5.3 </a:t>
            </a:r>
            <a:r>
              <a:rPr lang="zh-CN" altLang="en-US" b="1" dirty="0">
                <a:solidFill>
                  <a:srgbClr val="FF0000"/>
                </a:solidFill>
                <a:latin typeface="华文宋体" panose="02010600040101010101" pitchFamily="2" charset="-122"/>
                <a:ea typeface="华文宋体" panose="02010600040101010101" pitchFamily="2" charset="-122"/>
              </a:rPr>
              <a:t>线性不可分问题</a:t>
            </a:r>
            <a:br>
              <a:rPr lang="en-US" altLang="zh-CN" b="1" dirty="0">
                <a:solidFill>
                  <a:srgbClr val="FF0000"/>
                </a:solidFill>
                <a:latin typeface="华文宋体" panose="02010600040101010101" pitchFamily="2" charset="-122"/>
                <a:ea typeface="华文宋体" panose="02010600040101010101" pitchFamily="2" charset="-122"/>
              </a:rPr>
            </a:br>
            <a:r>
              <a:rPr lang="zh-CN" altLang="en-US" sz="4000" b="1" dirty="0">
                <a:latin typeface="宋体" panose="02010600030101010101" pitchFamily="2" charset="-122"/>
                <a:ea typeface="宋体" panose="02010600030101010101" pitchFamily="2" charset="-122"/>
              </a:rPr>
              <a:t>线性不可分函数</a:t>
            </a:r>
            <a:endParaRPr lang="zh-CN" altLang="en-US" sz="4000" dirty="0">
              <a:ea typeface="宋体" panose="02010600030101010101" pitchFamily="2" charset="-122"/>
            </a:endParaRPr>
          </a:p>
        </p:txBody>
      </p:sp>
      <p:grpSp>
        <p:nvGrpSpPr>
          <p:cNvPr id="131077" name="Group 3"/>
          <p:cNvGrpSpPr/>
          <p:nvPr/>
        </p:nvGrpSpPr>
        <p:grpSpPr bwMode="auto">
          <a:xfrm>
            <a:off x="304800" y="1771650"/>
            <a:ext cx="8587740" cy="3961606"/>
            <a:chOff x="0" y="0"/>
            <a:chExt cx="4326" cy="2569"/>
          </a:xfrm>
        </p:grpSpPr>
        <p:grpSp>
          <p:nvGrpSpPr>
            <p:cNvPr id="131079" name="Group 4"/>
            <p:cNvGrpSpPr/>
            <p:nvPr/>
          </p:nvGrpSpPr>
          <p:grpSpPr bwMode="auto">
            <a:xfrm>
              <a:off x="3" y="3"/>
              <a:ext cx="4320" cy="2563"/>
              <a:chOff x="0" y="0"/>
              <a:chExt cx="4320" cy="2563"/>
            </a:xfrm>
          </p:grpSpPr>
          <p:grpSp>
            <p:nvGrpSpPr>
              <p:cNvPr id="131081" name="Group 5"/>
              <p:cNvGrpSpPr/>
              <p:nvPr/>
            </p:nvGrpSpPr>
            <p:grpSpPr bwMode="auto">
              <a:xfrm>
                <a:off x="0" y="0"/>
                <a:ext cx="480" cy="480"/>
                <a:chOff x="0" y="0"/>
                <a:chExt cx="480" cy="480"/>
              </a:xfrm>
            </p:grpSpPr>
            <p:sp>
              <p:nvSpPr>
                <p:cNvPr id="2" name="Rectangle 6"/>
                <p:cNvSpPr>
                  <a:spLocks noChangeArrowheads="1"/>
                </p:cNvSpPr>
                <p:nvPr/>
              </p:nvSpPr>
              <p:spPr bwMode="auto">
                <a:xfrm>
                  <a:off x="43" y="0"/>
                  <a:ext cx="39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变量</a:t>
                  </a:r>
                </a:p>
              </p:txBody>
            </p:sp>
            <p:sp>
              <p:nvSpPr>
                <p:cNvPr id="131356" name="Rectangle 7"/>
                <p:cNvSpPr>
                  <a:spLocks noChangeArrowheads="1"/>
                </p:cNvSpPr>
                <p:nvPr/>
              </p:nvSpPr>
              <p:spPr bwMode="auto">
                <a:xfrm>
                  <a:off x="0" y="0"/>
                  <a:ext cx="48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2" name="Group 8"/>
              <p:cNvGrpSpPr/>
              <p:nvPr/>
            </p:nvGrpSpPr>
            <p:grpSpPr bwMode="auto">
              <a:xfrm>
                <a:off x="480" y="0"/>
                <a:ext cx="3840" cy="480"/>
                <a:chOff x="0" y="0"/>
                <a:chExt cx="3840" cy="480"/>
              </a:xfrm>
            </p:grpSpPr>
            <p:sp>
              <p:nvSpPr>
                <p:cNvPr id="131353" name="Rectangle 9"/>
                <p:cNvSpPr>
                  <a:spLocks noChangeArrowheads="1"/>
                </p:cNvSpPr>
                <p:nvPr/>
              </p:nvSpPr>
              <p:spPr bwMode="auto">
                <a:xfrm>
                  <a:off x="43" y="0"/>
                  <a:ext cx="375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000" b="1">
                      <a:latin typeface="Times New Roman" panose="02020603050405020304" pitchFamily="18" charset="0"/>
                    </a:rPr>
                    <a:t>函数及其值</a:t>
                  </a:r>
                </a:p>
              </p:txBody>
            </p:sp>
            <p:sp>
              <p:nvSpPr>
                <p:cNvPr id="131354" name="Rectangle 10"/>
                <p:cNvSpPr>
                  <a:spLocks noChangeArrowheads="1"/>
                </p:cNvSpPr>
                <p:nvPr/>
              </p:nvSpPr>
              <p:spPr bwMode="auto">
                <a:xfrm>
                  <a:off x="0" y="0"/>
                  <a:ext cx="3840" cy="480"/>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3" name="Group 11"/>
              <p:cNvGrpSpPr/>
              <p:nvPr/>
            </p:nvGrpSpPr>
            <p:grpSpPr bwMode="auto">
              <a:xfrm>
                <a:off x="0" y="480"/>
                <a:ext cx="240" cy="547"/>
                <a:chOff x="0" y="0"/>
                <a:chExt cx="240" cy="547"/>
              </a:xfrm>
            </p:grpSpPr>
            <p:sp>
              <p:nvSpPr>
                <p:cNvPr id="131351" name="Rectangle 12"/>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x</a:t>
                  </a:r>
                  <a:endParaRPr lang="en-US" altLang="zh-CN" sz="2000" b="1">
                    <a:solidFill>
                      <a:srgbClr val="FFFF00"/>
                    </a:solidFill>
                    <a:latin typeface="Times New Roman" panose="02020603050405020304" pitchFamily="18" charset="0"/>
                  </a:endParaRPr>
                </a:p>
              </p:txBody>
            </p:sp>
            <p:sp>
              <p:nvSpPr>
                <p:cNvPr id="131352" name="Rectangle 13"/>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4" name="Group 14"/>
              <p:cNvGrpSpPr/>
              <p:nvPr/>
            </p:nvGrpSpPr>
            <p:grpSpPr bwMode="auto">
              <a:xfrm>
                <a:off x="240" y="480"/>
                <a:ext cx="240" cy="547"/>
                <a:chOff x="0" y="0"/>
                <a:chExt cx="240" cy="547"/>
              </a:xfrm>
            </p:grpSpPr>
            <p:sp>
              <p:nvSpPr>
                <p:cNvPr id="131349" name="Rectangle 15"/>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y</a:t>
                  </a:r>
                  <a:endParaRPr lang="en-US" altLang="zh-CN" sz="2000" b="1">
                    <a:latin typeface="Times New Roman" panose="02020603050405020304" pitchFamily="18" charset="0"/>
                  </a:endParaRPr>
                </a:p>
              </p:txBody>
            </p:sp>
            <p:sp>
              <p:nvSpPr>
                <p:cNvPr id="131350" name="Rectangle 16"/>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5" name="Group 17"/>
              <p:cNvGrpSpPr/>
              <p:nvPr/>
            </p:nvGrpSpPr>
            <p:grpSpPr bwMode="auto">
              <a:xfrm>
                <a:off x="480" y="480"/>
                <a:ext cx="240" cy="547"/>
                <a:chOff x="0" y="0"/>
                <a:chExt cx="240" cy="547"/>
              </a:xfrm>
            </p:grpSpPr>
            <p:sp>
              <p:nvSpPr>
                <p:cNvPr id="131347" name="Rectangle 18"/>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1</a:t>
                  </a:r>
                  <a:endParaRPr lang="en-US" altLang="zh-CN" sz="1400" b="1">
                    <a:latin typeface="Times New Roman" panose="02020603050405020304" pitchFamily="18" charset="0"/>
                  </a:endParaRPr>
                </a:p>
              </p:txBody>
            </p:sp>
            <p:sp>
              <p:nvSpPr>
                <p:cNvPr id="131348" name="Rectangle 19"/>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6" name="Group 20"/>
              <p:cNvGrpSpPr/>
              <p:nvPr/>
            </p:nvGrpSpPr>
            <p:grpSpPr bwMode="auto">
              <a:xfrm>
                <a:off x="720" y="480"/>
                <a:ext cx="240" cy="547"/>
                <a:chOff x="0" y="0"/>
                <a:chExt cx="240" cy="547"/>
              </a:xfrm>
            </p:grpSpPr>
            <p:sp>
              <p:nvSpPr>
                <p:cNvPr id="131345" name="Rectangle 21"/>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2</a:t>
                  </a:r>
                  <a:endParaRPr lang="en-US" altLang="zh-CN" sz="1400" b="1">
                    <a:latin typeface="Times New Roman" panose="02020603050405020304" pitchFamily="18" charset="0"/>
                  </a:endParaRPr>
                </a:p>
                <a:p>
                  <a:pPr algn="just">
                    <a:spcBef>
                      <a:spcPct val="0"/>
                    </a:spcBef>
                    <a:buFontTx/>
                    <a:buNone/>
                  </a:pPr>
                  <a:endParaRPr lang="en-US" altLang="zh-CN" sz="2000" b="1">
                    <a:latin typeface="Times New Roman" panose="02020603050405020304" pitchFamily="18" charset="0"/>
                  </a:endParaRPr>
                </a:p>
              </p:txBody>
            </p:sp>
            <p:sp>
              <p:nvSpPr>
                <p:cNvPr id="131346" name="Rectangle 22"/>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7" name="Group 23"/>
              <p:cNvGrpSpPr/>
              <p:nvPr/>
            </p:nvGrpSpPr>
            <p:grpSpPr bwMode="auto">
              <a:xfrm>
                <a:off x="960" y="480"/>
                <a:ext cx="240" cy="547"/>
                <a:chOff x="0" y="0"/>
                <a:chExt cx="240" cy="547"/>
              </a:xfrm>
            </p:grpSpPr>
            <p:sp>
              <p:nvSpPr>
                <p:cNvPr id="131343" name="Rectangle 24"/>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3</a:t>
                  </a:r>
                  <a:endParaRPr lang="en-US" altLang="zh-CN" sz="1400" b="1">
                    <a:latin typeface="Times New Roman" panose="02020603050405020304" pitchFamily="18" charset="0"/>
                  </a:endParaRPr>
                </a:p>
              </p:txBody>
            </p:sp>
            <p:sp>
              <p:nvSpPr>
                <p:cNvPr id="131344" name="Rectangle 25"/>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8" name="Group 26"/>
              <p:cNvGrpSpPr/>
              <p:nvPr/>
            </p:nvGrpSpPr>
            <p:grpSpPr bwMode="auto">
              <a:xfrm>
                <a:off x="1200" y="480"/>
                <a:ext cx="240" cy="547"/>
                <a:chOff x="0" y="0"/>
                <a:chExt cx="240" cy="547"/>
              </a:xfrm>
            </p:grpSpPr>
            <p:sp>
              <p:nvSpPr>
                <p:cNvPr id="131341" name="Rectangle 27"/>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4</a:t>
                  </a:r>
                  <a:endParaRPr lang="en-US" altLang="zh-CN" sz="1400" b="1">
                    <a:latin typeface="Times New Roman" panose="02020603050405020304" pitchFamily="18" charset="0"/>
                  </a:endParaRPr>
                </a:p>
              </p:txBody>
            </p:sp>
            <p:sp>
              <p:nvSpPr>
                <p:cNvPr id="131342" name="Rectangle 28"/>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89" name="Group 29"/>
              <p:cNvGrpSpPr/>
              <p:nvPr/>
            </p:nvGrpSpPr>
            <p:grpSpPr bwMode="auto">
              <a:xfrm>
                <a:off x="1440" y="480"/>
                <a:ext cx="240" cy="547"/>
                <a:chOff x="0" y="0"/>
                <a:chExt cx="240" cy="547"/>
              </a:xfrm>
            </p:grpSpPr>
            <p:sp>
              <p:nvSpPr>
                <p:cNvPr id="131339" name="Rectangle 30"/>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5</a:t>
                  </a:r>
                  <a:endParaRPr lang="en-US" altLang="zh-CN" sz="1400" b="1">
                    <a:latin typeface="Times New Roman" panose="02020603050405020304" pitchFamily="18" charset="0"/>
                  </a:endParaRPr>
                </a:p>
              </p:txBody>
            </p:sp>
            <p:sp>
              <p:nvSpPr>
                <p:cNvPr id="131340" name="Rectangle 31"/>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0" name="Group 32"/>
              <p:cNvGrpSpPr/>
              <p:nvPr/>
            </p:nvGrpSpPr>
            <p:grpSpPr bwMode="auto">
              <a:xfrm>
                <a:off x="1680" y="480"/>
                <a:ext cx="240" cy="547"/>
                <a:chOff x="0" y="0"/>
                <a:chExt cx="240" cy="547"/>
              </a:xfrm>
            </p:grpSpPr>
            <p:sp>
              <p:nvSpPr>
                <p:cNvPr id="131337" name="Rectangle 33"/>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6</a:t>
                  </a:r>
                  <a:endParaRPr lang="en-US" altLang="zh-CN" sz="2000" b="1">
                    <a:latin typeface="Times New Roman" panose="02020603050405020304" pitchFamily="18" charset="0"/>
                  </a:endParaRPr>
                </a:p>
              </p:txBody>
            </p:sp>
            <p:sp>
              <p:nvSpPr>
                <p:cNvPr id="131338" name="Rectangle 34"/>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1" name="Group 35"/>
              <p:cNvGrpSpPr/>
              <p:nvPr/>
            </p:nvGrpSpPr>
            <p:grpSpPr bwMode="auto">
              <a:xfrm>
                <a:off x="1920" y="480"/>
                <a:ext cx="240" cy="547"/>
                <a:chOff x="0" y="0"/>
                <a:chExt cx="240" cy="547"/>
              </a:xfrm>
            </p:grpSpPr>
            <p:sp>
              <p:nvSpPr>
                <p:cNvPr id="131335" name="Rectangle 36"/>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7</a:t>
                  </a:r>
                  <a:endParaRPr lang="en-US" altLang="zh-CN" sz="1400" b="1">
                    <a:latin typeface="Times New Roman" panose="02020603050405020304" pitchFamily="18" charset="0"/>
                  </a:endParaRPr>
                </a:p>
              </p:txBody>
            </p:sp>
            <p:sp>
              <p:nvSpPr>
                <p:cNvPr id="131336" name="Rectangle 37"/>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2" name="Group 38"/>
              <p:cNvGrpSpPr/>
              <p:nvPr/>
            </p:nvGrpSpPr>
            <p:grpSpPr bwMode="auto">
              <a:xfrm>
                <a:off x="2160" y="480"/>
                <a:ext cx="240" cy="547"/>
                <a:chOff x="0" y="0"/>
                <a:chExt cx="240" cy="547"/>
              </a:xfrm>
            </p:grpSpPr>
            <p:sp>
              <p:nvSpPr>
                <p:cNvPr id="131333" name="Rectangle 39"/>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8</a:t>
                  </a:r>
                  <a:endParaRPr lang="en-US" altLang="zh-CN" sz="1400" b="1">
                    <a:latin typeface="Times New Roman" panose="02020603050405020304" pitchFamily="18" charset="0"/>
                  </a:endParaRPr>
                </a:p>
              </p:txBody>
            </p:sp>
            <p:sp>
              <p:nvSpPr>
                <p:cNvPr id="131334" name="Rectangle 40"/>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3" name="Group 41"/>
              <p:cNvGrpSpPr/>
              <p:nvPr/>
            </p:nvGrpSpPr>
            <p:grpSpPr bwMode="auto">
              <a:xfrm>
                <a:off x="2400" y="480"/>
                <a:ext cx="240" cy="547"/>
                <a:chOff x="0" y="0"/>
                <a:chExt cx="240" cy="547"/>
              </a:xfrm>
            </p:grpSpPr>
            <p:sp>
              <p:nvSpPr>
                <p:cNvPr id="131331" name="Rectangle 42"/>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400" b="1">
                      <a:latin typeface="Times New Roman" panose="02020603050405020304" pitchFamily="18" charset="0"/>
                    </a:rPr>
                    <a:t>f</a:t>
                  </a:r>
                  <a:r>
                    <a:rPr lang="en-US" altLang="zh-CN" sz="1400" b="1" baseline="-30000">
                      <a:latin typeface="Times New Roman" panose="02020603050405020304" pitchFamily="18" charset="0"/>
                    </a:rPr>
                    <a:t>9</a:t>
                  </a:r>
                  <a:endParaRPr lang="en-US" altLang="zh-CN" sz="1400" b="1">
                    <a:latin typeface="Times New Roman" panose="02020603050405020304" pitchFamily="18" charset="0"/>
                  </a:endParaRPr>
                </a:p>
              </p:txBody>
            </p:sp>
            <p:sp>
              <p:nvSpPr>
                <p:cNvPr id="131332" name="Rectangle 43"/>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4" name="Group 44"/>
              <p:cNvGrpSpPr/>
              <p:nvPr/>
            </p:nvGrpSpPr>
            <p:grpSpPr bwMode="auto">
              <a:xfrm>
                <a:off x="2640" y="480"/>
                <a:ext cx="240" cy="547"/>
                <a:chOff x="0" y="0"/>
                <a:chExt cx="240" cy="547"/>
              </a:xfrm>
            </p:grpSpPr>
            <p:sp>
              <p:nvSpPr>
                <p:cNvPr id="131329" name="Rectangle 45"/>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b="1">
                      <a:latin typeface="Times New Roman" panose="02020603050405020304" pitchFamily="18" charset="0"/>
                    </a:rPr>
                    <a:t>f</a:t>
                  </a:r>
                  <a:r>
                    <a:rPr lang="en-US" altLang="zh-CN" sz="1000" b="1" baseline="-30000">
                      <a:latin typeface="Times New Roman" panose="02020603050405020304" pitchFamily="18" charset="0"/>
                    </a:rPr>
                    <a:t>10</a:t>
                  </a:r>
                  <a:endParaRPr lang="en-US" altLang="zh-CN" sz="2000" b="1">
                    <a:latin typeface="Times New Roman" panose="02020603050405020304" pitchFamily="18" charset="0"/>
                  </a:endParaRPr>
                </a:p>
              </p:txBody>
            </p:sp>
            <p:sp>
              <p:nvSpPr>
                <p:cNvPr id="131330" name="Rectangle 46"/>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5" name="Group 47"/>
              <p:cNvGrpSpPr/>
              <p:nvPr/>
            </p:nvGrpSpPr>
            <p:grpSpPr bwMode="auto">
              <a:xfrm>
                <a:off x="2880" y="480"/>
                <a:ext cx="240" cy="547"/>
                <a:chOff x="0" y="0"/>
                <a:chExt cx="240" cy="547"/>
              </a:xfrm>
            </p:grpSpPr>
            <p:sp>
              <p:nvSpPr>
                <p:cNvPr id="131327" name="Rectangle 48"/>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b="1">
                      <a:latin typeface="Times New Roman" panose="02020603050405020304" pitchFamily="18" charset="0"/>
                    </a:rPr>
                    <a:t>f</a:t>
                  </a:r>
                  <a:r>
                    <a:rPr lang="en-US" altLang="zh-CN" sz="1000" b="1" baseline="-30000">
                      <a:latin typeface="Times New Roman" panose="02020603050405020304" pitchFamily="18" charset="0"/>
                    </a:rPr>
                    <a:t>11</a:t>
                  </a:r>
                  <a:endParaRPr lang="en-US" altLang="zh-CN" sz="1000" b="1">
                    <a:latin typeface="Times New Roman" panose="02020603050405020304" pitchFamily="18" charset="0"/>
                  </a:endParaRPr>
                </a:p>
                <a:p>
                  <a:pPr algn="just">
                    <a:spcBef>
                      <a:spcPct val="0"/>
                    </a:spcBef>
                    <a:buFontTx/>
                    <a:buNone/>
                  </a:pPr>
                  <a:endParaRPr lang="en-US" altLang="zh-CN" sz="1000" b="1">
                    <a:latin typeface="Times New Roman" panose="02020603050405020304" pitchFamily="18" charset="0"/>
                  </a:endParaRPr>
                </a:p>
              </p:txBody>
            </p:sp>
            <p:sp>
              <p:nvSpPr>
                <p:cNvPr id="131328" name="Rectangle 49"/>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6" name="Group 50"/>
              <p:cNvGrpSpPr/>
              <p:nvPr/>
            </p:nvGrpSpPr>
            <p:grpSpPr bwMode="auto">
              <a:xfrm>
                <a:off x="3120" y="480"/>
                <a:ext cx="240" cy="547"/>
                <a:chOff x="0" y="0"/>
                <a:chExt cx="240" cy="547"/>
              </a:xfrm>
            </p:grpSpPr>
            <p:sp>
              <p:nvSpPr>
                <p:cNvPr id="131325" name="Rectangle 51"/>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12</a:t>
                  </a:r>
                  <a:endParaRPr lang="en-US" altLang="zh-CN" sz="2000" b="1">
                    <a:latin typeface="Times New Roman" panose="02020603050405020304" pitchFamily="18" charset="0"/>
                  </a:endParaRPr>
                </a:p>
              </p:txBody>
            </p:sp>
            <p:sp>
              <p:nvSpPr>
                <p:cNvPr id="131326" name="Rectangle 52"/>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7" name="Group 53"/>
              <p:cNvGrpSpPr/>
              <p:nvPr/>
            </p:nvGrpSpPr>
            <p:grpSpPr bwMode="auto">
              <a:xfrm>
                <a:off x="3360" y="480"/>
                <a:ext cx="240" cy="547"/>
                <a:chOff x="0" y="0"/>
                <a:chExt cx="240" cy="547"/>
              </a:xfrm>
            </p:grpSpPr>
            <p:sp>
              <p:nvSpPr>
                <p:cNvPr id="131323" name="Rectangle 54"/>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13</a:t>
                  </a:r>
                  <a:endParaRPr lang="en-US" altLang="zh-CN" sz="900" b="1">
                    <a:latin typeface="Times New Roman" panose="02020603050405020304" pitchFamily="18" charset="0"/>
                  </a:endParaRPr>
                </a:p>
              </p:txBody>
            </p:sp>
            <p:sp>
              <p:nvSpPr>
                <p:cNvPr id="131324" name="Rectangle 55"/>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8" name="Group 56"/>
              <p:cNvGrpSpPr/>
              <p:nvPr/>
            </p:nvGrpSpPr>
            <p:grpSpPr bwMode="auto">
              <a:xfrm>
                <a:off x="3600" y="480"/>
                <a:ext cx="240" cy="547"/>
                <a:chOff x="0" y="0"/>
                <a:chExt cx="240" cy="547"/>
              </a:xfrm>
            </p:grpSpPr>
            <p:sp>
              <p:nvSpPr>
                <p:cNvPr id="131321" name="Rectangle 57"/>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14</a:t>
                  </a:r>
                  <a:endParaRPr lang="en-US" altLang="zh-CN" sz="2000" b="1">
                    <a:latin typeface="Times New Roman" panose="02020603050405020304" pitchFamily="18" charset="0"/>
                  </a:endParaRPr>
                </a:p>
              </p:txBody>
            </p:sp>
            <p:sp>
              <p:nvSpPr>
                <p:cNvPr id="131322" name="Rectangle 58"/>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099" name="Group 59"/>
              <p:cNvGrpSpPr/>
              <p:nvPr/>
            </p:nvGrpSpPr>
            <p:grpSpPr bwMode="auto">
              <a:xfrm>
                <a:off x="3840" y="480"/>
                <a:ext cx="240" cy="547"/>
                <a:chOff x="0" y="0"/>
                <a:chExt cx="240" cy="547"/>
              </a:xfrm>
            </p:grpSpPr>
            <p:sp>
              <p:nvSpPr>
                <p:cNvPr id="131319" name="Rectangle 60"/>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15</a:t>
                  </a:r>
                  <a:endParaRPr lang="en-US" altLang="zh-CN" sz="2000" b="1">
                    <a:latin typeface="Times New Roman" panose="02020603050405020304" pitchFamily="18" charset="0"/>
                  </a:endParaRPr>
                </a:p>
              </p:txBody>
            </p:sp>
            <p:sp>
              <p:nvSpPr>
                <p:cNvPr id="131320" name="Rectangle 61"/>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0" name="Group 62"/>
              <p:cNvGrpSpPr/>
              <p:nvPr/>
            </p:nvGrpSpPr>
            <p:grpSpPr bwMode="auto">
              <a:xfrm>
                <a:off x="4080" y="480"/>
                <a:ext cx="240" cy="547"/>
                <a:chOff x="0" y="0"/>
                <a:chExt cx="240" cy="547"/>
              </a:xfrm>
            </p:grpSpPr>
            <p:sp>
              <p:nvSpPr>
                <p:cNvPr id="131317" name="Rectangle 63"/>
                <p:cNvSpPr>
                  <a:spLocks noChangeArrowheads="1"/>
                </p:cNvSpPr>
                <p:nvPr/>
              </p:nvSpPr>
              <p:spPr bwMode="auto">
                <a:xfrm>
                  <a:off x="43" y="0"/>
                  <a:ext cx="154"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900" b="1">
                      <a:latin typeface="Times New Roman" panose="02020603050405020304" pitchFamily="18" charset="0"/>
                    </a:rPr>
                    <a:t>f</a:t>
                  </a:r>
                  <a:r>
                    <a:rPr lang="en-US" altLang="zh-CN" sz="900" b="1" baseline="-30000">
                      <a:latin typeface="Times New Roman" panose="02020603050405020304" pitchFamily="18" charset="0"/>
                    </a:rPr>
                    <a:t>16</a:t>
                  </a:r>
                  <a:endParaRPr lang="en-US" altLang="zh-CN" sz="900" b="1">
                    <a:latin typeface="Times New Roman" panose="02020603050405020304" pitchFamily="18" charset="0"/>
                  </a:endParaRPr>
                </a:p>
                <a:p>
                  <a:pPr algn="just">
                    <a:spcBef>
                      <a:spcPct val="0"/>
                    </a:spcBef>
                    <a:buFontTx/>
                    <a:buNone/>
                  </a:pPr>
                  <a:endParaRPr lang="en-US" altLang="zh-CN" sz="2000" b="1">
                    <a:latin typeface="Times New Roman" panose="02020603050405020304" pitchFamily="18" charset="0"/>
                  </a:endParaRPr>
                </a:p>
              </p:txBody>
            </p:sp>
            <p:sp>
              <p:nvSpPr>
                <p:cNvPr id="131318" name="Rectangle 64"/>
                <p:cNvSpPr>
                  <a:spLocks noChangeArrowheads="1"/>
                </p:cNvSpPr>
                <p:nvPr/>
              </p:nvSpPr>
              <p:spPr bwMode="auto">
                <a:xfrm>
                  <a:off x="0" y="0"/>
                  <a:ext cx="240" cy="547"/>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1" name="Group 65"/>
              <p:cNvGrpSpPr/>
              <p:nvPr/>
            </p:nvGrpSpPr>
            <p:grpSpPr bwMode="auto">
              <a:xfrm>
                <a:off x="0" y="1027"/>
                <a:ext cx="240" cy="384"/>
                <a:chOff x="0" y="0"/>
                <a:chExt cx="240" cy="384"/>
              </a:xfrm>
            </p:grpSpPr>
            <p:sp>
              <p:nvSpPr>
                <p:cNvPr id="131315" name="Rectangle 6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16" name="Rectangle 6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2" name="Group 68"/>
              <p:cNvGrpSpPr/>
              <p:nvPr/>
            </p:nvGrpSpPr>
            <p:grpSpPr bwMode="auto">
              <a:xfrm>
                <a:off x="240" y="1027"/>
                <a:ext cx="240" cy="384"/>
                <a:chOff x="0" y="0"/>
                <a:chExt cx="240" cy="384"/>
              </a:xfrm>
            </p:grpSpPr>
            <p:sp>
              <p:nvSpPr>
                <p:cNvPr id="131313" name="Rectangle 6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14" name="Rectangle 7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3" name="Group 71"/>
              <p:cNvGrpSpPr/>
              <p:nvPr/>
            </p:nvGrpSpPr>
            <p:grpSpPr bwMode="auto">
              <a:xfrm>
                <a:off x="480" y="1027"/>
                <a:ext cx="240" cy="384"/>
                <a:chOff x="0" y="0"/>
                <a:chExt cx="240" cy="384"/>
              </a:xfrm>
            </p:grpSpPr>
            <p:sp>
              <p:nvSpPr>
                <p:cNvPr id="131311" name="Rectangle 7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12" name="Rectangle 7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4" name="Group 74"/>
              <p:cNvGrpSpPr/>
              <p:nvPr/>
            </p:nvGrpSpPr>
            <p:grpSpPr bwMode="auto">
              <a:xfrm>
                <a:off x="720" y="1027"/>
                <a:ext cx="240" cy="384"/>
                <a:chOff x="0" y="0"/>
                <a:chExt cx="240" cy="384"/>
              </a:xfrm>
            </p:grpSpPr>
            <p:sp>
              <p:nvSpPr>
                <p:cNvPr id="131309" name="Rectangle 7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10" name="Rectangle 7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5" name="Group 77"/>
              <p:cNvGrpSpPr/>
              <p:nvPr/>
            </p:nvGrpSpPr>
            <p:grpSpPr bwMode="auto">
              <a:xfrm>
                <a:off x="960" y="1027"/>
                <a:ext cx="240" cy="384"/>
                <a:chOff x="0" y="0"/>
                <a:chExt cx="240" cy="384"/>
              </a:xfrm>
            </p:grpSpPr>
            <p:sp>
              <p:nvSpPr>
                <p:cNvPr id="131307" name="Rectangle 7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8" name="Rectangle 7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6" name="Group 80"/>
              <p:cNvGrpSpPr/>
              <p:nvPr/>
            </p:nvGrpSpPr>
            <p:grpSpPr bwMode="auto">
              <a:xfrm>
                <a:off x="1200" y="1027"/>
                <a:ext cx="240" cy="384"/>
                <a:chOff x="0" y="0"/>
                <a:chExt cx="240" cy="384"/>
              </a:xfrm>
            </p:grpSpPr>
            <p:sp>
              <p:nvSpPr>
                <p:cNvPr id="131305" name="Rectangle 8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6" name="Rectangle 8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7" name="Group 83"/>
              <p:cNvGrpSpPr/>
              <p:nvPr/>
            </p:nvGrpSpPr>
            <p:grpSpPr bwMode="auto">
              <a:xfrm>
                <a:off x="1440" y="1027"/>
                <a:ext cx="240" cy="384"/>
                <a:chOff x="0" y="0"/>
                <a:chExt cx="240" cy="384"/>
              </a:xfrm>
            </p:grpSpPr>
            <p:sp>
              <p:nvSpPr>
                <p:cNvPr id="131303" name="Rectangle 8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4" name="Rectangle 8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8" name="Group 86"/>
              <p:cNvGrpSpPr/>
              <p:nvPr/>
            </p:nvGrpSpPr>
            <p:grpSpPr bwMode="auto">
              <a:xfrm>
                <a:off x="1680" y="1027"/>
                <a:ext cx="240" cy="384"/>
                <a:chOff x="0" y="0"/>
                <a:chExt cx="240" cy="384"/>
              </a:xfrm>
            </p:grpSpPr>
            <p:sp>
              <p:nvSpPr>
                <p:cNvPr id="131301" name="Rectangle 8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302" name="Rectangle 8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09" name="Group 89"/>
              <p:cNvGrpSpPr/>
              <p:nvPr/>
            </p:nvGrpSpPr>
            <p:grpSpPr bwMode="auto">
              <a:xfrm>
                <a:off x="1920" y="1027"/>
                <a:ext cx="240" cy="384"/>
                <a:chOff x="0" y="0"/>
                <a:chExt cx="240" cy="384"/>
              </a:xfrm>
            </p:grpSpPr>
            <p:sp>
              <p:nvSpPr>
                <p:cNvPr id="131299" name="Rectangle 9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300" name="Rectangle 9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0" name="Group 92"/>
              <p:cNvGrpSpPr/>
              <p:nvPr/>
            </p:nvGrpSpPr>
            <p:grpSpPr bwMode="auto">
              <a:xfrm>
                <a:off x="2160" y="1027"/>
                <a:ext cx="240" cy="384"/>
                <a:chOff x="0" y="0"/>
                <a:chExt cx="240" cy="384"/>
              </a:xfrm>
            </p:grpSpPr>
            <p:sp>
              <p:nvSpPr>
                <p:cNvPr id="131297" name="Rectangle 9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98" name="Rectangle 9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1" name="Group 95"/>
              <p:cNvGrpSpPr/>
              <p:nvPr/>
            </p:nvGrpSpPr>
            <p:grpSpPr bwMode="auto">
              <a:xfrm>
                <a:off x="2400" y="1027"/>
                <a:ext cx="240" cy="384"/>
                <a:chOff x="0" y="0"/>
                <a:chExt cx="240" cy="384"/>
              </a:xfrm>
            </p:grpSpPr>
            <p:sp>
              <p:nvSpPr>
                <p:cNvPr id="131295" name="Rectangle 9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6" name="Rectangle 9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2" name="Group 98"/>
              <p:cNvGrpSpPr/>
              <p:nvPr/>
            </p:nvGrpSpPr>
            <p:grpSpPr bwMode="auto">
              <a:xfrm>
                <a:off x="2640" y="1027"/>
                <a:ext cx="240" cy="384"/>
                <a:chOff x="0" y="0"/>
                <a:chExt cx="240" cy="384"/>
              </a:xfrm>
            </p:grpSpPr>
            <p:sp>
              <p:nvSpPr>
                <p:cNvPr id="131293" name="Rectangle 9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p>
              </p:txBody>
            </p:sp>
            <p:sp>
              <p:nvSpPr>
                <p:cNvPr id="131294" name="Rectangle 10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3" name="Group 101"/>
              <p:cNvGrpSpPr/>
              <p:nvPr/>
            </p:nvGrpSpPr>
            <p:grpSpPr bwMode="auto">
              <a:xfrm>
                <a:off x="2880" y="1027"/>
                <a:ext cx="240" cy="384"/>
                <a:chOff x="0" y="0"/>
                <a:chExt cx="240" cy="384"/>
              </a:xfrm>
            </p:grpSpPr>
            <p:sp>
              <p:nvSpPr>
                <p:cNvPr id="131291" name="Rectangle 10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2" name="Rectangle 10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4" name="Group 104"/>
              <p:cNvGrpSpPr/>
              <p:nvPr/>
            </p:nvGrpSpPr>
            <p:grpSpPr bwMode="auto">
              <a:xfrm>
                <a:off x="3120" y="1027"/>
                <a:ext cx="240" cy="384"/>
                <a:chOff x="0" y="0"/>
                <a:chExt cx="240" cy="384"/>
              </a:xfrm>
            </p:grpSpPr>
            <p:sp>
              <p:nvSpPr>
                <p:cNvPr id="131289" name="Rectangle 10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90" name="Rectangle 10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5" name="Group 107"/>
              <p:cNvGrpSpPr/>
              <p:nvPr/>
            </p:nvGrpSpPr>
            <p:grpSpPr bwMode="auto">
              <a:xfrm>
                <a:off x="3360" y="1027"/>
                <a:ext cx="240" cy="384"/>
                <a:chOff x="0" y="0"/>
                <a:chExt cx="240" cy="384"/>
              </a:xfrm>
            </p:grpSpPr>
            <p:sp>
              <p:nvSpPr>
                <p:cNvPr id="131287" name="Rectangle 10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8" name="Rectangle 10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6" name="Group 110"/>
              <p:cNvGrpSpPr/>
              <p:nvPr/>
            </p:nvGrpSpPr>
            <p:grpSpPr bwMode="auto">
              <a:xfrm>
                <a:off x="3600" y="1027"/>
                <a:ext cx="240" cy="384"/>
                <a:chOff x="0" y="0"/>
                <a:chExt cx="240" cy="384"/>
              </a:xfrm>
            </p:grpSpPr>
            <p:sp>
              <p:nvSpPr>
                <p:cNvPr id="131285" name="Rectangle 11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6" name="Rectangle 11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7" name="Group 113"/>
              <p:cNvGrpSpPr/>
              <p:nvPr/>
            </p:nvGrpSpPr>
            <p:grpSpPr bwMode="auto">
              <a:xfrm>
                <a:off x="3840" y="1027"/>
                <a:ext cx="240" cy="384"/>
                <a:chOff x="0" y="0"/>
                <a:chExt cx="240" cy="384"/>
              </a:xfrm>
            </p:grpSpPr>
            <p:sp>
              <p:nvSpPr>
                <p:cNvPr id="131283" name="Rectangle 11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4" name="Rectangle 11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8" name="Group 116"/>
              <p:cNvGrpSpPr/>
              <p:nvPr/>
            </p:nvGrpSpPr>
            <p:grpSpPr bwMode="auto">
              <a:xfrm>
                <a:off x="4080" y="1027"/>
                <a:ext cx="240" cy="384"/>
                <a:chOff x="0" y="0"/>
                <a:chExt cx="240" cy="384"/>
              </a:xfrm>
            </p:grpSpPr>
            <p:sp>
              <p:nvSpPr>
                <p:cNvPr id="131281" name="Rectangle 11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82" name="Rectangle 11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19" name="Group 119"/>
              <p:cNvGrpSpPr/>
              <p:nvPr/>
            </p:nvGrpSpPr>
            <p:grpSpPr bwMode="auto">
              <a:xfrm>
                <a:off x="0" y="1411"/>
                <a:ext cx="240" cy="384"/>
                <a:chOff x="0" y="0"/>
                <a:chExt cx="240" cy="384"/>
              </a:xfrm>
            </p:grpSpPr>
            <p:sp>
              <p:nvSpPr>
                <p:cNvPr id="131279" name="Rectangle 12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80" name="Rectangle 12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0" name="Group 122"/>
              <p:cNvGrpSpPr/>
              <p:nvPr/>
            </p:nvGrpSpPr>
            <p:grpSpPr bwMode="auto">
              <a:xfrm>
                <a:off x="240" y="1411"/>
                <a:ext cx="240" cy="384"/>
                <a:chOff x="0" y="0"/>
                <a:chExt cx="240" cy="384"/>
              </a:xfrm>
            </p:grpSpPr>
            <p:sp>
              <p:nvSpPr>
                <p:cNvPr id="131277" name="Rectangle 12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78" name="Rectangle 12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1" name="Group 125"/>
              <p:cNvGrpSpPr/>
              <p:nvPr/>
            </p:nvGrpSpPr>
            <p:grpSpPr bwMode="auto">
              <a:xfrm>
                <a:off x="480" y="1411"/>
                <a:ext cx="240" cy="384"/>
                <a:chOff x="0" y="0"/>
                <a:chExt cx="240" cy="384"/>
              </a:xfrm>
            </p:grpSpPr>
            <p:sp>
              <p:nvSpPr>
                <p:cNvPr id="131275" name="Rectangle 12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6" name="Rectangle 12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2" name="Group 128"/>
              <p:cNvGrpSpPr/>
              <p:nvPr/>
            </p:nvGrpSpPr>
            <p:grpSpPr bwMode="auto">
              <a:xfrm>
                <a:off x="720" y="1411"/>
                <a:ext cx="240" cy="384"/>
                <a:chOff x="0" y="0"/>
                <a:chExt cx="240" cy="384"/>
              </a:xfrm>
            </p:grpSpPr>
            <p:sp>
              <p:nvSpPr>
                <p:cNvPr id="131273" name="Rectangle 12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4" name="Rectangle 13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3" name="Group 131"/>
              <p:cNvGrpSpPr/>
              <p:nvPr/>
            </p:nvGrpSpPr>
            <p:grpSpPr bwMode="auto">
              <a:xfrm>
                <a:off x="960" y="1411"/>
                <a:ext cx="240" cy="384"/>
                <a:chOff x="0" y="0"/>
                <a:chExt cx="240" cy="384"/>
              </a:xfrm>
            </p:grpSpPr>
            <p:sp>
              <p:nvSpPr>
                <p:cNvPr id="131271" name="Rectangle 13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2" name="Rectangle 13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4" name="Group 134"/>
              <p:cNvGrpSpPr/>
              <p:nvPr/>
            </p:nvGrpSpPr>
            <p:grpSpPr bwMode="auto">
              <a:xfrm>
                <a:off x="1200" y="1411"/>
                <a:ext cx="240" cy="384"/>
                <a:chOff x="0" y="0"/>
                <a:chExt cx="240" cy="384"/>
              </a:xfrm>
            </p:grpSpPr>
            <p:sp>
              <p:nvSpPr>
                <p:cNvPr id="131269" name="Rectangle 13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70" name="Rectangle 13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5" name="Group 137"/>
              <p:cNvGrpSpPr/>
              <p:nvPr/>
            </p:nvGrpSpPr>
            <p:grpSpPr bwMode="auto">
              <a:xfrm>
                <a:off x="1440" y="1411"/>
                <a:ext cx="240" cy="384"/>
                <a:chOff x="0" y="0"/>
                <a:chExt cx="240" cy="384"/>
              </a:xfrm>
            </p:grpSpPr>
            <p:sp>
              <p:nvSpPr>
                <p:cNvPr id="131267" name="Rectangle 13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8" name="Rectangle 13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6" name="Group 140"/>
              <p:cNvGrpSpPr/>
              <p:nvPr/>
            </p:nvGrpSpPr>
            <p:grpSpPr bwMode="auto">
              <a:xfrm>
                <a:off x="1680" y="1411"/>
                <a:ext cx="240" cy="384"/>
                <a:chOff x="0" y="0"/>
                <a:chExt cx="240" cy="384"/>
              </a:xfrm>
            </p:grpSpPr>
            <p:sp>
              <p:nvSpPr>
                <p:cNvPr id="131265" name="Rectangle 14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6" name="Rectangle 14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7" name="Group 143"/>
              <p:cNvGrpSpPr/>
              <p:nvPr/>
            </p:nvGrpSpPr>
            <p:grpSpPr bwMode="auto">
              <a:xfrm>
                <a:off x="1920" y="1411"/>
                <a:ext cx="240" cy="384"/>
                <a:chOff x="0" y="0"/>
                <a:chExt cx="240" cy="384"/>
              </a:xfrm>
            </p:grpSpPr>
            <p:sp>
              <p:nvSpPr>
                <p:cNvPr id="131263" name="Rectangle 14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p>
              </p:txBody>
            </p:sp>
            <p:sp>
              <p:nvSpPr>
                <p:cNvPr id="131264" name="Rectangle 14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8" name="Group 146"/>
              <p:cNvGrpSpPr/>
              <p:nvPr/>
            </p:nvGrpSpPr>
            <p:grpSpPr bwMode="auto">
              <a:xfrm>
                <a:off x="2160" y="1411"/>
                <a:ext cx="240" cy="384"/>
                <a:chOff x="0" y="0"/>
                <a:chExt cx="240" cy="384"/>
              </a:xfrm>
            </p:grpSpPr>
            <p:sp>
              <p:nvSpPr>
                <p:cNvPr id="131261" name="Rectangle 14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62" name="Rectangle 14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29" name="Group 149"/>
              <p:cNvGrpSpPr/>
              <p:nvPr/>
            </p:nvGrpSpPr>
            <p:grpSpPr bwMode="auto">
              <a:xfrm>
                <a:off x="2400" y="1411"/>
                <a:ext cx="240" cy="384"/>
                <a:chOff x="0" y="0"/>
                <a:chExt cx="240" cy="384"/>
              </a:xfrm>
            </p:grpSpPr>
            <p:sp>
              <p:nvSpPr>
                <p:cNvPr id="131259" name="Rectangle 15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60" name="Rectangle 15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0" name="Group 152"/>
              <p:cNvGrpSpPr/>
              <p:nvPr/>
            </p:nvGrpSpPr>
            <p:grpSpPr bwMode="auto">
              <a:xfrm>
                <a:off x="2640" y="1411"/>
                <a:ext cx="240" cy="384"/>
                <a:chOff x="0" y="0"/>
                <a:chExt cx="240" cy="384"/>
              </a:xfrm>
            </p:grpSpPr>
            <p:sp>
              <p:nvSpPr>
                <p:cNvPr id="131257" name="Rectangle 15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58" name="Rectangle 15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1" name="Group 155"/>
              <p:cNvGrpSpPr/>
              <p:nvPr/>
            </p:nvGrpSpPr>
            <p:grpSpPr bwMode="auto">
              <a:xfrm>
                <a:off x="2880" y="1411"/>
                <a:ext cx="240" cy="384"/>
                <a:chOff x="0" y="0"/>
                <a:chExt cx="240" cy="384"/>
              </a:xfrm>
            </p:grpSpPr>
            <p:sp>
              <p:nvSpPr>
                <p:cNvPr id="131255" name="Rectangle 15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56" name="Rectangle 15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2" name="Group 158"/>
              <p:cNvGrpSpPr/>
              <p:nvPr/>
            </p:nvGrpSpPr>
            <p:grpSpPr bwMode="auto">
              <a:xfrm>
                <a:off x="3120" y="1411"/>
                <a:ext cx="240" cy="384"/>
                <a:chOff x="0" y="0"/>
                <a:chExt cx="240" cy="384"/>
              </a:xfrm>
            </p:grpSpPr>
            <p:sp>
              <p:nvSpPr>
                <p:cNvPr id="131253" name="Rectangle 15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54" name="Rectangle 16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3" name="Group 161"/>
              <p:cNvGrpSpPr/>
              <p:nvPr/>
            </p:nvGrpSpPr>
            <p:grpSpPr bwMode="auto">
              <a:xfrm>
                <a:off x="3360" y="1411"/>
                <a:ext cx="240" cy="384"/>
                <a:chOff x="0" y="0"/>
                <a:chExt cx="240" cy="384"/>
              </a:xfrm>
            </p:grpSpPr>
            <p:sp>
              <p:nvSpPr>
                <p:cNvPr id="131251" name="Rectangle 16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52" name="Rectangle 16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4" name="Group 164"/>
              <p:cNvGrpSpPr/>
              <p:nvPr/>
            </p:nvGrpSpPr>
            <p:grpSpPr bwMode="auto">
              <a:xfrm>
                <a:off x="3600" y="1411"/>
                <a:ext cx="240" cy="384"/>
                <a:chOff x="0" y="0"/>
                <a:chExt cx="240" cy="384"/>
              </a:xfrm>
            </p:grpSpPr>
            <p:sp>
              <p:nvSpPr>
                <p:cNvPr id="131249" name="Rectangle 16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50" name="Rectangle 16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5" name="Group 167"/>
              <p:cNvGrpSpPr/>
              <p:nvPr/>
            </p:nvGrpSpPr>
            <p:grpSpPr bwMode="auto">
              <a:xfrm>
                <a:off x="3840" y="1411"/>
                <a:ext cx="240" cy="384"/>
                <a:chOff x="0" y="0"/>
                <a:chExt cx="240" cy="384"/>
              </a:xfrm>
            </p:grpSpPr>
            <p:sp>
              <p:nvSpPr>
                <p:cNvPr id="131247" name="Rectangle 16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48" name="Rectangle 16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6" name="Group 170"/>
              <p:cNvGrpSpPr/>
              <p:nvPr/>
            </p:nvGrpSpPr>
            <p:grpSpPr bwMode="auto">
              <a:xfrm>
                <a:off x="4080" y="1411"/>
                <a:ext cx="240" cy="384"/>
                <a:chOff x="0" y="0"/>
                <a:chExt cx="240" cy="384"/>
              </a:xfrm>
            </p:grpSpPr>
            <p:sp>
              <p:nvSpPr>
                <p:cNvPr id="131245" name="Rectangle 17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46" name="Rectangle 17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7" name="Group 173"/>
              <p:cNvGrpSpPr/>
              <p:nvPr/>
            </p:nvGrpSpPr>
            <p:grpSpPr bwMode="auto">
              <a:xfrm>
                <a:off x="0" y="1795"/>
                <a:ext cx="240" cy="384"/>
                <a:chOff x="0" y="0"/>
                <a:chExt cx="240" cy="384"/>
              </a:xfrm>
            </p:grpSpPr>
            <p:sp>
              <p:nvSpPr>
                <p:cNvPr id="131243" name="Rectangle 17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44" name="Rectangle 17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8" name="Group 176"/>
              <p:cNvGrpSpPr/>
              <p:nvPr/>
            </p:nvGrpSpPr>
            <p:grpSpPr bwMode="auto">
              <a:xfrm>
                <a:off x="240" y="1795"/>
                <a:ext cx="240" cy="384"/>
                <a:chOff x="0" y="0"/>
                <a:chExt cx="240" cy="384"/>
              </a:xfrm>
            </p:grpSpPr>
            <p:sp>
              <p:nvSpPr>
                <p:cNvPr id="131241" name="Rectangle 17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42" name="Rectangle 17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39" name="Group 179"/>
              <p:cNvGrpSpPr/>
              <p:nvPr/>
            </p:nvGrpSpPr>
            <p:grpSpPr bwMode="auto">
              <a:xfrm>
                <a:off x="480" y="1795"/>
                <a:ext cx="240" cy="384"/>
                <a:chOff x="0" y="0"/>
                <a:chExt cx="240" cy="384"/>
              </a:xfrm>
            </p:grpSpPr>
            <p:sp>
              <p:nvSpPr>
                <p:cNvPr id="131239" name="Rectangle 18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40" name="Rectangle 18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0" name="Group 182"/>
              <p:cNvGrpSpPr/>
              <p:nvPr/>
            </p:nvGrpSpPr>
            <p:grpSpPr bwMode="auto">
              <a:xfrm>
                <a:off x="720" y="1795"/>
                <a:ext cx="240" cy="384"/>
                <a:chOff x="0" y="0"/>
                <a:chExt cx="240" cy="384"/>
              </a:xfrm>
            </p:grpSpPr>
            <p:sp>
              <p:nvSpPr>
                <p:cNvPr id="131237" name="Rectangle 18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8" name="Rectangle 18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1" name="Group 185"/>
              <p:cNvGrpSpPr/>
              <p:nvPr/>
            </p:nvGrpSpPr>
            <p:grpSpPr bwMode="auto">
              <a:xfrm>
                <a:off x="960" y="1795"/>
                <a:ext cx="240" cy="384"/>
                <a:chOff x="0" y="0"/>
                <a:chExt cx="240" cy="384"/>
              </a:xfrm>
            </p:grpSpPr>
            <p:sp>
              <p:nvSpPr>
                <p:cNvPr id="131235" name="Rectangle 18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36" name="Rectangle 18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2" name="Group 188"/>
              <p:cNvGrpSpPr/>
              <p:nvPr/>
            </p:nvGrpSpPr>
            <p:grpSpPr bwMode="auto">
              <a:xfrm>
                <a:off x="1200" y="1795"/>
                <a:ext cx="240" cy="384"/>
                <a:chOff x="0" y="0"/>
                <a:chExt cx="240" cy="384"/>
              </a:xfrm>
            </p:grpSpPr>
            <p:sp>
              <p:nvSpPr>
                <p:cNvPr id="131233" name="Rectangle 18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34" name="Rectangle 19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3" name="Group 191"/>
              <p:cNvGrpSpPr/>
              <p:nvPr/>
            </p:nvGrpSpPr>
            <p:grpSpPr bwMode="auto">
              <a:xfrm>
                <a:off x="1440" y="1795"/>
                <a:ext cx="240" cy="384"/>
                <a:chOff x="0" y="0"/>
                <a:chExt cx="240" cy="384"/>
              </a:xfrm>
            </p:grpSpPr>
            <p:sp>
              <p:nvSpPr>
                <p:cNvPr id="131231" name="Rectangle 19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2" name="Rectangle 19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4" name="Group 194"/>
              <p:cNvGrpSpPr/>
              <p:nvPr/>
            </p:nvGrpSpPr>
            <p:grpSpPr bwMode="auto">
              <a:xfrm>
                <a:off x="1680" y="1795"/>
                <a:ext cx="240" cy="384"/>
                <a:chOff x="0" y="0"/>
                <a:chExt cx="240" cy="384"/>
              </a:xfrm>
            </p:grpSpPr>
            <p:sp>
              <p:nvSpPr>
                <p:cNvPr id="131229" name="Rectangle 19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30" name="Rectangle 19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5" name="Group 197"/>
              <p:cNvGrpSpPr/>
              <p:nvPr/>
            </p:nvGrpSpPr>
            <p:grpSpPr bwMode="auto">
              <a:xfrm>
                <a:off x="1920" y="1795"/>
                <a:ext cx="240" cy="384"/>
                <a:chOff x="0" y="0"/>
                <a:chExt cx="240" cy="384"/>
              </a:xfrm>
            </p:grpSpPr>
            <p:sp>
              <p:nvSpPr>
                <p:cNvPr id="131227" name="Rectangle 19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28" name="Rectangle 19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6" name="Group 200"/>
              <p:cNvGrpSpPr/>
              <p:nvPr/>
            </p:nvGrpSpPr>
            <p:grpSpPr bwMode="auto">
              <a:xfrm>
                <a:off x="2160" y="1795"/>
                <a:ext cx="240" cy="384"/>
                <a:chOff x="0" y="0"/>
                <a:chExt cx="240" cy="384"/>
              </a:xfrm>
            </p:grpSpPr>
            <p:sp>
              <p:nvSpPr>
                <p:cNvPr id="131225" name="Rectangle 20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26" name="Rectangle 20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7" name="Group 203"/>
              <p:cNvGrpSpPr/>
              <p:nvPr/>
            </p:nvGrpSpPr>
            <p:grpSpPr bwMode="auto">
              <a:xfrm>
                <a:off x="2400" y="1795"/>
                <a:ext cx="240" cy="384"/>
                <a:chOff x="0" y="0"/>
                <a:chExt cx="240" cy="384"/>
              </a:xfrm>
            </p:grpSpPr>
            <p:sp>
              <p:nvSpPr>
                <p:cNvPr id="131223" name="Rectangle 20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24" name="Rectangle 20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8" name="Group 206"/>
              <p:cNvGrpSpPr/>
              <p:nvPr/>
            </p:nvGrpSpPr>
            <p:grpSpPr bwMode="auto">
              <a:xfrm>
                <a:off x="2640" y="1795"/>
                <a:ext cx="240" cy="384"/>
                <a:chOff x="0" y="0"/>
                <a:chExt cx="240" cy="384"/>
              </a:xfrm>
            </p:grpSpPr>
            <p:sp>
              <p:nvSpPr>
                <p:cNvPr id="131221" name="Rectangle 20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222" name="Rectangle 20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49" name="Group 209"/>
              <p:cNvGrpSpPr/>
              <p:nvPr/>
            </p:nvGrpSpPr>
            <p:grpSpPr bwMode="auto">
              <a:xfrm>
                <a:off x="2880" y="1795"/>
                <a:ext cx="240" cy="384"/>
                <a:chOff x="0" y="0"/>
                <a:chExt cx="240" cy="384"/>
              </a:xfrm>
            </p:grpSpPr>
            <p:sp>
              <p:nvSpPr>
                <p:cNvPr id="131219" name="Rectangle 21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20" name="Rectangle 21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0" name="Group 212"/>
              <p:cNvGrpSpPr/>
              <p:nvPr/>
            </p:nvGrpSpPr>
            <p:grpSpPr bwMode="auto">
              <a:xfrm>
                <a:off x="3120" y="1795"/>
                <a:ext cx="240" cy="384"/>
                <a:chOff x="0" y="0"/>
                <a:chExt cx="240" cy="384"/>
              </a:xfrm>
            </p:grpSpPr>
            <p:sp>
              <p:nvSpPr>
                <p:cNvPr id="131217" name="Rectangle 21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8" name="Rectangle 21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1" name="Group 215"/>
              <p:cNvGrpSpPr/>
              <p:nvPr/>
            </p:nvGrpSpPr>
            <p:grpSpPr bwMode="auto">
              <a:xfrm>
                <a:off x="3360" y="1795"/>
                <a:ext cx="240" cy="384"/>
                <a:chOff x="0" y="0"/>
                <a:chExt cx="240" cy="384"/>
              </a:xfrm>
            </p:grpSpPr>
            <p:sp>
              <p:nvSpPr>
                <p:cNvPr id="131215" name="Rectangle 21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16" name="Rectangle 21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2" name="Group 218"/>
              <p:cNvGrpSpPr/>
              <p:nvPr/>
            </p:nvGrpSpPr>
            <p:grpSpPr bwMode="auto">
              <a:xfrm>
                <a:off x="3600" y="1795"/>
                <a:ext cx="240" cy="384"/>
                <a:chOff x="0" y="0"/>
                <a:chExt cx="240" cy="384"/>
              </a:xfrm>
            </p:grpSpPr>
            <p:sp>
              <p:nvSpPr>
                <p:cNvPr id="131213" name="Rectangle 21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14" name="Rectangle 22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3" name="Group 221"/>
              <p:cNvGrpSpPr/>
              <p:nvPr/>
            </p:nvGrpSpPr>
            <p:grpSpPr bwMode="auto">
              <a:xfrm>
                <a:off x="3840" y="1795"/>
                <a:ext cx="240" cy="384"/>
                <a:chOff x="0" y="0"/>
                <a:chExt cx="240" cy="384"/>
              </a:xfrm>
            </p:grpSpPr>
            <p:sp>
              <p:nvSpPr>
                <p:cNvPr id="131211" name="Rectangle 22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2" name="Rectangle 22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4" name="Group 224"/>
              <p:cNvGrpSpPr/>
              <p:nvPr/>
            </p:nvGrpSpPr>
            <p:grpSpPr bwMode="auto">
              <a:xfrm>
                <a:off x="4080" y="1795"/>
                <a:ext cx="240" cy="384"/>
                <a:chOff x="0" y="0"/>
                <a:chExt cx="240" cy="384"/>
              </a:xfrm>
            </p:grpSpPr>
            <p:sp>
              <p:nvSpPr>
                <p:cNvPr id="131209" name="Rectangle 22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10" name="Rectangle 22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5" name="Group 227"/>
              <p:cNvGrpSpPr/>
              <p:nvPr/>
            </p:nvGrpSpPr>
            <p:grpSpPr bwMode="auto">
              <a:xfrm>
                <a:off x="0" y="2179"/>
                <a:ext cx="240" cy="384"/>
                <a:chOff x="0" y="0"/>
                <a:chExt cx="240" cy="384"/>
              </a:xfrm>
            </p:grpSpPr>
            <p:sp>
              <p:nvSpPr>
                <p:cNvPr id="131207" name="Rectangle 22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solidFill>
                      <a:srgbClr val="FFFF00"/>
                    </a:solidFill>
                    <a:latin typeface="Times New Roman" panose="02020603050405020304" pitchFamily="18" charset="0"/>
                  </a:endParaRPr>
                </a:p>
              </p:txBody>
            </p:sp>
            <p:sp>
              <p:nvSpPr>
                <p:cNvPr id="131208" name="Rectangle 22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6" name="Group 230"/>
              <p:cNvGrpSpPr/>
              <p:nvPr/>
            </p:nvGrpSpPr>
            <p:grpSpPr bwMode="auto">
              <a:xfrm>
                <a:off x="240" y="2179"/>
                <a:ext cx="240" cy="384"/>
                <a:chOff x="0" y="0"/>
                <a:chExt cx="240" cy="384"/>
              </a:xfrm>
            </p:grpSpPr>
            <p:sp>
              <p:nvSpPr>
                <p:cNvPr id="131205" name="Rectangle 23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206" name="Rectangle 23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7" name="Group 233"/>
              <p:cNvGrpSpPr/>
              <p:nvPr/>
            </p:nvGrpSpPr>
            <p:grpSpPr bwMode="auto">
              <a:xfrm>
                <a:off x="480" y="2179"/>
                <a:ext cx="240" cy="384"/>
                <a:chOff x="0" y="0"/>
                <a:chExt cx="240" cy="384"/>
              </a:xfrm>
            </p:grpSpPr>
            <p:sp>
              <p:nvSpPr>
                <p:cNvPr id="131203" name="Rectangle 23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04" name="Rectangle 23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8" name="Group 236"/>
              <p:cNvGrpSpPr/>
              <p:nvPr/>
            </p:nvGrpSpPr>
            <p:grpSpPr bwMode="auto">
              <a:xfrm>
                <a:off x="720" y="2179"/>
                <a:ext cx="240" cy="384"/>
                <a:chOff x="0" y="0"/>
                <a:chExt cx="240" cy="384"/>
              </a:xfrm>
            </p:grpSpPr>
            <p:sp>
              <p:nvSpPr>
                <p:cNvPr id="131201" name="Rectangle 23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202" name="Rectangle 23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59" name="Group 239"/>
              <p:cNvGrpSpPr/>
              <p:nvPr/>
            </p:nvGrpSpPr>
            <p:grpSpPr bwMode="auto">
              <a:xfrm>
                <a:off x="960" y="2179"/>
                <a:ext cx="240" cy="384"/>
                <a:chOff x="0" y="0"/>
                <a:chExt cx="240" cy="384"/>
              </a:xfrm>
            </p:grpSpPr>
            <p:sp>
              <p:nvSpPr>
                <p:cNvPr id="131199" name="Rectangle 24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200" name="Rectangle 24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0" name="Group 242"/>
              <p:cNvGrpSpPr/>
              <p:nvPr/>
            </p:nvGrpSpPr>
            <p:grpSpPr bwMode="auto">
              <a:xfrm>
                <a:off x="1200" y="2179"/>
                <a:ext cx="240" cy="384"/>
                <a:chOff x="0" y="0"/>
                <a:chExt cx="240" cy="384"/>
              </a:xfrm>
            </p:grpSpPr>
            <p:sp>
              <p:nvSpPr>
                <p:cNvPr id="131197" name="Rectangle 24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8" name="Rectangle 24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1" name="Group 245"/>
              <p:cNvGrpSpPr/>
              <p:nvPr/>
            </p:nvGrpSpPr>
            <p:grpSpPr bwMode="auto">
              <a:xfrm>
                <a:off x="1440" y="2179"/>
                <a:ext cx="240" cy="384"/>
                <a:chOff x="0" y="0"/>
                <a:chExt cx="240" cy="384"/>
              </a:xfrm>
            </p:grpSpPr>
            <p:sp>
              <p:nvSpPr>
                <p:cNvPr id="131195" name="Rectangle 24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96" name="Rectangle 24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2" name="Group 248"/>
              <p:cNvGrpSpPr/>
              <p:nvPr/>
            </p:nvGrpSpPr>
            <p:grpSpPr bwMode="auto">
              <a:xfrm>
                <a:off x="1680" y="2179"/>
                <a:ext cx="240" cy="384"/>
                <a:chOff x="0" y="0"/>
                <a:chExt cx="240" cy="384"/>
              </a:xfrm>
            </p:grpSpPr>
            <p:sp>
              <p:nvSpPr>
                <p:cNvPr id="131193" name="Rectangle 24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4" name="Rectangle 25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3" name="Group 251"/>
              <p:cNvGrpSpPr/>
              <p:nvPr/>
            </p:nvGrpSpPr>
            <p:grpSpPr bwMode="auto">
              <a:xfrm>
                <a:off x="1920" y="2179"/>
                <a:ext cx="240" cy="384"/>
                <a:chOff x="0" y="0"/>
                <a:chExt cx="240" cy="384"/>
              </a:xfrm>
            </p:grpSpPr>
            <p:sp>
              <p:nvSpPr>
                <p:cNvPr id="131191" name="Rectangle 252"/>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0</a:t>
                  </a:r>
                  <a:endParaRPr lang="en-US" altLang="zh-CN" sz="2000" b="1">
                    <a:latin typeface="Times New Roman" panose="02020603050405020304" pitchFamily="18" charset="0"/>
                  </a:endParaRPr>
                </a:p>
              </p:txBody>
            </p:sp>
            <p:sp>
              <p:nvSpPr>
                <p:cNvPr id="131192" name="Rectangle 253"/>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4" name="Group 254"/>
              <p:cNvGrpSpPr/>
              <p:nvPr/>
            </p:nvGrpSpPr>
            <p:grpSpPr bwMode="auto">
              <a:xfrm>
                <a:off x="2160" y="2179"/>
                <a:ext cx="240" cy="384"/>
                <a:chOff x="0" y="0"/>
                <a:chExt cx="240" cy="384"/>
              </a:xfrm>
            </p:grpSpPr>
            <p:sp>
              <p:nvSpPr>
                <p:cNvPr id="131189" name="Rectangle 255"/>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90" name="Rectangle 256"/>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5" name="Group 257"/>
              <p:cNvGrpSpPr/>
              <p:nvPr/>
            </p:nvGrpSpPr>
            <p:grpSpPr bwMode="auto">
              <a:xfrm>
                <a:off x="2400" y="2179"/>
                <a:ext cx="240" cy="384"/>
                <a:chOff x="0" y="0"/>
                <a:chExt cx="240" cy="384"/>
              </a:xfrm>
            </p:grpSpPr>
            <p:sp>
              <p:nvSpPr>
                <p:cNvPr id="131187" name="Rectangle 258"/>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8" name="Rectangle 259"/>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6" name="Group 260"/>
              <p:cNvGrpSpPr/>
              <p:nvPr/>
            </p:nvGrpSpPr>
            <p:grpSpPr bwMode="auto">
              <a:xfrm>
                <a:off x="2640" y="2179"/>
                <a:ext cx="240" cy="384"/>
                <a:chOff x="0" y="0"/>
                <a:chExt cx="240" cy="384"/>
              </a:xfrm>
            </p:grpSpPr>
            <p:sp>
              <p:nvSpPr>
                <p:cNvPr id="131185" name="Rectangle 261"/>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solidFill>
                        <a:srgbClr val="FF0000"/>
                      </a:solidFill>
                      <a:latin typeface="Times New Roman" panose="02020603050405020304" pitchFamily="18" charset="0"/>
                    </a:rPr>
                    <a:t>1</a:t>
                  </a:r>
                  <a:endParaRPr lang="en-US" altLang="zh-CN" sz="2000" b="1">
                    <a:latin typeface="Times New Roman" panose="02020603050405020304" pitchFamily="18" charset="0"/>
                  </a:endParaRPr>
                </a:p>
              </p:txBody>
            </p:sp>
            <p:sp>
              <p:nvSpPr>
                <p:cNvPr id="131186" name="Rectangle 262"/>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7" name="Group 263"/>
              <p:cNvGrpSpPr/>
              <p:nvPr/>
            </p:nvGrpSpPr>
            <p:grpSpPr bwMode="auto">
              <a:xfrm>
                <a:off x="2880" y="2179"/>
                <a:ext cx="240" cy="384"/>
                <a:chOff x="0" y="0"/>
                <a:chExt cx="240" cy="384"/>
              </a:xfrm>
            </p:grpSpPr>
            <p:sp>
              <p:nvSpPr>
                <p:cNvPr id="131183" name="Rectangle 264"/>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4" name="Rectangle 265"/>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8" name="Group 266"/>
              <p:cNvGrpSpPr/>
              <p:nvPr/>
            </p:nvGrpSpPr>
            <p:grpSpPr bwMode="auto">
              <a:xfrm>
                <a:off x="3120" y="2179"/>
                <a:ext cx="240" cy="384"/>
                <a:chOff x="0" y="0"/>
                <a:chExt cx="240" cy="384"/>
              </a:xfrm>
            </p:grpSpPr>
            <p:sp>
              <p:nvSpPr>
                <p:cNvPr id="131181" name="Rectangle 267"/>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82" name="Rectangle 268"/>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69" name="Group 269"/>
              <p:cNvGrpSpPr/>
              <p:nvPr/>
            </p:nvGrpSpPr>
            <p:grpSpPr bwMode="auto">
              <a:xfrm>
                <a:off x="3360" y="2179"/>
                <a:ext cx="240" cy="384"/>
                <a:chOff x="0" y="0"/>
                <a:chExt cx="240" cy="384"/>
              </a:xfrm>
            </p:grpSpPr>
            <p:sp>
              <p:nvSpPr>
                <p:cNvPr id="131179" name="Rectangle 270"/>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80" name="Rectangle 271"/>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0" name="Group 272"/>
              <p:cNvGrpSpPr/>
              <p:nvPr/>
            </p:nvGrpSpPr>
            <p:grpSpPr bwMode="auto">
              <a:xfrm>
                <a:off x="3600" y="2179"/>
                <a:ext cx="240" cy="384"/>
                <a:chOff x="0" y="0"/>
                <a:chExt cx="240" cy="384"/>
              </a:xfrm>
            </p:grpSpPr>
            <p:sp>
              <p:nvSpPr>
                <p:cNvPr id="131177" name="Rectangle 273"/>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78" name="Rectangle 274"/>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1" name="Group 275"/>
              <p:cNvGrpSpPr/>
              <p:nvPr/>
            </p:nvGrpSpPr>
            <p:grpSpPr bwMode="auto">
              <a:xfrm>
                <a:off x="3840" y="2179"/>
                <a:ext cx="240" cy="384"/>
                <a:chOff x="0" y="0"/>
                <a:chExt cx="240" cy="384"/>
              </a:xfrm>
            </p:grpSpPr>
            <p:sp>
              <p:nvSpPr>
                <p:cNvPr id="131175" name="Rectangle 276"/>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0</a:t>
                  </a:r>
                </a:p>
              </p:txBody>
            </p:sp>
            <p:sp>
              <p:nvSpPr>
                <p:cNvPr id="131176" name="Rectangle 277"/>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nvGrpSpPr>
              <p:cNvPr id="131172" name="Group 278"/>
              <p:cNvGrpSpPr/>
              <p:nvPr/>
            </p:nvGrpSpPr>
            <p:grpSpPr bwMode="auto">
              <a:xfrm>
                <a:off x="4080" y="2179"/>
                <a:ext cx="240" cy="384"/>
                <a:chOff x="0" y="0"/>
                <a:chExt cx="240" cy="384"/>
              </a:xfrm>
            </p:grpSpPr>
            <p:sp>
              <p:nvSpPr>
                <p:cNvPr id="131173" name="Rectangle 279"/>
                <p:cNvSpPr>
                  <a:spLocks noChangeArrowheads="1"/>
                </p:cNvSpPr>
                <p:nvPr/>
              </p:nvSpPr>
              <p:spPr bwMode="auto">
                <a:xfrm>
                  <a:off x="43" y="0"/>
                  <a:ext cx="1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1</a:t>
                  </a:r>
                </a:p>
              </p:txBody>
            </p:sp>
            <p:sp>
              <p:nvSpPr>
                <p:cNvPr id="131174" name="Rectangle 280"/>
                <p:cNvSpPr>
                  <a:spLocks noChangeArrowheads="1"/>
                </p:cNvSpPr>
                <p:nvPr/>
              </p:nvSpPr>
              <p:spPr bwMode="auto">
                <a:xfrm>
                  <a:off x="0" y="0"/>
                  <a:ext cx="240" cy="384"/>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grpSp>
        <p:sp>
          <p:nvSpPr>
            <p:cNvPr id="131080" name="Rectangle 281"/>
            <p:cNvSpPr>
              <a:spLocks noChangeArrowheads="1"/>
            </p:cNvSpPr>
            <p:nvPr/>
          </p:nvSpPr>
          <p:spPr bwMode="auto">
            <a:xfrm>
              <a:off x="0" y="0"/>
              <a:ext cx="4326" cy="2569"/>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pSp>
      <p:sp>
        <p:nvSpPr>
          <p:cNvPr id="13135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F328DFB-4F12-47A0-A244-778C5D319AB9}"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67674F-B06F-4272-8183-7D63F28F9A1B}" type="datetime1">
              <a:rPr lang="zh-CN" altLang="en-US" sz="1400"/>
              <a:t>2025/11/4</a:t>
            </a:fld>
            <a:endParaRPr lang="zh-CN" altLang="en-US" sz="1400"/>
          </a:p>
        </p:txBody>
      </p:sp>
      <p:sp>
        <p:nvSpPr>
          <p:cNvPr id="134148" name="Rectangle 2"/>
          <p:cNvSpPr>
            <a:spLocks noGrp="1" noChangeArrowheads="1"/>
          </p:cNvSpPr>
          <p:nvPr>
            <p:ph type="title" idx="4294967295"/>
          </p:nvPr>
        </p:nvSpPr>
        <p:spPr>
          <a:xfrm>
            <a:off x="466725" y="188913"/>
            <a:ext cx="8229600" cy="1325562"/>
          </a:xfrm>
        </p:spPr>
        <p:txBody>
          <a:bodyPr/>
          <a:lstStyle/>
          <a:p>
            <a:pPr eaLnBrk="1" hangingPunct="1"/>
            <a:r>
              <a:rPr lang="zh-CN" altLang="en-US" sz="3200" b="1">
                <a:latin typeface="宋体" panose="02010600030101010101" pitchFamily="2" charset="-122"/>
                <a:ea typeface="宋体" panose="02010600030101010101" pitchFamily="2" charset="-122"/>
              </a:rPr>
              <a:t>两级单输出网在</a:t>
            </a:r>
            <a:r>
              <a:rPr lang="en-US" altLang="zh-CN" sz="3200" b="1">
                <a:latin typeface="Times New Roman" panose="02020603050405020304" pitchFamily="18" charset="0"/>
                <a:ea typeface="宋体" panose="02010600030101010101" pitchFamily="2" charset="-122"/>
              </a:rPr>
              <a:t>n</a:t>
            </a:r>
            <a:r>
              <a:rPr lang="zh-CN" altLang="en-US" sz="3200" b="1">
                <a:latin typeface="宋体" panose="02010600030101010101" pitchFamily="2" charset="-122"/>
                <a:ea typeface="宋体" panose="02010600030101010101" pitchFamily="2" charset="-122"/>
              </a:rPr>
              <a:t>维空间中划分出</a:t>
            </a:r>
            <a:r>
              <a:rPr lang="en-US" altLang="zh-CN" sz="3200" b="1">
                <a:latin typeface="Times New Roman" panose="02020603050405020304" pitchFamily="18" charset="0"/>
                <a:ea typeface="宋体" panose="02010600030101010101" pitchFamily="2" charset="-122"/>
              </a:rPr>
              <a:t>m</a:t>
            </a:r>
            <a:r>
              <a:rPr lang="zh-CN" altLang="en-US" sz="3200" b="1">
                <a:latin typeface="宋体" panose="02010600030101010101" pitchFamily="2" charset="-122"/>
                <a:ea typeface="宋体" panose="02010600030101010101" pitchFamily="2" charset="-122"/>
              </a:rPr>
              <a:t>边凸域</a:t>
            </a:r>
            <a:r>
              <a:rPr lang="zh-CN" altLang="en-US" sz="3200">
                <a:ea typeface="宋体" panose="02010600030101010101" pitchFamily="2" charset="-122"/>
              </a:rPr>
              <a:t> </a:t>
            </a:r>
          </a:p>
        </p:txBody>
      </p:sp>
      <p:grpSp>
        <p:nvGrpSpPr>
          <p:cNvPr id="134149" name="Group 3"/>
          <p:cNvGrpSpPr/>
          <p:nvPr/>
        </p:nvGrpSpPr>
        <p:grpSpPr bwMode="auto">
          <a:xfrm>
            <a:off x="827088" y="1844675"/>
            <a:ext cx="6625272" cy="4064635"/>
            <a:chOff x="0" y="0"/>
            <a:chExt cx="4656" cy="1738"/>
          </a:xfrm>
        </p:grpSpPr>
        <p:grpSp>
          <p:nvGrpSpPr>
            <p:cNvPr id="134153" name="Group 4"/>
            <p:cNvGrpSpPr/>
            <p:nvPr/>
          </p:nvGrpSpPr>
          <p:grpSpPr bwMode="auto">
            <a:xfrm>
              <a:off x="0" y="0"/>
              <a:ext cx="4656" cy="1738"/>
              <a:chOff x="0" y="0"/>
              <a:chExt cx="4656" cy="1738"/>
            </a:xfrm>
          </p:grpSpPr>
          <p:sp>
            <p:nvSpPr>
              <p:cNvPr id="134155" name="Rectangle 5"/>
              <p:cNvSpPr>
                <a:spLocks noChangeArrowheads="1"/>
              </p:cNvSpPr>
              <p:nvPr/>
            </p:nvSpPr>
            <p:spPr bwMode="auto">
              <a:xfrm>
                <a:off x="768" y="72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a:t>
                </a:r>
                <a:endParaRPr lang="en-US" altLang="zh-CN" sz="2400">
                  <a:latin typeface="Times New Roman" panose="02020603050405020304" pitchFamily="18" charset="0"/>
                </a:endParaRPr>
              </a:p>
            </p:txBody>
          </p:sp>
          <p:grpSp>
            <p:nvGrpSpPr>
              <p:cNvPr id="134156" name="Group 6"/>
              <p:cNvGrpSpPr/>
              <p:nvPr/>
            </p:nvGrpSpPr>
            <p:grpSpPr bwMode="auto">
              <a:xfrm>
                <a:off x="48" y="192"/>
                <a:ext cx="4608" cy="1362"/>
                <a:chOff x="0" y="0"/>
                <a:chExt cx="5400" cy="1605"/>
              </a:xfrm>
            </p:grpSpPr>
            <p:sp>
              <p:nvSpPr>
                <p:cNvPr id="134163" name="Rectangle 7"/>
                <p:cNvSpPr>
                  <a:spLocks noChangeArrowheads="1"/>
                </p:cNvSpPr>
                <p:nvPr/>
              </p:nvSpPr>
              <p:spPr bwMode="auto">
                <a:xfrm>
                  <a:off x="324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4" name="Rectangle 8"/>
                <p:cNvSpPr>
                  <a:spLocks noChangeArrowheads="1"/>
                </p:cNvSpPr>
                <p:nvPr/>
              </p:nvSpPr>
              <p:spPr bwMode="auto">
                <a:xfrm>
                  <a:off x="3240" y="1221"/>
                  <a:ext cx="198" cy="384"/>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5" name="Oval 9"/>
                <p:cNvSpPr>
                  <a:spLocks noChangeArrowheads="1"/>
                </p:cNvSpPr>
                <p:nvPr/>
              </p:nvSpPr>
              <p:spPr bwMode="auto">
                <a:xfrm>
                  <a:off x="1080" y="1329"/>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6" name="Oval 10"/>
                <p:cNvSpPr>
                  <a:spLocks noChangeArrowheads="1"/>
                </p:cNvSpPr>
                <p:nvPr/>
              </p:nvSpPr>
              <p:spPr bwMode="auto">
                <a:xfrm>
                  <a:off x="1080" y="66"/>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67" name="Line 11"/>
                <p:cNvSpPr>
                  <a:spLocks noChangeShapeType="1"/>
                </p:cNvSpPr>
                <p:nvPr/>
              </p:nvSpPr>
              <p:spPr bwMode="auto">
                <a:xfrm>
                  <a:off x="1260" y="156"/>
                  <a:ext cx="19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8" name="Line 12"/>
                <p:cNvSpPr>
                  <a:spLocks noChangeShapeType="1"/>
                </p:cNvSpPr>
                <p:nvPr/>
              </p:nvSpPr>
              <p:spPr bwMode="auto">
                <a:xfrm>
                  <a:off x="1260" y="1404"/>
                  <a:ext cx="19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69" name="Line 13"/>
                <p:cNvSpPr>
                  <a:spLocks noChangeShapeType="1"/>
                </p:cNvSpPr>
                <p:nvPr/>
              </p:nvSpPr>
              <p:spPr bwMode="auto">
                <a:xfrm flipV="1">
                  <a:off x="1260" y="312"/>
                  <a:ext cx="19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0" name="Line 14"/>
                <p:cNvSpPr>
                  <a:spLocks noChangeShapeType="1"/>
                </p:cNvSpPr>
                <p:nvPr/>
              </p:nvSpPr>
              <p:spPr bwMode="auto">
                <a:xfrm>
                  <a:off x="1260" y="156"/>
                  <a:ext cx="19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1" name="Line 15"/>
                <p:cNvSpPr>
                  <a:spLocks noChangeShapeType="1"/>
                </p:cNvSpPr>
                <p:nvPr/>
              </p:nvSpPr>
              <p:spPr bwMode="auto">
                <a:xfrm>
                  <a:off x="342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2" name="Line 16"/>
                <p:cNvSpPr>
                  <a:spLocks noChangeShapeType="1"/>
                </p:cNvSpPr>
                <p:nvPr/>
              </p:nvSpPr>
              <p:spPr bwMode="auto">
                <a:xfrm flipV="1">
                  <a:off x="3420" y="780"/>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3" name="Rectangle 17"/>
                <p:cNvSpPr>
                  <a:spLocks noChangeArrowheads="1"/>
                </p:cNvSpPr>
                <p:nvPr/>
              </p:nvSpPr>
              <p:spPr bwMode="auto">
                <a:xfrm>
                  <a:off x="4500" y="468"/>
                  <a:ext cx="180" cy="46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34174" name="Line 18"/>
                <p:cNvSpPr>
                  <a:spLocks noChangeShapeType="1"/>
                </p:cNvSpPr>
                <p:nvPr/>
              </p:nvSpPr>
              <p:spPr bwMode="auto">
                <a:xfrm>
                  <a:off x="4680" y="699"/>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Line 19"/>
                <p:cNvSpPr>
                  <a:spLocks noChangeShapeType="1"/>
                </p:cNvSpPr>
                <p:nvPr/>
              </p:nvSpPr>
              <p:spPr bwMode="auto">
                <a:xfrm>
                  <a:off x="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4176" name="Line 20"/>
                <p:cNvSpPr>
                  <a:spLocks noChangeShapeType="1"/>
                </p:cNvSpPr>
                <p:nvPr/>
              </p:nvSpPr>
              <p:spPr bwMode="auto">
                <a:xfrm>
                  <a:off x="0" y="1404"/>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4157" name="Rectangle 21"/>
              <p:cNvSpPr>
                <a:spLocks noChangeArrowheads="1"/>
              </p:cNvSpPr>
              <p:nvPr/>
            </p:nvSpPr>
            <p:spPr bwMode="auto">
              <a:xfrm>
                <a:off x="0" y="96"/>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134158" name="Rectangle 22"/>
              <p:cNvSpPr>
                <a:spLocks noChangeArrowheads="1"/>
              </p:cNvSpPr>
              <p:nvPr/>
            </p:nvSpPr>
            <p:spPr bwMode="auto">
              <a:xfrm>
                <a:off x="2688" y="1488"/>
                <a:ext cx="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err="1">
                    <a:latin typeface="Times New Roman" panose="02020603050405020304" pitchFamily="18" charset="0"/>
                  </a:rPr>
                  <a:t>AN</a:t>
                </a:r>
                <a:r>
                  <a:rPr lang="en-US" altLang="zh-CN" sz="2000" b="1" baseline="-30000" dirty="0" err="1">
                    <a:latin typeface="Times New Roman" panose="02020603050405020304" pitchFamily="18" charset="0"/>
                  </a:rPr>
                  <a:t>m</a:t>
                </a:r>
                <a:endParaRPr lang="en-US" altLang="zh-CN" sz="2000" b="1" baseline="-30000" dirty="0">
                  <a:latin typeface="Times New Roman" panose="02020603050405020304" pitchFamily="18" charset="0"/>
                </a:endParaRPr>
              </a:p>
            </p:txBody>
          </p:sp>
          <p:sp>
            <p:nvSpPr>
              <p:cNvPr id="134159" name="Rectangle 23"/>
              <p:cNvSpPr>
                <a:spLocks noChangeArrowheads="1"/>
              </p:cNvSpPr>
              <p:nvPr/>
            </p:nvSpPr>
            <p:spPr bwMode="auto">
              <a:xfrm>
                <a:off x="2720" y="0"/>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AN</a:t>
                </a:r>
                <a:r>
                  <a:rPr lang="en-US" altLang="zh-CN" sz="2000" b="1" baseline="-30000">
                    <a:latin typeface="Times New Roman" panose="02020603050405020304" pitchFamily="18" charset="0"/>
                  </a:rPr>
                  <a:t>1</a:t>
                </a:r>
              </a:p>
            </p:txBody>
          </p:sp>
          <p:sp>
            <p:nvSpPr>
              <p:cNvPr id="134160" name="Rectangle 24"/>
              <p:cNvSpPr>
                <a:spLocks noChangeArrowheads="1"/>
              </p:cNvSpPr>
              <p:nvPr/>
            </p:nvSpPr>
            <p:spPr bwMode="auto">
              <a:xfrm>
                <a:off x="3776" y="336"/>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AN</a:t>
                </a:r>
                <a:r>
                  <a:rPr lang="en-US" altLang="zh-CN" sz="2000" b="1" baseline="-30000">
                    <a:latin typeface="Times New Roman" panose="02020603050405020304" pitchFamily="18" charset="0"/>
                  </a:rPr>
                  <a:t>o</a:t>
                </a:r>
              </a:p>
            </p:txBody>
          </p:sp>
          <p:sp>
            <p:nvSpPr>
              <p:cNvPr id="134161" name="Rectangle 25"/>
              <p:cNvSpPr>
                <a:spLocks noChangeArrowheads="1"/>
              </p:cNvSpPr>
              <p:nvPr/>
            </p:nvSpPr>
            <p:spPr bwMode="auto">
              <a:xfrm>
                <a:off x="0" y="1142"/>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34162" name="Rectangle 26"/>
              <p:cNvSpPr>
                <a:spLocks noChangeArrowheads="1"/>
              </p:cNvSpPr>
              <p:nvPr/>
            </p:nvSpPr>
            <p:spPr bwMode="auto">
              <a:xfrm>
                <a:off x="2797" y="75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sp>
          <p:nvSpPr>
            <p:cNvPr id="134154" name="Text Box 27"/>
            <p:cNvSpPr txBox="1">
              <a:spLocks noChangeArrowheads="1"/>
            </p:cNvSpPr>
            <p:nvPr/>
          </p:nvSpPr>
          <p:spPr bwMode="auto">
            <a:xfrm>
              <a:off x="4039" y="55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p>
          </p:txBody>
        </p:sp>
      </p:grpSp>
      <p:sp>
        <p:nvSpPr>
          <p:cNvPr id="134151" name="矩形 31"/>
          <p:cNvSpPr>
            <a:spLocks noChangeArrowheads="1"/>
          </p:cNvSpPr>
          <p:nvPr/>
        </p:nvSpPr>
        <p:spPr bwMode="auto">
          <a:xfrm>
            <a:off x="6584790" y="4972081"/>
            <a:ext cx="957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1800" b="1" dirty="0">
                <a:latin typeface="Times New Roman" panose="02020603050405020304" pitchFamily="18" charset="0"/>
              </a:rPr>
              <a:t>Θ</a:t>
            </a:r>
            <a:r>
              <a:rPr lang="en-US" altLang="zh-CN" sz="1800" b="1" dirty="0">
                <a:latin typeface="Times New Roman" panose="02020603050405020304" pitchFamily="18" charset="0"/>
              </a:rPr>
              <a:t>= 0.75</a:t>
            </a:r>
            <a:endParaRPr lang="zh-CN" altLang="en-US" sz="1800" dirty="0">
              <a:latin typeface="Times New Roman" panose="02020603050405020304" pitchFamily="18" charset="0"/>
            </a:endParaRPr>
          </a:p>
        </p:txBody>
      </p:sp>
      <p:grpSp>
        <p:nvGrpSpPr>
          <p:cNvPr id="33" name="组 9"/>
          <p:cNvGrpSpPr/>
          <p:nvPr/>
        </p:nvGrpSpPr>
        <p:grpSpPr>
          <a:xfrm>
            <a:off x="8400804" y="0"/>
            <a:ext cx="733409" cy="6858000"/>
            <a:chOff x="9055676" y="0"/>
            <a:chExt cx="3136324" cy="6858000"/>
          </a:xfrm>
        </p:grpSpPr>
        <p:sp>
          <p:nvSpPr>
            <p:cNvPr id="3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7" name="矩形 3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39" name="矩形 31"/>
          <p:cNvSpPr>
            <a:spLocks noChangeArrowheads="1"/>
          </p:cNvSpPr>
          <p:nvPr/>
        </p:nvSpPr>
        <p:spPr bwMode="auto">
          <a:xfrm>
            <a:off x="3444466" y="5153619"/>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0" name="矩形 31"/>
          <p:cNvSpPr>
            <a:spLocks noChangeArrowheads="1"/>
          </p:cNvSpPr>
          <p:nvPr/>
        </p:nvSpPr>
        <p:spPr bwMode="auto">
          <a:xfrm>
            <a:off x="3220521" y="230618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1" name="矩形 31"/>
          <p:cNvSpPr>
            <a:spLocks noChangeArrowheads="1"/>
          </p:cNvSpPr>
          <p:nvPr/>
        </p:nvSpPr>
        <p:spPr bwMode="auto">
          <a:xfrm>
            <a:off x="3142975" y="2955641"/>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2" name="矩形 31"/>
          <p:cNvSpPr>
            <a:spLocks noChangeArrowheads="1"/>
          </p:cNvSpPr>
          <p:nvPr/>
        </p:nvSpPr>
        <p:spPr bwMode="auto">
          <a:xfrm>
            <a:off x="3370562" y="4296866"/>
            <a:ext cx="37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3" name="矩形 31"/>
          <p:cNvSpPr>
            <a:spLocks noChangeArrowheads="1"/>
          </p:cNvSpPr>
          <p:nvPr/>
        </p:nvSpPr>
        <p:spPr bwMode="auto">
          <a:xfrm>
            <a:off x="5731777" y="2724862"/>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
        <p:nvSpPr>
          <p:cNvPr id="44" name="矩形 31"/>
          <p:cNvSpPr>
            <a:spLocks noChangeArrowheads="1"/>
          </p:cNvSpPr>
          <p:nvPr/>
        </p:nvSpPr>
        <p:spPr bwMode="auto">
          <a:xfrm>
            <a:off x="5766322" y="4401156"/>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800" b="1" dirty="0">
                <a:latin typeface="Times New Roman" panose="02020603050405020304" pitchFamily="18" charset="0"/>
              </a:rPr>
              <a:t>1</a:t>
            </a:r>
            <a:endParaRPr lang="zh-CN" altLang="en-US" sz="1800" dirty="0">
              <a:latin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9" name="组合 59396"/>
          <p:cNvGrpSpPr/>
          <p:nvPr/>
        </p:nvGrpSpPr>
        <p:grpSpPr bwMode="auto">
          <a:xfrm>
            <a:off x="1508745" y="2140021"/>
            <a:ext cx="2711783" cy="3671888"/>
            <a:chOff x="0" y="29"/>
            <a:chExt cx="1824" cy="2284"/>
          </a:xfrm>
        </p:grpSpPr>
        <p:graphicFrame>
          <p:nvGraphicFramePr>
            <p:cNvPr id="70669" name="对象 59397"/>
            <p:cNvGraphicFramePr>
              <a:graphicFrameLocks noChangeAspect="1"/>
            </p:cNvGraphicFramePr>
            <p:nvPr/>
          </p:nvGraphicFramePr>
          <p:xfrm>
            <a:off x="0" y="317"/>
            <a:ext cx="1824" cy="1996"/>
          </p:xfrm>
          <a:graphic>
            <a:graphicData uri="http://schemas.openxmlformats.org/presentationml/2006/ole">
              <mc:AlternateContent xmlns:mc="http://schemas.openxmlformats.org/markup-compatibility/2006">
                <mc:Choice xmlns:v="urn:schemas-microsoft-com:vml" Requires="v">
                  <p:oleObj r:id="rId3" imgW="2131060" imgH="1343660" progId="Word.Picture.8">
                    <p:embed/>
                  </p:oleObj>
                </mc:Choice>
                <mc:Fallback>
                  <p:oleObj r:id="rId3" imgW="2131060" imgH="1343660" progId="Word.Picture.8">
                    <p:embed/>
                    <p:pic>
                      <p:nvPicPr>
                        <p:cNvPr id="0" name="对象 593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7"/>
                          <a:ext cx="1824" cy="1996"/>
                        </a:xfrm>
                        <a:prstGeom prst="rect">
                          <a:avLst/>
                        </a:prstGeom>
                        <a:solidFill>
                          <a:schemeClr val="bg1"/>
                        </a:solidFill>
                        <a:ln>
                          <a:noFill/>
                        </a:ln>
                      </p:spPr>
                    </p:pic>
                  </p:oleObj>
                </mc:Fallback>
              </mc:AlternateContent>
            </a:graphicData>
          </a:graphic>
        </p:graphicFrame>
        <p:sp>
          <p:nvSpPr>
            <p:cNvPr id="70670" name="文本框 59398"/>
            <p:cNvSpPr txBox="1">
              <a:spLocks noChangeArrowheads="1"/>
            </p:cNvSpPr>
            <p:nvPr/>
          </p:nvSpPr>
          <p:spPr bwMode="auto">
            <a:xfrm>
              <a:off x="37" y="29"/>
              <a:ext cx="1750" cy="2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Times New Roman" panose="02020603050405020304" pitchFamily="18" charset="0"/>
                </a:rPr>
                <a:t>“</a:t>
              </a:r>
              <a:r>
                <a:rPr lang="zh-CN" altLang="en-US" sz="2400" b="1" dirty="0">
                  <a:latin typeface="Times New Roman" panose="02020603050405020304" pitchFamily="18" charset="0"/>
                </a:rPr>
                <a:t>异或”问题分类</a:t>
              </a:r>
              <a:endParaRPr lang="zh-CN" altLang="en-US" sz="2400" dirty="0">
                <a:latin typeface="Times New Roman" panose="02020603050405020304" pitchFamily="18" charset="0"/>
              </a:endParaRPr>
            </a:p>
          </p:txBody>
        </p:sp>
      </p:grpSp>
      <p:sp>
        <p:nvSpPr>
          <p:cNvPr id="70660" name="文本框 59399"/>
          <p:cNvSpPr txBox="1">
            <a:spLocks noChangeArrowheads="1"/>
          </p:cNvSpPr>
          <p:nvPr/>
        </p:nvSpPr>
        <p:spPr bwMode="auto">
          <a:xfrm>
            <a:off x="1071716" y="1203325"/>
            <a:ext cx="7169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latin typeface="华文宋体" panose="02010600040101010101" pitchFamily="2" charset="-122"/>
                <a:ea typeface="华文宋体" panose="02010600040101010101" pitchFamily="2" charset="-122"/>
              </a:rPr>
              <a:t>用两计算层感知器解决“异或”问题。</a:t>
            </a:r>
            <a:endParaRPr lang="zh-CN" altLang="en-US" sz="2800" dirty="0">
              <a:latin typeface="华文宋体" panose="02010600040101010101" pitchFamily="2" charset="-122"/>
              <a:ea typeface="华文宋体" panose="02010600040101010101" pitchFamily="2" charset="-122"/>
            </a:endParaRPr>
          </a:p>
        </p:txBody>
      </p:sp>
      <p:grpSp>
        <p:nvGrpSpPr>
          <p:cNvPr id="59403" name="组合 59402"/>
          <p:cNvGrpSpPr/>
          <p:nvPr/>
        </p:nvGrpSpPr>
        <p:grpSpPr bwMode="auto">
          <a:xfrm>
            <a:off x="5223510" y="2142319"/>
            <a:ext cx="2667000" cy="3065920"/>
            <a:chOff x="0" y="42"/>
            <a:chExt cx="1488" cy="1635"/>
          </a:xfrm>
        </p:grpSpPr>
        <p:sp>
          <p:nvSpPr>
            <p:cNvPr id="70667" name="文本框 59403"/>
            <p:cNvSpPr txBox="1">
              <a:spLocks noChangeArrowheads="1"/>
            </p:cNvSpPr>
            <p:nvPr/>
          </p:nvSpPr>
          <p:spPr bwMode="auto">
            <a:xfrm>
              <a:off x="0" y="42"/>
              <a:ext cx="144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dirty="0">
                  <a:latin typeface="Times New Roman" panose="02020603050405020304" pitchFamily="18" charset="0"/>
                </a:rPr>
                <a:t>“</a:t>
              </a:r>
              <a:r>
                <a:rPr lang="zh-CN" altLang="en-US" sz="2400" b="1" dirty="0">
                  <a:latin typeface="Times New Roman" panose="02020603050405020304" pitchFamily="18" charset="0"/>
                </a:rPr>
                <a:t>异或”的真值表</a:t>
              </a:r>
              <a:endParaRPr lang="zh-CN" altLang="en-US" sz="2400" dirty="0">
                <a:latin typeface="Times New Roman" panose="02020603050405020304" pitchFamily="18" charset="0"/>
              </a:endParaRPr>
            </a:p>
          </p:txBody>
        </p:sp>
        <p:sp>
          <p:nvSpPr>
            <p:cNvPr id="70668" name="文本框 59404"/>
            <p:cNvSpPr txBox="1">
              <a:spLocks noChangeArrowheads="1"/>
            </p:cNvSpPr>
            <p:nvPr/>
          </p:nvSpPr>
          <p:spPr bwMode="auto">
            <a:xfrm>
              <a:off x="0" y="288"/>
              <a:ext cx="1488" cy="1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400" b="1" i="1" dirty="0">
                  <a:solidFill>
                    <a:srgbClr val="FF0000"/>
                  </a:solidFill>
                  <a:latin typeface="Times New Roman" panose="02020603050405020304" pitchFamily="18" charset="0"/>
                </a:rPr>
                <a:t>x</a:t>
              </a:r>
              <a:r>
                <a:rPr lang="en-US" altLang="zh-CN" sz="2400" b="1" i="1" baseline="-25000" dirty="0">
                  <a:solidFill>
                    <a:srgbClr val="FF0000"/>
                  </a:solidFill>
                  <a:latin typeface="Times New Roman" panose="02020603050405020304" pitchFamily="18" charset="0"/>
                </a:rPr>
                <a:t>1   </a:t>
              </a:r>
              <a:r>
                <a:rPr lang="en-US" altLang="zh-CN" sz="2400" b="1" i="1" dirty="0">
                  <a:solidFill>
                    <a:srgbClr val="FF0000"/>
                  </a:solidFill>
                  <a:latin typeface="Times New Roman" panose="02020603050405020304" pitchFamily="18" charset="0"/>
                </a:rPr>
                <a:t>x</a:t>
              </a:r>
              <a:r>
                <a:rPr lang="en-US" altLang="zh-CN" sz="2400" b="1" i="1" baseline="-25000" dirty="0">
                  <a:solidFill>
                    <a:srgbClr val="FF0000"/>
                  </a:solidFill>
                  <a:latin typeface="Times New Roman" panose="02020603050405020304" pitchFamily="18" charset="0"/>
                </a:rPr>
                <a:t>2</a:t>
              </a:r>
              <a:r>
                <a:rPr lang="en-US" altLang="zh-CN" sz="2400" b="1" i="1" dirty="0">
                  <a:solidFill>
                    <a:srgbClr val="FF0000"/>
                  </a:solidFill>
                  <a:latin typeface="Times New Roman" panose="02020603050405020304" pitchFamily="18" charset="0"/>
                </a:rPr>
                <a:t>	y</a:t>
              </a:r>
              <a:r>
                <a:rPr lang="en-US" altLang="zh-CN" sz="2400" b="1" i="1" baseline="-25000" dirty="0">
                  <a:solidFill>
                    <a:srgbClr val="FF0000"/>
                  </a:solidFill>
                  <a:latin typeface="Times New Roman" panose="02020603050405020304" pitchFamily="18" charset="0"/>
                </a:rPr>
                <a:t>1</a:t>
              </a:r>
              <a:r>
                <a:rPr lang="en-US" altLang="zh-CN" sz="2400" b="1" i="1" dirty="0">
                  <a:solidFill>
                    <a:srgbClr val="FF0000"/>
                  </a:solidFill>
                  <a:latin typeface="Times New Roman" panose="02020603050405020304" pitchFamily="18" charset="0"/>
                </a:rPr>
                <a:t>   y</a:t>
              </a:r>
              <a:r>
                <a:rPr lang="en-US" altLang="zh-CN" sz="2400" b="1" i="1" baseline="-25000" dirty="0">
                  <a:solidFill>
                    <a:srgbClr val="FF0000"/>
                  </a:solidFill>
                  <a:latin typeface="Times New Roman" panose="02020603050405020304" pitchFamily="18" charset="0"/>
                </a:rPr>
                <a:t>2    </a:t>
              </a:r>
              <a:r>
                <a:rPr lang="en-US" altLang="zh-CN" sz="2400" b="1" i="1" dirty="0">
                  <a:solidFill>
                    <a:srgbClr val="FF0000"/>
                  </a:solidFill>
                  <a:latin typeface="Times New Roman" panose="02020603050405020304" pitchFamily="18" charset="0"/>
                </a:rPr>
                <a:t>o </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0    0	0    0   0</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0    1	0    1	1</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1    0	1    0	1</a:t>
              </a:r>
            </a:p>
            <a:p>
              <a:pPr eaLnBrk="1" hangingPunct="1">
                <a:lnSpc>
                  <a:spcPct val="120000"/>
                </a:lnSpc>
                <a:spcBef>
                  <a:spcPct val="20000"/>
                </a:spcBef>
              </a:pPr>
              <a:r>
                <a:rPr lang="en-US" altLang="zh-CN" sz="2400" b="1" dirty="0">
                  <a:solidFill>
                    <a:srgbClr val="FF0000"/>
                  </a:solidFill>
                  <a:latin typeface="Times New Roman" panose="02020603050405020304" pitchFamily="18" charset="0"/>
                </a:rPr>
                <a:t>1    1	0    0    0</a:t>
              </a:r>
            </a:p>
          </p:txBody>
        </p:sp>
      </p:grpSp>
      <p:sp>
        <p:nvSpPr>
          <p:cNvPr id="594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A50DEEE-EB45-444B-AEB0-9DE257D1206B}" type="slidenum">
              <a:rPr lang="zh-CN" altLang="en-US" sz="1400" smtClean="0">
                <a:solidFill>
                  <a:schemeClr val="folHlink"/>
                </a:solidFill>
              </a:rPr>
              <a:t>128</a:t>
            </a:fld>
            <a:endParaRPr lang="zh-CN" altLang="en-US" sz="1400">
              <a:solidFill>
                <a:schemeClr val="folHlink"/>
              </a:solidFill>
            </a:endParaRPr>
          </a:p>
        </p:txBody>
      </p:sp>
      <p:sp>
        <p:nvSpPr>
          <p:cNvPr id="17" name="Rectangle 2"/>
          <p:cNvSpPr txBox="1">
            <a:spLocks noChangeArrowheads="1"/>
          </p:cNvSpPr>
          <p:nvPr/>
        </p:nvSpPr>
        <p:spPr>
          <a:xfrm>
            <a:off x="900113" y="304649"/>
            <a:ext cx="6640830"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9403"/>
                                        </p:tgtEl>
                                        <p:attrNameLst>
                                          <p:attrName>style.visibility</p:attrName>
                                        </p:attrNameLst>
                                      </p:cBhvr>
                                      <p:to>
                                        <p:strVal val="visible"/>
                                      </p:to>
                                    </p:set>
                                    <p:anim calcmode="lin" valueType="num">
                                      <p:cBhvr additive="base">
                                        <p:cTn id="7" dur="500" fill="hold"/>
                                        <p:tgtEl>
                                          <p:spTgt spid="59403"/>
                                        </p:tgtEl>
                                        <p:attrNameLst>
                                          <p:attrName>ppt_x</p:attrName>
                                        </p:attrNameLst>
                                      </p:cBhvr>
                                      <p:tavLst>
                                        <p:tav tm="0">
                                          <p:val>
                                            <p:strVal val="1+#ppt_w/2"/>
                                          </p:val>
                                        </p:tav>
                                        <p:tav tm="100000">
                                          <p:val>
                                            <p:strVal val="#ppt_x"/>
                                          </p:val>
                                        </p:tav>
                                      </p:tavLst>
                                    </p:anim>
                                    <p:anim calcmode="lin" valueType="num">
                                      <p:cBhvr additive="base">
                                        <p:cTn id="8" dur="500" fill="hold"/>
                                        <p:tgtEl>
                                          <p:spTgt spid="59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53B774-0889-49A3-A495-423090D7A167}" type="slidenum">
              <a:rPr lang="en-US" altLang="zh-CN" sz="1400"/>
              <a:t>129</a:t>
            </a:fld>
            <a:endParaRPr lang="en-US" altLang="zh-CN" sz="1400"/>
          </a:p>
        </p:txBody>
      </p:sp>
      <p:sp>
        <p:nvSpPr>
          <p:cNvPr id="133124" name="Rectangle 2"/>
          <p:cNvSpPr>
            <a:spLocks noGrp="1" noChangeArrowheads="1"/>
          </p:cNvSpPr>
          <p:nvPr>
            <p:ph type="title" idx="4294967295"/>
          </p:nvPr>
        </p:nvSpPr>
        <p:spPr>
          <a:xfrm>
            <a:off x="457200" y="274638"/>
            <a:ext cx="6640830" cy="706437"/>
          </a:xfrm>
        </p:spPr>
        <p:txBody>
          <a:bodyPr>
            <a:normAutofit/>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
        <p:nvSpPr>
          <p:cNvPr id="133125" name="Rectangle 3"/>
          <p:cNvSpPr>
            <a:spLocks noGrp="1" noChangeArrowheads="1"/>
          </p:cNvSpPr>
          <p:nvPr>
            <p:ph type="body" idx="4294967295"/>
          </p:nvPr>
        </p:nvSpPr>
        <p:spPr>
          <a:xfrm>
            <a:off x="457200" y="1220787"/>
            <a:ext cx="7658100" cy="5024438"/>
          </a:xfrm>
        </p:spPr>
        <p:txBody>
          <a:bodyPr/>
          <a:lstStyle/>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用多个单级网组合在一起，并用其中的一个去综合其它单级网的结果，我们就可以构成一个</a:t>
            </a:r>
            <a:r>
              <a:rPr lang="zh-CN" altLang="en-US" sz="2800" b="1" dirty="0">
                <a:solidFill>
                  <a:srgbClr val="FF0000"/>
                </a:solidFill>
                <a:latin typeface="华文宋体" panose="02010600040101010101" pitchFamily="2" charset="-122"/>
                <a:ea typeface="华文宋体" panose="02010600040101010101" pitchFamily="2" charset="-122"/>
              </a:rPr>
              <a:t>两级</a:t>
            </a:r>
            <a:r>
              <a:rPr lang="zh-CN" altLang="en-US" sz="2800" b="1" dirty="0">
                <a:latin typeface="华文宋体" panose="02010600040101010101" pitchFamily="2" charset="-122"/>
                <a:ea typeface="华文宋体" panose="02010600040101010101" pitchFamily="2" charset="-122"/>
              </a:rPr>
              <a:t>网络，该网络可以被用来在平面上划分出一个封闭或者开放的</a:t>
            </a:r>
            <a:r>
              <a:rPr lang="zh-CN" altLang="en-US" sz="2800" b="1" dirty="0">
                <a:solidFill>
                  <a:srgbClr val="FF0000"/>
                </a:solidFill>
                <a:latin typeface="华文宋体" panose="02010600040101010101" pitchFamily="2" charset="-122"/>
                <a:ea typeface="华文宋体" panose="02010600040101010101" pitchFamily="2" charset="-122"/>
              </a:rPr>
              <a:t>凸域</a:t>
            </a:r>
            <a:r>
              <a:rPr lang="zh-CN" altLang="en-US" sz="2800" b="1" dirty="0">
                <a:latin typeface="华文宋体" panose="02010600040101010101" pitchFamily="2" charset="-122"/>
                <a:ea typeface="华文宋体" panose="02010600040101010101" pitchFamily="2" charset="-122"/>
              </a:rPr>
              <a:t>来</a:t>
            </a:r>
          </a:p>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一个非凸域可以拆分成多个凸域。按照这一思路，</a:t>
            </a:r>
            <a:r>
              <a:rPr lang="zh-CN" altLang="en-US" sz="2800" b="1" dirty="0">
                <a:solidFill>
                  <a:srgbClr val="FF0000"/>
                </a:solidFill>
                <a:latin typeface="华文宋体" panose="02010600040101010101" pitchFamily="2" charset="-122"/>
                <a:ea typeface="华文宋体" panose="02010600040101010101" pitchFamily="2" charset="-122"/>
              </a:rPr>
              <a:t>三级网</a:t>
            </a:r>
            <a:r>
              <a:rPr lang="zh-CN" altLang="en-US" sz="2800" b="1" dirty="0">
                <a:latin typeface="华文宋体" panose="02010600040101010101" pitchFamily="2" charset="-122"/>
                <a:ea typeface="华文宋体" panose="02010600040101010101" pitchFamily="2" charset="-122"/>
              </a:rPr>
              <a:t>将会更一般一些，我们可以用它去识别出一些</a:t>
            </a:r>
            <a:r>
              <a:rPr lang="zh-CN" altLang="en-US" sz="2800" b="1" dirty="0">
                <a:solidFill>
                  <a:srgbClr val="FF0000"/>
                </a:solidFill>
                <a:latin typeface="华文宋体" panose="02010600040101010101" pitchFamily="2" charset="-122"/>
                <a:ea typeface="华文宋体" panose="02010600040101010101" pitchFamily="2" charset="-122"/>
              </a:rPr>
              <a:t>非凸域</a:t>
            </a:r>
            <a:r>
              <a:rPr lang="zh-CN" altLang="en-US" sz="2800" b="1" dirty="0">
                <a:latin typeface="华文宋体" panose="02010600040101010101" pitchFamily="2" charset="-122"/>
                <a:ea typeface="华文宋体" panose="02010600040101010101" pitchFamily="2" charset="-122"/>
              </a:rPr>
              <a:t>来。</a:t>
            </a:r>
          </a:p>
          <a:p>
            <a:pPr eaLnBrk="1" hangingPunct="1">
              <a:lnSpc>
                <a:spcPts val="4065"/>
              </a:lnSpc>
              <a:spcBef>
                <a:spcPct val="0"/>
              </a:spcBef>
            </a:pPr>
            <a:r>
              <a:rPr lang="zh-CN" altLang="en-US" sz="2800" b="1" dirty="0">
                <a:latin typeface="华文宋体" panose="02010600040101010101" pitchFamily="2" charset="-122"/>
                <a:ea typeface="华文宋体" panose="02010600040101010101" pitchFamily="2" charset="-122"/>
              </a:rPr>
              <a:t>解决好隐藏层的联接权的调整问题是非常关键的 </a:t>
            </a:r>
            <a:r>
              <a:rPr lang="zh-CN" altLang="en-US" sz="2800" dirty="0">
                <a:latin typeface="华文宋体" panose="02010600040101010101" pitchFamily="2" charset="-122"/>
                <a:ea typeface="华文宋体" panose="02010600040101010101" pitchFamily="2" charset="-122"/>
              </a:rPr>
              <a:t> </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anim calcmode="lin" valueType="num">
                                      <p:cBhvr additive="base">
                                        <p:cTn id="7" dur="500" fill="hold"/>
                                        <p:tgtEl>
                                          <p:spTgt spid="1331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2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125">
                                            <p:txEl>
                                              <p:pRg st="1" end="1"/>
                                            </p:txEl>
                                          </p:spTgt>
                                        </p:tgtEl>
                                        <p:attrNameLst>
                                          <p:attrName>style.visibility</p:attrName>
                                        </p:attrNameLst>
                                      </p:cBhvr>
                                      <p:to>
                                        <p:strVal val="visible"/>
                                      </p:to>
                                    </p:set>
                                    <p:anim calcmode="lin" valueType="num">
                                      <p:cBhvr additive="base">
                                        <p:cTn id="13" dur="500" fill="hold"/>
                                        <p:tgtEl>
                                          <p:spTgt spid="13312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12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125">
                                            <p:txEl>
                                              <p:pRg st="2" end="2"/>
                                            </p:txEl>
                                          </p:spTgt>
                                        </p:tgtEl>
                                        <p:attrNameLst>
                                          <p:attrName>style.visibility</p:attrName>
                                        </p:attrNameLst>
                                      </p:cBhvr>
                                      <p:to>
                                        <p:strVal val="visible"/>
                                      </p:to>
                                    </p:set>
                                    <p:anim calcmode="lin" valueType="num">
                                      <p:cBhvr additive="base">
                                        <p:cTn id="19" dur="500" fill="hold"/>
                                        <p:tgtEl>
                                          <p:spTgt spid="13312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12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8690" y="227966"/>
            <a:ext cx="7886700" cy="995044"/>
          </a:xfrm>
        </p:spPr>
        <p:txBody>
          <a:bodyPr>
            <a:normAutofit/>
          </a:bodyPr>
          <a:lstStyle/>
          <a:p>
            <a:r>
              <a:rPr lang="zh-CN" altLang="zh-CN" sz="3600" b="1" dirty="0">
                <a:latin typeface="华文宋体" panose="02010600040101010101" pitchFamily="2" charset="-122"/>
                <a:ea typeface="华文宋体" panose="02010600040101010101" pitchFamily="2" charset="-122"/>
              </a:rPr>
              <a:t>围棋世界冠军柯洁</a:t>
            </a:r>
            <a:r>
              <a:rPr lang="zh-CN" altLang="zh-CN" sz="3600" b="1" dirty="0">
                <a:solidFill>
                  <a:srgbClr val="FF0000"/>
                </a:solidFill>
                <a:latin typeface="华文宋体" panose="02010600040101010101" pitchFamily="2" charset="-122"/>
                <a:ea typeface="华文宋体" panose="02010600040101010101" pitchFamily="2" charset="-122"/>
              </a:rPr>
              <a:t>免试</a:t>
            </a:r>
            <a:r>
              <a:rPr lang="zh-CN" altLang="zh-CN" sz="3600" b="1" dirty="0">
                <a:latin typeface="华文宋体" panose="02010600040101010101" pitchFamily="2" charset="-122"/>
                <a:ea typeface="华文宋体" panose="02010600040101010101" pitchFamily="2" charset="-122"/>
              </a:rPr>
              <a:t>进入清华大学</a:t>
            </a:r>
            <a:endParaRPr lang="zh-CN" altLang="en-US" sz="3600" b="1" dirty="0">
              <a:latin typeface="华文宋体" panose="02010600040101010101" pitchFamily="2" charset="-122"/>
              <a:ea typeface="华文宋体" panose="02010600040101010101" pitchFamily="2" charset="-122"/>
            </a:endParaRPr>
          </a:p>
        </p:txBody>
      </p:sp>
      <p:pic>
        <p:nvPicPr>
          <p:cNvPr id="4" name="图片 3" descr="D:\Documents\WeChat Files\lll486111\FileStorage\Temp\a54d0e619bb7c50b4ba8ae30f3b5b1ca"/>
          <p:cNvPicPr/>
          <p:nvPr/>
        </p:nvPicPr>
        <p:blipFill>
          <a:blip r:embed="rId2">
            <a:extLst>
              <a:ext uri="{28A0092B-C50C-407E-A947-70E740481C1C}">
                <a14:useLocalDpi xmlns:a14="http://schemas.microsoft.com/office/drawing/2010/main" val="0"/>
              </a:ext>
            </a:extLst>
          </a:blip>
          <a:srcRect/>
          <a:stretch>
            <a:fillRect/>
          </a:stretch>
        </p:blipFill>
        <p:spPr bwMode="auto">
          <a:xfrm>
            <a:off x="4935557" y="4868862"/>
            <a:ext cx="4208443" cy="1989138"/>
          </a:xfrm>
          <a:prstGeom prst="rect">
            <a:avLst/>
          </a:prstGeom>
          <a:noFill/>
          <a:ln>
            <a:noFill/>
          </a:ln>
        </p:spPr>
      </p:pic>
      <p:sp>
        <p:nvSpPr>
          <p:cNvPr id="5" name="矩形 4"/>
          <p:cNvSpPr/>
          <p:nvPr/>
        </p:nvSpPr>
        <p:spPr>
          <a:xfrm>
            <a:off x="548640" y="1223010"/>
            <a:ext cx="8183880" cy="4524315"/>
          </a:xfrm>
          <a:prstGeom prst="rect">
            <a:avLst/>
          </a:prstGeom>
        </p:spPr>
        <p:txBody>
          <a:bodyPr wrap="square">
            <a:spAutoFit/>
          </a:bodyPr>
          <a:lstStyle/>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柯洁出生于</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1997</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年，</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6</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岁开始学围棋；</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7</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岁开始参加围棋比赛；</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11</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岁入段成为职业棋手</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a:t>
            </a: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16</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岁开始担任中国围棋甲</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级</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联赛主将</a:t>
            </a:r>
            <a:r>
              <a:rPr lang="zh-CN" altLang="en-US"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a:t>
            </a:r>
            <a:endParaRPr lang="zh-CN" altLang="zh-CN" sz="2400" b="1" kern="100" dirty="0">
              <a:latin typeface="华文宋体" panose="02010600040101010101" pitchFamily="2" charset="-122"/>
              <a:ea typeface="华文宋体" panose="02010600040101010101" pitchFamily="2" charset="-122"/>
              <a:cs typeface="Times New Roman" panose="02020603050405020304" pitchFamily="18" charset="0"/>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20</a:t>
            </a: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岁与阿尔法围棋进行人机大战，三局全败，其中第二局被机器判定为表现完美。</a:t>
            </a:r>
            <a:endParaRPr lang="zh-CN" altLang="zh-CN" sz="2400" b="1" kern="100" dirty="0">
              <a:latin typeface="华文宋体" panose="02010600040101010101" pitchFamily="2" charset="-122"/>
              <a:ea typeface="华文宋体" panose="02010600040101010101" pitchFamily="2" charset="-122"/>
              <a:cs typeface="Times New Roman" panose="02020603050405020304" pitchFamily="18" charset="0"/>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rPr>
              <a:t>到目前为止，已经夺得了七个世界冠军，被称为七冠王。</a:t>
            </a:r>
            <a:endParaRPr lang="en-US" altLang="zh-CN" sz="2400" b="1" kern="0" spc="40" dirty="0">
              <a:solidFill>
                <a:srgbClr val="333333"/>
              </a:solidFill>
              <a:latin typeface="华文宋体" panose="02010600040101010101" pitchFamily="2" charset="-122"/>
              <a:ea typeface="华文宋体" panose="02010600040101010101" pitchFamily="2" charset="-122"/>
              <a:cs typeface="宋体" panose="02010600030101010101" pitchFamily="2" charset="-122"/>
            </a:endParaRPr>
          </a:p>
          <a:p>
            <a:pPr marL="342900" marR="76200" lvl="0" indent="-342900" algn="just">
              <a:lnSpc>
                <a:spcPct val="150000"/>
              </a:lnSpc>
              <a:spcAft>
                <a:spcPts val="0"/>
              </a:spcAft>
              <a:buSzPts val="1000"/>
              <a:buFont typeface="Symbol" panose="05050102010706020507" pitchFamily="18" charset="2"/>
              <a:buChar char=""/>
              <a:tabLst>
                <a:tab pos="457200" algn="l"/>
              </a:tabLst>
            </a:pPr>
            <a:r>
              <a:rPr lang="zh-CN" altLang="zh-CN" sz="2400" b="1" dirty="0">
                <a:latin typeface="华文宋体" panose="02010600040101010101" pitchFamily="2" charset="-122"/>
                <a:ea typeface="华文宋体" panose="02010600040101010101" pitchFamily="2" charset="-122"/>
              </a:rPr>
              <a:t>运动等级为国际级运动健将</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342900" marR="76200" indent="-342900" algn="just">
              <a:lnSpc>
                <a:spcPct val="150000"/>
              </a:lnSpc>
              <a:buSzPts val="1000"/>
              <a:buFont typeface="Symbol" panose="05050102010706020507" pitchFamily="18" charset="2"/>
              <a:buChar char=""/>
              <a:tabLst>
                <a:tab pos="457200" algn="l"/>
              </a:tabLst>
            </a:pPr>
            <a:r>
              <a:rPr lang="zh-CN" altLang="zh-CN" sz="2400" b="1" dirty="0">
                <a:latin typeface="华文宋体" panose="02010600040101010101" pitchFamily="2" charset="-122"/>
                <a:ea typeface="华文宋体" panose="02010600040101010101" pitchFamily="2" charset="-122"/>
              </a:rPr>
              <a:t>就读工商管理类专业。</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对象 62465"/>
          <p:cNvGraphicFramePr>
            <a:graphicFrameLocks noChangeAspect="1"/>
          </p:cNvGraphicFramePr>
          <p:nvPr/>
        </p:nvGraphicFramePr>
        <p:xfrm>
          <a:off x="1295400" y="1676400"/>
          <a:ext cx="7391400" cy="2243138"/>
        </p:xfrm>
        <a:graphic>
          <a:graphicData uri="http://schemas.openxmlformats.org/presentationml/2006/ole">
            <mc:AlternateContent xmlns:mc="http://schemas.openxmlformats.org/markup-compatibility/2006">
              <mc:Choice xmlns:v="urn:schemas-microsoft-com:vml" Requires="v">
                <p:oleObj r:id="rId3" imgW="4226560" imgH="1282700" progId="Word.Picture.8">
                  <p:embed/>
                </p:oleObj>
              </mc:Choice>
              <mc:Fallback>
                <p:oleObj r:id="rId3" imgW="4226560" imgH="1282700" progId="Word.Picture.8">
                  <p:embed/>
                  <p:pic>
                    <p:nvPicPr>
                      <p:cNvPr id="0" name="对象 624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676400"/>
                        <a:ext cx="7391400" cy="224313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467" name="对象 62466"/>
          <p:cNvGraphicFramePr>
            <a:graphicFrameLocks noChangeAspect="1"/>
          </p:cNvGraphicFramePr>
          <p:nvPr/>
        </p:nvGraphicFramePr>
        <p:xfrm>
          <a:off x="838200" y="3810000"/>
          <a:ext cx="7696200" cy="2214563"/>
        </p:xfrm>
        <a:graphic>
          <a:graphicData uri="http://schemas.openxmlformats.org/presentationml/2006/ole">
            <mc:AlternateContent xmlns:mc="http://schemas.openxmlformats.org/markup-compatibility/2006">
              <mc:Choice xmlns:v="urn:schemas-microsoft-com:vml" Requires="v">
                <p:oleObj r:id="rId5" imgW="3769360" imgH="1084580" progId="Word.Picture.8">
                  <p:embed/>
                </p:oleObj>
              </mc:Choice>
              <mc:Fallback>
                <p:oleObj r:id="rId5" imgW="3769360" imgH="1084580" progId="Word.Picture.8">
                  <p:embed/>
                  <p:pic>
                    <p:nvPicPr>
                      <p:cNvPr id="0" name="对象 624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810000"/>
                        <a:ext cx="769620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2" name="动作按钮: 前进或下一项 62467">
            <a:hlinkClick r:id="" action="ppaction://hlinkshowjump?jump=nextslide" highlightClick="1"/>
          </p:cNvPr>
          <p:cNvSpPr>
            <a:spLocks noChangeArrowheads="1"/>
          </p:cNvSpPr>
          <p:nvPr/>
        </p:nvSpPr>
        <p:spPr bwMode="auto">
          <a:xfrm>
            <a:off x="8153400" y="6019800"/>
            <a:ext cx="381000" cy="381000"/>
          </a:xfrm>
          <a:prstGeom prst="actionButtonForwardNext">
            <a:avLst/>
          </a:prstGeom>
          <a:solidFill>
            <a:schemeClr val="accent1"/>
          </a:solidFill>
          <a:ln w="9525">
            <a:solidFill>
              <a:schemeClr val="tx1"/>
            </a:solidFill>
            <a:miter lim="800000"/>
          </a:ln>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73733" name="动作按钮: 后退或前一项 62468">
            <a:hlinkClick r:id="" action="ppaction://hlinkshowjump?jump=previousslide" highlightClick="1"/>
          </p:cNvPr>
          <p:cNvSpPr>
            <a:spLocks noChangeArrowheads="1"/>
          </p:cNvSpPr>
          <p:nvPr/>
        </p:nvSpPr>
        <p:spPr bwMode="auto">
          <a:xfrm>
            <a:off x="7620000" y="6019800"/>
            <a:ext cx="381000" cy="381000"/>
          </a:xfrm>
          <a:prstGeom prst="actionButtonBackPrevious">
            <a:avLst/>
          </a:prstGeom>
          <a:solidFill>
            <a:schemeClr val="accent1"/>
          </a:solidFill>
          <a:ln w="9525">
            <a:solidFill>
              <a:schemeClr val="tx1"/>
            </a:solidFill>
            <a:miter lim="800000"/>
          </a:ln>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6247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A8E3B5E-4ED7-4746-B8D8-0A864C0B7D21}" type="slidenum">
              <a:rPr lang="zh-CN" altLang="en-US" sz="1400" smtClean="0">
                <a:solidFill>
                  <a:schemeClr val="folHlink"/>
                </a:solidFill>
              </a:rPr>
              <a:t>130</a:t>
            </a:fld>
            <a:endParaRPr lang="zh-CN" altLang="en-US" sz="1400">
              <a:solidFill>
                <a:schemeClr val="folHlink"/>
              </a:solidFill>
            </a:endParaRPr>
          </a:p>
        </p:txBody>
      </p:sp>
      <p:sp>
        <p:nvSpPr>
          <p:cNvPr id="9" name="Rectangle 2"/>
          <p:cNvSpPr txBox="1">
            <a:spLocks noChangeArrowheads="1"/>
          </p:cNvSpPr>
          <p:nvPr/>
        </p:nvSpPr>
        <p:spPr>
          <a:xfrm>
            <a:off x="1169670" y="273051"/>
            <a:ext cx="6640830"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linds(horizontal)">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 calcmode="lin" valueType="num">
                                      <p:cBhvr>
                                        <p:cTn id="12" dur="500" fill="hold"/>
                                        <p:tgtEl>
                                          <p:spTgt spid="62467"/>
                                        </p:tgtEl>
                                        <p:attrNameLst>
                                          <p:attrName>ppt_w</p:attrName>
                                        </p:attrNameLst>
                                      </p:cBhvr>
                                      <p:tavLst>
                                        <p:tav tm="0">
                                          <p:val>
                                            <p:strVal val="(6*min(max(#ppt_w*#ppt_h,.3),1)-7.4)/-.7*#ppt_w"/>
                                          </p:val>
                                        </p:tav>
                                        <p:tav tm="100000">
                                          <p:val>
                                            <p:strVal val="#ppt_w"/>
                                          </p:val>
                                        </p:tav>
                                      </p:tavLst>
                                    </p:anim>
                                    <p:anim calcmode="lin" valueType="num">
                                      <p:cBhvr>
                                        <p:cTn id="13" dur="500" fill="hold"/>
                                        <p:tgtEl>
                                          <p:spTgt spid="62467"/>
                                        </p:tgtEl>
                                        <p:attrNameLst>
                                          <p:attrName>ppt_h</p:attrName>
                                        </p:attrNameLst>
                                      </p:cBhvr>
                                      <p:tavLst>
                                        <p:tav tm="0">
                                          <p:val>
                                            <p:strVal val="(6*min(max(#ppt_w*#ppt_h,.3),1)-7.4)/-.7*#ppt_h"/>
                                          </p:val>
                                        </p:tav>
                                        <p:tav tm="100000">
                                          <p:val>
                                            <p:strVal val="#ppt_h"/>
                                          </p:val>
                                        </p:tav>
                                      </p:tavLst>
                                    </p:anim>
                                    <p:anim calcmode="lin" valueType="num">
                                      <p:cBhvr>
                                        <p:cTn id="14" dur="500" fill="hold"/>
                                        <p:tgtEl>
                                          <p:spTgt spid="62467"/>
                                        </p:tgtEl>
                                        <p:attrNameLst>
                                          <p:attrName>ppt_x</p:attrName>
                                        </p:attrNameLst>
                                      </p:cBhvr>
                                      <p:tavLst>
                                        <p:tav tm="0">
                                          <p:val>
                                            <p:fltVal val="0.5"/>
                                          </p:val>
                                        </p:tav>
                                        <p:tav tm="100000">
                                          <p:val>
                                            <p:strVal val="#ppt_x"/>
                                          </p:val>
                                        </p:tav>
                                      </p:tavLst>
                                    </p:anim>
                                    <p:anim calcmode="lin" valueType="num">
                                      <p:cBhvr>
                                        <p:cTn id="15" dur="500" fill="hold"/>
                                        <p:tgtEl>
                                          <p:spTgt spid="6246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文本框 64513"/>
          <p:cNvSpPr txBox="1">
            <a:spLocks noChangeArrowheads="1"/>
          </p:cNvSpPr>
          <p:nvPr/>
        </p:nvSpPr>
        <p:spPr bwMode="auto">
          <a:xfrm>
            <a:off x="448271" y="216534"/>
            <a:ext cx="615553" cy="642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chemeClr val="accent2"/>
                </a:solidFill>
                <a:latin typeface="Times New Roman" panose="02020603050405020304" pitchFamily="18" charset="0"/>
                <a:ea typeface="隶书" panose="02010509060101010101" pitchFamily="49" charset="-122"/>
              </a:rPr>
              <a:t>具有不同隐层数的感知器的分类能力对比</a:t>
            </a:r>
            <a:endParaRPr lang="zh-CN" altLang="en-US" sz="2800" dirty="0">
              <a:solidFill>
                <a:schemeClr val="accent2"/>
              </a:solidFill>
              <a:latin typeface="Times New Roman" panose="02020603050405020304" pitchFamily="18" charset="0"/>
            </a:endParaRPr>
          </a:p>
        </p:txBody>
      </p:sp>
      <p:graphicFrame>
        <p:nvGraphicFramePr>
          <p:cNvPr id="75779" name="对象 64514"/>
          <p:cNvGraphicFramePr>
            <a:graphicFrameLocks noChangeAspect="1"/>
          </p:cNvGraphicFramePr>
          <p:nvPr/>
        </p:nvGraphicFramePr>
        <p:xfrm>
          <a:off x="1058649" y="1383030"/>
          <a:ext cx="8116304" cy="5257799"/>
        </p:xfrm>
        <a:graphic>
          <a:graphicData uri="http://schemas.openxmlformats.org/presentationml/2006/ole">
            <mc:AlternateContent xmlns:mc="http://schemas.openxmlformats.org/markup-compatibility/2006">
              <mc:Choice xmlns:v="urn:schemas-microsoft-com:vml" Requires="v">
                <p:oleObj r:id="rId3" imgW="4307840" imgH="2791460" progId="Word.Picture.8">
                  <p:embed/>
                </p:oleObj>
              </mc:Choice>
              <mc:Fallback>
                <p:oleObj r:id="rId3" imgW="4307840" imgH="2791460" progId="Word.Picture.8">
                  <p:embed/>
                  <p:pic>
                    <p:nvPicPr>
                      <p:cNvPr id="0" name="对象 645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649" y="1383030"/>
                        <a:ext cx="8116304" cy="5257799"/>
                      </a:xfrm>
                      <a:prstGeom prst="rect">
                        <a:avLst/>
                      </a:prstGeom>
                      <a:noFill/>
                      <a:ln>
                        <a:noFill/>
                      </a:ln>
                    </p:spPr>
                  </p:pic>
                </p:oleObj>
              </mc:Fallback>
            </mc:AlternateContent>
          </a:graphicData>
        </a:graphic>
      </p:graphicFrame>
      <p:sp>
        <p:nvSpPr>
          <p:cNvPr id="64518" name="文本框 64517"/>
          <p:cNvSpPr txBox="1">
            <a:spLocks noChangeArrowheads="1"/>
          </p:cNvSpPr>
          <p:nvPr/>
        </p:nvSpPr>
        <p:spPr bwMode="auto">
          <a:xfrm>
            <a:off x="3028950" y="400050"/>
            <a:ext cx="322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latin typeface="Times New Roman" panose="02020603050405020304" pitchFamily="18" charset="0"/>
              </a:rPr>
              <a:t>⊿</a:t>
            </a:r>
            <a:r>
              <a:rPr lang="en-US" altLang="zh-CN" sz="2800" b="1" i="1" dirty="0" err="1">
                <a:latin typeface="Times New Roman" panose="02020603050405020304" pitchFamily="18" charset="0"/>
              </a:rPr>
              <a:t>W</a:t>
            </a:r>
            <a:r>
              <a:rPr lang="en-US" altLang="zh-CN" sz="2800" b="1" i="1" baseline="-25000" dirty="0" err="1">
                <a:latin typeface="Times New Roman" panose="02020603050405020304" pitchFamily="18" charset="0"/>
              </a:rPr>
              <a:t>j</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a:t>
            </a:r>
            <a:r>
              <a:rPr lang="en-US" altLang="zh-CN" sz="2800" b="1" i="1" dirty="0" err="1">
                <a:latin typeface="Times New Roman" panose="02020603050405020304" pitchFamily="18" charset="0"/>
              </a:rPr>
              <a:t>d</a:t>
            </a:r>
            <a:r>
              <a:rPr lang="en-US" altLang="zh-CN" sz="2800" b="1" i="1" baseline="-25000" dirty="0" err="1">
                <a:latin typeface="Times New Roman" panose="02020603050405020304" pitchFamily="18" charset="0"/>
              </a:rPr>
              <a:t>j</a:t>
            </a:r>
            <a:r>
              <a:rPr lang="en-US" altLang="zh-CN" sz="2800" b="1" i="1" dirty="0" err="1">
                <a:latin typeface="Times New Roman" panose="02020603050405020304" pitchFamily="18" charset="0"/>
              </a:rPr>
              <a:t>-o</a:t>
            </a:r>
            <a:r>
              <a:rPr lang="en-US" altLang="zh-CN" sz="2800" b="1" i="1" baseline="-25000" dirty="0" err="1">
                <a:latin typeface="Times New Roman" panose="02020603050405020304" pitchFamily="18" charset="0"/>
              </a:rPr>
              <a:t>j</a:t>
            </a:r>
            <a:r>
              <a:rPr lang="en-US" altLang="zh-CN" sz="2800" b="1" i="1" baseline="30000" dirty="0">
                <a:latin typeface="Times New Roman" panose="02020603050405020304" pitchFamily="18" charset="0"/>
              </a:rPr>
              <a:t> </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t</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X</a:t>
            </a:r>
            <a:endParaRPr lang="en-US" altLang="zh-CN" sz="2800" b="1" dirty="0">
              <a:latin typeface="Times New Roman" panose="02020603050405020304" pitchFamily="18" charset="0"/>
            </a:endParaRPr>
          </a:p>
        </p:txBody>
      </p:sp>
      <p:sp>
        <p:nvSpPr>
          <p:cNvPr id="6452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DBCA544-6395-4D4C-9233-B052919550D5}" type="slidenum">
              <a:rPr lang="zh-CN" altLang="en-US" sz="1400" smtClean="0">
                <a:solidFill>
                  <a:schemeClr val="folHlink"/>
                </a:solidFill>
              </a:rPr>
              <a:t>131</a:t>
            </a:fld>
            <a:endParaRPr lang="zh-CN" altLang="en-US" sz="1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barn(outHorizontal)">
                                      <p:cBhvr>
                                        <p:cTn id="7"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53B774-0889-49A3-A495-423090D7A167}" type="slidenum">
              <a:rPr lang="en-US" altLang="zh-CN" sz="1400"/>
              <a:t>132</a:t>
            </a:fld>
            <a:endParaRPr lang="en-US" altLang="zh-CN" sz="1400"/>
          </a:p>
        </p:txBody>
      </p:sp>
      <p:sp>
        <p:nvSpPr>
          <p:cNvPr id="133124" name="Rectangle 2"/>
          <p:cNvSpPr>
            <a:spLocks noGrp="1" noChangeArrowheads="1"/>
          </p:cNvSpPr>
          <p:nvPr>
            <p:ph type="title" idx="4294967295"/>
          </p:nvPr>
        </p:nvSpPr>
        <p:spPr>
          <a:xfrm>
            <a:off x="457200" y="274638"/>
            <a:ext cx="6640830" cy="706437"/>
          </a:xfrm>
        </p:spPr>
        <p:txBody>
          <a:bodyPr>
            <a:normAutofit/>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5.3.2 </a:t>
            </a:r>
            <a:r>
              <a:rPr lang="zh-CN" altLang="en-US" sz="3600" b="1" dirty="0">
                <a:solidFill>
                  <a:srgbClr val="FF0000"/>
                </a:solidFill>
                <a:latin typeface="宋体" panose="02010600030101010101" pitchFamily="2" charset="-122"/>
                <a:ea typeface="宋体" panose="02010600030101010101" pitchFamily="2" charset="-122"/>
              </a:rPr>
              <a:t>线性不可分问题的克服</a:t>
            </a:r>
            <a:r>
              <a:rPr lang="zh-CN" altLang="en-US" sz="3600" dirty="0">
                <a:solidFill>
                  <a:srgbClr val="FF0000"/>
                </a:solidFill>
                <a:ea typeface="宋体" panose="02010600030101010101" pitchFamily="2" charset="-122"/>
              </a:rPr>
              <a:t> </a:t>
            </a:r>
          </a:p>
        </p:txBody>
      </p:sp>
      <p:sp>
        <p:nvSpPr>
          <p:cNvPr id="133125" name="Rectangle 3"/>
          <p:cNvSpPr>
            <a:spLocks noGrp="1" noChangeArrowheads="1"/>
          </p:cNvSpPr>
          <p:nvPr>
            <p:ph type="body" idx="4294967295"/>
          </p:nvPr>
        </p:nvSpPr>
        <p:spPr>
          <a:xfrm>
            <a:off x="457200" y="1220787"/>
            <a:ext cx="7658100" cy="3097825"/>
          </a:xfrm>
        </p:spPr>
        <p:txBody>
          <a:bodyPr/>
          <a:lstStyle/>
          <a:p>
            <a:r>
              <a:rPr lang="zh-CN" altLang="en-US" dirty="0"/>
              <a:t>提高感知器分类能力还有哪些途径？</a:t>
            </a: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anim calcmode="lin" valueType="num">
                                      <p:cBhvr additive="base">
                                        <p:cTn id="7" dur="500" fill="hold"/>
                                        <p:tgtEl>
                                          <p:spTgt spid="1331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1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43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845" y="126301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44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718" y="105727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450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845" y="128587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045845" y="22681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46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718" y="126301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71718" y="24967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471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015" y="1297305"/>
            <a:ext cx="63436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63015" y="261104"/>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49153"/>
          <p:cNvGrpSpPr/>
          <p:nvPr/>
        </p:nvGrpSpPr>
        <p:grpSpPr bwMode="auto">
          <a:xfrm>
            <a:off x="627085" y="806596"/>
            <a:ext cx="7401242" cy="2922877"/>
            <a:chOff x="-93" y="-403"/>
            <a:chExt cx="4656" cy="2125"/>
          </a:xfrm>
        </p:grpSpPr>
        <p:sp>
          <p:nvSpPr>
            <p:cNvPr id="60425" name="文本框 49154"/>
            <p:cNvSpPr txBox="1">
              <a:spLocks noChangeArrowheads="1"/>
            </p:cNvSpPr>
            <p:nvPr/>
          </p:nvSpPr>
          <p:spPr bwMode="auto">
            <a:xfrm>
              <a:off x="-93" y="-403"/>
              <a:ext cx="4656" cy="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FF0000"/>
                  </a:solidFill>
                  <a:latin typeface="华文宋体" panose="02010600040101010101" pitchFamily="2" charset="-122"/>
                  <a:ea typeface="华文宋体" panose="02010600040101010101" pitchFamily="2" charset="-122"/>
                </a:rPr>
                <a:t>        单计算节点感知器，</a:t>
              </a:r>
              <a:r>
                <a:rPr lang="en-US" altLang="zh-CN" sz="2800" b="1" dirty="0">
                  <a:solidFill>
                    <a:srgbClr val="FF0000"/>
                  </a:solidFill>
                  <a:latin typeface="华文宋体" panose="02010600040101010101" pitchFamily="2" charset="-122"/>
                  <a:ea typeface="华文宋体" panose="02010600040101010101" pitchFamily="2" charset="-122"/>
                </a:rPr>
                <a:t>3</a:t>
              </a:r>
              <a:r>
                <a:rPr lang="zh-CN" altLang="en-US" sz="2800" b="1" dirty="0">
                  <a:solidFill>
                    <a:srgbClr val="FF0000"/>
                  </a:solidFill>
                  <a:latin typeface="华文宋体" panose="02010600040101010101" pitchFamily="2" charset="-122"/>
                  <a:ea typeface="华文宋体" panose="02010600040101010101" pitchFamily="2" charset="-122"/>
                </a:rPr>
                <a:t>个输入。给定</a:t>
              </a:r>
              <a:r>
                <a:rPr lang="en-US" altLang="zh-CN" sz="2800" b="1" dirty="0">
                  <a:solidFill>
                    <a:srgbClr val="FF0000"/>
                  </a:solidFill>
                  <a:latin typeface="华文宋体" panose="02010600040101010101" pitchFamily="2" charset="-122"/>
                  <a:ea typeface="华文宋体" panose="02010600040101010101" pitchFamily="2" charset="-122"/>
                </a:rPr>
                <a:t>3</a:t>
              </a:r>
              <a:r>
                <a:rPr lang="zh-CN" altLang="en-US" sz="2800" b="1" dirty="0">
                  <a:solidFill>
                    <a:srgbClr val="FF0000"/>
                  </a:solidFill>
                  <a:latin typeface="华文宋体" panose="02010600040101010101" pitchFamily="2" charset="-122"/>
                  <a:ea typeface="华文宋体" panose="02010600040101010101" pitchFamily="2" charset="-122"/>
                </a:rPr>
                <a:t>对训练样本对如下：</a:t>
              </a:r>
              <a:endParaRPr lang="zh-CN" altLang="en-US" sz="2800" dirty="0">
                <a:solidFill>
                  <a:srgbClr val="FF0000"/>
                </a:solidFill>
                <a:latin typeface="华文宋体" panose="02010600040101010101" pitchFamily="2" charset="-122"/>
                <a:ea typeface="华文宋体" panose="02010600040101010101" pitchFamily="2" charset="-122"/>
              </a:endParaRPr>
            </a:p>
          </p:txBody>
        </p:sp>
        <p:sp>
          <p:nvSpPr>
            <p:cNvPr id="60426" name="文本框 49155"/>
            <p:cNvSpPr txBox="1">
              <a:spLocks noChangeArrowheads="1"/>
            </p:cNvSpPr>
            <p:nvPr/>
          </p:nvSpPr>
          <p:spPr bwMode="auto">
            <a:xfrm>
              <a:off x="340" y="527"/>
              <a:ext cx="3790"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a:t>
              </a:r>
              <a:r>
                <a:rPr lang="en-US" altLang="zh-CN" sz="2800" b="1" i="1" baseline="30000" dirty="0">
                  <a:latin typeface="Times New Roman" panose="02020603050405020304" pitchFamily="18" charset="0"/>
                </a:rPr>
                <a:t>T</a:t>
              </a:r>
              <a:r>
                <a:rPr lang="en-US" altLang="zh-CN" sz="2800" b="1" i="1" dirty="0">
                  <a:latin typeface="Times New Roman" panose="02020603050405020304" pitchFamily="18" charset="0"/>
                </a:rPr>
                <a:t>	</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 d</a:t>
              </a:r>
              <a:r>
                <a:rPr lang="en-US" altLang="zh-CN" sz="2800" b="1" i="1" baseline="30000" dirty="0">
                  <a:latin typeface="Times New Roman" panose="02020603050405020304" pitchFamily="18" charset="0"/>
                </a:rPr>
                <a:t>1 </a:t>
              </a:r>
              <a:r>
                <a:rPr lang="en-US" altLang="zh-CN" sz="2800" b="1" dirty="0">
                  <a:latin typeface="Times New Roman" panose="02020603050405020304" pitchFamily="18" charset="0"/>
                </a:rPr>
                <a:t>=</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1</a:t>
              </a:r>
            </a:p>
            <a:p>
              <a:pPr eaLnBrk="1" hangingPunct="1">
                <a:spcBef>
                  <a:spcPct val="30000"/>
                </a:spcBef>
              </a:pPr>
              <a:r>
                <a:rPr lang="en-US" altLang="zh-CN" sz="2800" b="1" i="1" dirty="0">
                  <a:latin typeface="Times New Roman" panose="02020603050405020304" pitchFamily="18" charset="0"/>
                </a:rPr>
                <a:t>X</a:t>
              </a:r>
              <a:r>
                <a:rPr lang="en-US" altLang="zh-CN" sz="2800" b="1" baseline="30000" dirty="0">
                  <a:latin typeface="Times New Roman" panose="02020603050405020304" pitchFamily="18" charset="0"/>
                </a:rPr>
                <a:t>2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1.5</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      d</a:t>
              </a:r>
              <a:r>
                <a:rPr lang="en-US" altLang="zh-CN" sz="2800" b="1" i="1" baseline="30000" dirty="0">
                  <a:latin typeface="Times New Roman" panose="02020603050405020304" pitchFamily="18" charset="0"/>
                </a:rPr>
                <a:t>2 </a:t>
              </a:r>
              <a:r>
                <a:rPr lang="en-US" altLang="zh-CN" sz="2800" b="1" dirty="0">
                  <a:latin typeface="Times New Roman" panose="02020603050405020304" pitchFamily="18" charset="0"/>
                </a:rPr>
                <a:t>= </a:t>
              </a:r>
              <a:r>
                <a:rPr lang="en-US" altLang="zh-CN" sz="2800" b="1" dirty="0">
                  <a:latin typeface="Times New Roman" panose="02020603050405020304" pitchFamily="18" charset="0"/>
                  <a:sym typeface="Symbol" panose="05050102010706020507" pitchFamily="18" charset="2"/>
                </a:rPr>
                <a:t></a:t>
              </a:r>
              <a:r>
                <a:rPr lang="en-US" altLang="zh-CN" sz="2800" b="1" dirty="0">
                  <a:latin typeface="Times New Roman" panose="02020603050405020304" pitchFamily="18" charset="0"/>
                </a:rPr>
                <a:t> 1</a:t>
              </a:r>
            </a:p>
            <a:p>
              <a:pPr eaLnBrk="1" hangingPunct="1">
                <a:spcBef>
                  <a:spcPct val="30000"/>
                </a:spcBef>
              </a:pPr>
              <a:r>
                <a:rPr lang="en-US" altLang="zh-CN" sz="2800" b="1" i="1" dirty="0">
                  <a:latin typeface="Times New Roman" panose="02020603050405020304" pitchFamily="18" charset="0"/>
                </a:rPr>
                <a:t>X</a:t>
              </a:r>
              <a:r>
                <a:rPr lang="en-US" altLang="zh-CN" sz="2800" b="1" baseline="30000" dirty="0">
                  <a:latin typeface="Times New Roman" panose="02020603050405020304" pitchFamily="18" charset="0"/>
                </a:rPr>
                <a:t>3 </a:t>
              </a:r>
              <a:r>
                <a:rPr lang="en-US" altLang="zh-CN" sz="2800" b="1" dirty="0">
                  <a:latin typeface="Times New Roman" panose="02020603050405020304" pitchFamily="18" charset="0"/>
                </a:rPr>
                <a:t>= (</a:t>
              </a:r>
              <a:r>
                <a:rPr lang="en-US" altLang="zh-CN" sz="2800" b="1" dirty="0">
                  <a:solidFill>
                    <a:srgbClr val="FF0000"/>
                  </a:solidFill>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3 </a:t>
              </a:r>
              <a:r>
                <a:rPr lang="en-US" altLang="zh-CN" sz="2800" b="1" dirty="0">
                  <a:latin typeface="Times New Roman" panose="02020603050405020304" pitchFamily="18" charset="0"/>
                </a:rPr>
                <a:t>=1      </a:t>
              </a:r>
            </a:p>
          </p:txBody>
        </p:sp>
      </p:grpSp>
      <p:sp>
        <p:nvSpPr>
          <p:cNvPr id="49157" name="文本框 49156"/>
          <p:cNvSpPr txBox="1">
            <a:spLocks noChangeArrowheads="1"/>
          </p:cNvSpPr>
          <p:nvPr/>
        </p:nvSpPr>
        <p:spPr bwMode="auto">
          <a:xfrm>
            <a:off x="800100" y="3996315"/>
            <a:ext cx="7303770"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sz="2400" b="1" dirty="0">
                <a:solidFill>
                  <a:schemeClr val="tx2"/>
                </a:solidFill>
                <a:latin typeface="Times New Roman" panose="02020603050405020304" pitchFamily="18" charset="0"/>
              </a:rPr>
              <a:t>        </a:t>
            </a:r>
            <a:r>
              <a:rPr lang="zh-CN" altLang="en-US" sz="2800" b="1" dirty="0">
                <a:latin typeface="Times New Roman" panose="02020603050405020304" pitchFamily="18" charset="0"/>
              </a:rPr>
              <a:t>设初始权向量</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0</a:t>
            </a:r>
            <a:r>
              <a:rPr lang="en-US" altLang="zh-CN" sz="2800" b="1" dirty="0">
                <a:latin typeface="Times New Roman" panose="02020603050405020304" pitchFamily="18" charset="0"/>
              </a:rPr>
              <a:t>)=(</a:t>
            </a:r>
            <a:r>
              <a:rPr lang="en-US" altLang="zh-CN" sz="2800" b="1" i="1" dirty="0">
                <a:solidFill>
                  <a:srgbClr val="FF0000"/>
                </a:solidFill>
                <a:latin typeface="Times New Roman" panose="02020603050405020304" pitchFamily="18" charset="0"/>
              </a:rPr>
              <a:t>0.5</a:t>
            </a:r>
            <a:r>
              <a:rPr lang="en-US" altLang="zh-CN" sz="2800" b="1" i="1" dirty="0">
                <a:latin typeface="Times New Roman" panose="02020603050405020304" pitchFamily="18" charset="0"/>
              </a:rPr>
              <a:t>,1,-1,0</a:t>
            </a:r>
            <a:r>
              <a:rPr lang="en-US" altLang="zh-CN" sz="2800" b="1" dirty="0">
                <a:latin typeface="Times New Roman" panose="02020603050405020304" pitchFamily="18" charset="0"/>
              </a:rPr>
              <a:t>)</a:t>
            </a:r>
            <a:r>
              <a:rPr lang="en-US" altLang="zh-CN" sz="2800" b="1" baseline="30000" dirty="0">
                <a:latin typeface="Times New Roman" panose="02020603050405020304" pitchFamily="18" charset="0"/>
              </a:rPr>
              <a:t>T</a:t>
            </a:r>
            <a:r>
              <a:rPr lang="zh-CN" altLang="en-US" sz="2800" b="1" dirty="0">
                <a:latin typeface="Times New Roman" panose="02020603050405020304" pitchFamily="18" charset="0"/>
              </a:rPr>
              <a:t>，</a:t>
            </a:r>
            <a:r>
              <a:rPr lang="en-US" altLang="zh-CN" sz="2800" b="1" i="1" dirty="0">
                <a:latin typeface="宋体" panose="02010600030101010101" pitchFamily="2" charset="-122"/>
              </a:rPr>
              <a:t>η=0.1</a:t>
            </a:r>
            <a:r>
              <a:rPr lang="zh-CN" altLang="en-US" sz="2800" b="1" i="1" dirty="0">
                <a:latin typeface="宋体" panose="02010600030101010101" pitchFamily="2" charset="-122"/>
              </a:rPr>
              <a:t>。</a:t>
            </a:r>
            <a:r>
              <a:rPr lang="zh-CN" altLang="en-US" sz="2800" b="1" dirty="0">
                <a:latin typeface="Times New Roman" panose="02020603050405020304" pitchFamily="18" charset="0"/>
              </a:rPr>
              <a:t>注意，输入向量中第一个分量 </a:t>
            </a:r>
            <a:r>
              <a:rPr lang="en-US" altLang="zh-CN" sz="2800" b="1" i="1" dirty="0">
                <a:latin typeface="Times New Roman" panose="02020603050405020304" pitchFamily="18" charset="0"/>
              </a:rPr>
              <a:t>x</a:t>
            </a:r>
            <a:r>
              <a:rPr lang="en-US" altLang="zh-CN" sz="2800" b="1" i="1" baseline="-25000" dirty="0">
                <a:latin typeface="Times New Roman" panose="02020603050405020304" pitchFamily="18" charset="0"/>
              </a:rPr>
              <a:t>0 </a:t>
            </a:r>
            <a:r>
              <a:rPr lang="zh-CN" altLang="en-US" sz="2800" b="1" dirty="0">
                <a:latin typeface="Times New Roman" panose="02020603050405020304" pitchFamily="18" charset="0"/>
              </a:rPr>
              <a:t>恒等于</a:t>
            </a:r>
            <a:r>
              <a:rPr lang="en-US" altLang="zh-CN" sz="2800" b="1" i="1" dirty="0">
                <a:latin typeface="Times New Roman" panose="02020603050405020304" pitchFamily="18" charset="0"/>
              </a:rPr>
              <a:t>-1</a:t>
            </a:r>
            <a:r>
              <a:rPr lang="zh-CN" altLang="en-US" sz="2800" b="1" dirty="0">
                <a:latin typeface="Times New Roman" panose="02020603050405020304" pitchFamily="18" charset="0"/>
              </a:rPr>
              <a:t>，</a:t>
            </a:r>
            <a:r>
              <a:rPr lang="zh-CN" altLang="en-US" sz="2800" b="1" dirty="0">
                <a:solidFill>
                  <a:srgbClr val="FF0000"/>
                </a:solidFill>
                <a:latin typeface="Times New Roman" panose="02020603050405020304" pitchFamily="18" charset="0"/>
              </a:rPr>
              <a:t>权向量中第一个分量为阈值</a:t>
            </a:r>
            <a:r>
              <a:rPr lang="zh-CN" altLang="en-US" sz="2800" b="1" dirty="0">
                <a:latin typeface="Times New Roman" panose="02020603050405020304" pitchFamily="18" charset="0"/>
              </a:rPr>
              <a:t>，试根据以上学习规则训练该感知器。</a:t>
            </a:r>
            <a:endParaRPr lang="zh-CN" altLang="en-US" sz="2800" dirty="0">
              <a:latin typeface="Times New Roman" panose="02020603050405020304" pitchFamily="18" charset="0"/>
            </a:endParaRPr>
          </a:p>
        </p:txBody>
      </p:sp>
      <p:sp>
        <p:nvSpPr>
          <p:cNvPr id="60422" name="文本框 49159"/>
          <p:cNvSpPr txBox="1">
            <a:spLocks noChangeArrowheads="1"/>
          </p:cNvSpPr>
          <p:nvPr/>
        </p:nvSpPr>
        <p:spPr bwMode="auto">
          <a:xfrm>
            <a:off x="152400" y="2349500"/>
            <a:ext cx="45878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b="1">
                <a:solidFill>
                  <a:schemeClr val="bg2"/>
                </a:solidFill>
                <a:ea typeface="楷体_GB2312" pitchFamily="1" charset="-122"/>
              </a:rPr>
              <a:t>前馈神经网络</a:t>
            </a:r>
            <a:r>
              <a:rPr lang="en-US" altLang="zh-CN" sz="1800" b="1">
                <a:solidFill>
                  <a:schemeClr val="bg2"/>
                </a:solidFill>
                <a:ea typeface="楷体_GB2312" pitchFamily="1" charset="-122"/>
              </a:rPr>
              <a:t>--</a:t>
            </a:r>
            <a:r>
              <a:rPr lang="zh-CN" altLang="en-US" sz="1800" b="1">
                <a:solidFill>
                  <a:schemeClr val="bg2"/>
                </a:solidFill>
                <a:ea typeface="楷体_GB2312" pitchFamily="1" charset="-122"/>
              </a:rPr>
              <a:t>单层感知器</a:t>
            </a:r>
          </a:p>
        </p:txBody>
      </p:sp>
      <p:sp>
        <p:nvSpPr>
          <p:cNvPr id="4916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6D70546-0589-494D-B147-DBA101C9A4AA}" type="slidenum">
              <a:rPr lang="zh-CN" altLang="en-US" sz="1400" smtClean="0">
                <a:solidFill>
                  <a:schemeClr val="folHlink"/>
                </a:solidFill>
              </a:rPr>
              <a:t>138</a:t>
            </a:fld>
            <a:endParaRPr lang="zh-CN" altLang="en-US" sz="1400">
              <a:solidFill>
                <a:schemeClr val="folHlink"/>
              </a:solidFill>
            </a:endParaRPr>
          </a:p>
        </p:txBody>
      </p:sp>
      <p:sp>
        <p:nvSpPr>
          <p:cNvPr id="11" name="长方形 3"/>
          <p:cNvSpPr/>
          <p:nvPr/>
        </p:nvSpPr>
        <p:spPr>
          <a:xfrm>
            <a:off x="8439682" y="0"/>
            <a:ext cx="694531"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611188" y="0"/>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ox(in)">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slide(fromBottom)">
                                      <p:cBhvr>
                                        <p:cTn id="12"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51201"/>
          <p:cNvSpPr txBox="1">
            <a:spLocks noChangeArrowheads="1"/>
          </p:cNvSpPr>
          <p:nvPr/>
        </p:nvSpPr>
        <p:spPr bwMode="auto">
          <a:xfrm>
            <a:off x="1042988" y="1484313"/>
            <a:ext cx="73914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解：第一步 输入</a:t>
            </a:r>
            <a:r>
              <a:rPr lang="en-US" altLang="zh-CN" sz="2800" b="1" i="1" dirty="0">
                <a:latin typeface="Times New Roman" panose="02020603050405020304" pitchFamily="18" charset="0"/>
              </a:rPr>
              <a:t>X</a:t>
            </a:r>
            <a:r>
              <a:rPr lang="en-US" altLang="zh-CN" sz="2800" i="1" baseline="30000" dirty="0">
                <a:latin typeface="Times New Roman" panose="02020603050405020304" pitchFamily="18" charset="0"/>
              </a:rPr>
              <a:t>1</a:t>
            </a:r>
            <a:r>
              <a:rPr lang="zh-CN" altLang="en-US" sz="2800" dirty="0">
                <a:latin typeface="Times New Roman" panose="02020603050405020304" pitchFamily="18" charset="0"/>
              </a:rPr>
              <a:t>，</a:t>
            </a:r>
            <a:r>
              <a:rPr lang="zh-CN" altLang="en-US" sz="2800" b="1" dirty="0">
                <a:latin typeface="Times New Roman" panose="02020603050405020304" pitchFamily="18" charset="0"/>
              </a:rPr>
              <a:t>得</a:t>
            </a:r>
            <a:endParaRPr lang="zh-CN" altLang="en-US" sz="2800" dirty="0">
              <a:latin typeface="Times New Roman" panose="02020603050405020304" pitchFamily="18" charset="0"/>
            </a:endParaRPr>
          </a:p>
          <a:p>
            <a:pPr eaLnBrk="1" hangingPunct="1">
              <a:lnSpc>
                <a:spcPct val="120000"/>
              </a:lnSpc>
              <a:spcBef>
                <a:spcPct val="20000"/>
              </a:spcBef>
            </a:pPr>
            <a:r>
              <a:rPr lang="zh-CN" altLang="en-US" sz="2800" b="1" dirty="0">
                <a:latin typeface="Times New Roman" panose="02020603050405020304" pitchFamily="18" charset="0"/>
              </a:rPr>
              <a:t>            </a:t>
            </a:r>
            <a:r>
              <a:rPr lang="en-US" altLang="zh-CN" sz="2800" b="1" i="1" dirty="0">
                <a:latin typeface="Times New Roman" panose="02020603050405020304" pitchFamily="18" charset="0"/>
              </a:rPr>
              <a:t>W</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=(0.5,1,-1,0)(-1,1,-2,0)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=2.5</a:t>
            </a:r>
          </a:p>
          <a:p>
            <a:pPr eaLnBrk="1" hangingPunct="1">
              <a:lnSpc>
                <a:spcPct val="120000"/>
              </a:lnSpc>
              <a:spcBef>
                <a:spcPct val="20000"/>
              </a:spcBef>
            </a:pP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0</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a:t>
            </a:r>
            <a:r>
              <a:rPr lang="en-US" altLang="zh-CN" sz="2800" b="1" i="1" dirty="0" err="1">
                <a:latin typeface="Times New Roman" panose="02020603050405020304" pitchFamily="18" charset="0"/>
              </a:rPr>
              <a:t>sgn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2.5</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            </a:t>
            </a:r>
          </a:p>
        </p:txBody>
      </p:sp>
      <p:sp>
        <p:nvSpPr>
          <p:cNvPr id="51205" name="文本框 51204"/>
          <p:cNvSpPr txBox="1">
            <a:spLocks noChangeArrowheads="1"/>
          </p:cNvSpPr>
          <p:nvPr/>
        </p:nvSpPr>
        <p:spPr bwMode="auto">
          <a:xfrm>
            <a:off x="1908175" y="3573463"/>
            <a:ext cx="59436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(1)=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(0)+</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1</a:t>
            </a:r>
            <a:r>
              <a:rPr lang="en-US" altLang="zh-CN" sz="2800" b="1" dirty="0">
                <a:latin typeface="Times New Roman" panose="02020603050405020304" pitchFamily="18" charset="0"/>
              </a:rPr>
              <a:t>(0)]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1</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=(0.5,1,-1,0)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+0.1(-1-1)(-1,1,-2,0)</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endParaRPr lang="en-US" altLang="zh-CN" sz="2400" dirty="0">
              <a:latin typeface="Times New Roman" panose="02020603050405020304" pitchFamily="18" charset="0"/>
            </a:endParaRPr>
          </a:p>
        </p:txBody>
      </p:sp>
      <p:sp>
        <p:nvSpPr>
          <p:cNvPr id="512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520A8CF-D1B5-4011-B25F-44479B709215}" type="slidenum">
              <a:rPr lang="zh-CN" altLang="en-US" sz="1400" smtClean="0">
                <a:solidFill>
                  <a:schemeClr val="folHlink"/>
                </a:solidFill>
              </a:rPr>
              <a:t>139</a:t>
            </a:fld>
            <a:endParaRPr lang="zh-CN" altLang="en-US" sz="1400">
              <a:solidFill>
                <a:schemeClr val="folHlink"/>
              </a:solidFill>
            </a:endParaRPr>
          </a:p>
        </p:txBody>
      </p:sp>
      <p:sp>
        <p:nvSpPr>
          <p:cNvPr id="9" name="矩形 8"/>
          <p:cNvSpPr/>
          <p:nvPr/>
        </p:nvSpPr>
        <p:spPr>
          <a:xfrm>
            <a:off x="1125855" y="328285"/>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arn(outVertical)">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 calcmode="lin" valueType="num">
                                      <p:cBhvr>
                                        <p:cTn id="12" dur="500" fill="hold"/>
                                        <p:tgtEl>
                                          <p:spTgt spid="51205"/>
                                        </p:tgtEl>
                                        <p:attrNameLst>
                                          <p:attrName>ppt_w</p:attrName>
                                        </p:attrNameLst>
                                      </p:cBhvr>
                                      <p:tavLst>
                                        <p:tav tm="0">
                                          <p:val>
                                            <p:strVal val="(6*min(max(#ppt_w*#ppt_h,.3),1)-7.4)/-.7*#ppt_w"/>
                                          </p:val>
                                        </p:tav>
                                        <p:tav tm="100000">
                                          <p:val>
                                            <p:strVal val="#ppt_w"/>
                                          </p:val>
                                        </p:tav>
                                      </p:tavLst>
                                    </p:anim>
                                    <p:anim calcmode="lin" valueType="num">
                                      <p:cBhvr>
                                        <p:cTn id="13" dur="500" fill="hold"/>
                                        <p:tgtEl>
                                          <p:spTgt spid="51205"/>
                                        </p:tgtEl>
                                        <p:attrNameLst>
                                          <p:attrName>ppt_h</p:attrName>
                                        </p:attrNameLst>
                                      </p:cBhvr>
                                      <p:tavLst>
                                        <p:tav tm="0">
                                          <p:val>
                                            <p:strVal val="(6*min(max(#ppt_w*#ppt_h,.3),1)-7.4)/-.7*#ppt_h"/>
                                          </p:val>
                                        </p:tav>
                                        <p:tav tm="100000">
                                          <p:val>
                                            <p:strVal val="#ppt_h"/>
                                          </p:val>
                                        </p:tav>
                                      </p:tavLst>
                                    </p:anim>
                                    <p:anim calcmode="lin" valueType="num">
                                      <p:cBhvr>
                                        <p:cTn id="14" dur="500" fill="hold"/>
                                        <p:tgtEl>
                                          <p:spTgt spid="51205"/>
                                        </p:tgtEl>
                                        <p:attrNameLst>
                                          <p:attrName>ppt_x</p:attrName>
                                        </p:attrNameLst>
                                      </p:cBhvr>
                                      <p:tavLst>
                                        <p:tav tm="0">
                                          <p:val>
                                            <p:fltVal val="0.5"/>
                                          </p:val>
                                        </p:tav>
                                        <p:tav tm="100000">
                                          <p:val>
                                            <p:strVal val="#ppt_x"/>
                                          </p:val>
                                        </p:tav>
                                      </p:tavLst>
                                    </p:anim>
                                    <p:anim calcmode="lin" valueType="num">
                                      <p:cBhvr>
                                        <p:cTn id="15" dur="500" fill="hold"/>
                                        <p:tgtEl>
                                          <p:spTgt spid="5120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3600" dirty="0">
                <a:solidFill>
                  <a:srgbClr val="FF0000"/>
                </a:solidFill>
              </a:rPr>
              <a:t>清华</a:t>
            </a:r>
            <a:r>
              <a:rPr lang="zh-CN" altLang="en-US" sz="3600" dirty="0">
                <a:solidFill>
                  <a:srgbClr val="FF0000"/>
                </a:solidFill>
              </a:rPr>
              <a:t>大学</a:t>
            </a:r>
            <a:r>
              <a:rPr lang="zh-CN" altLang="zh-CN" sz="3600" dirty="0">
                <a:solidFill>
                  <a:srgbClr val="FF0000"/>
                </a:solidFill>
              </a:rPr>
              <a:t>人工智能学堂班</a:t>
            </a:r>
            <a:r>
              <a:rPr lang="en-US" altLang="zh-CN" sz="3600" dirty="0">
                <a:solidFill>
                  <a:srgbClr val="FF0000"/>
                </a:solidFill>
              </a:rPr>
              <a:t>(</a:t>
            </a:r>
            <a:r>
              <a:rPr lang="zh-CN" altLang="zh-CN" sz="3600" dirty="0">
                <a:solidFill>
                  <a:srgbClr val="FF0000"/>
                </a:solidFill>
              </a:rPr>
              <a:t>简称“智班”</a:t>
            </a:r>
            <a:r>
              <a:rPr lang="en-US" altLang="zh-CN" sz="3600" dirty="0">
                <a:solidFill>
                  <a:srgbClr val="FF0000"/>
                </a:solidFill>
              </a:rPr>
              <a:t>)</a:t>
            </a:r>
            <a:endParaRPr lang="zh-CN" altLang="en-US" sz="3600" dirty="0">
              <a:solidFill>
                <a:srgbClr val="FF0000"/>
              </a:solidFill>
            </a:endParaRPr>
          </a:p>
        </p:txBody>
      </p:sp>
      <p:pic>
        <p:nvPicPr>
          <p:cNvPr id="8194" name="Picture 2" descr="https://timgsa.baidu.com/timg?image&amp;quality=80&amp;size=b9999_10000&amp;sec=1568538229004&amp;di=1db10f708fb2b4542a0ad2899e9444fc&amp;imgtype=jpg&amp;src=http%3A%2F%2Fimg3.imgtn.bdimg.com%2Fit%2Fu%3D827192088%2C1144693493%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659" y="3872460"/>
            <a:ext cx="1994341" cy="29855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25780" y="1706722"/>
            <a:ext cx="4572000" cy="461665"/>
          </a:xfrm>
          <a:prstGeom prst="rect">
            <a:avLst/>
          </a:prstGeom>
        </p:spPr>
        <p:txBody>
          <a:bodyPr>
            <a:spAutoFit/>
          </a:bodyPr>
          <a:lstStyle/>
          <a:p>
            <a:r>
              <a:rPr lang="zh-CN" altLang="zh-CN" sz="2400" kern="0" spc="40" dirty="0">
                <a:solidFill>
                  <a:srgbClr val="333333"/>
                </a:solidFill>
                <a:ea typeface="Microsoft YaHei UI" panose="020B0503020204020204" pitchFamily="34" charset="-122"/>
                <a:cs typeface="宋体" panose="02010600030101010101" pitchFamily="2" charset="-122"/>
              </a:rPr>
              <a:t>姚期智院士担任首席教授。</a:t>
            </a:r>
            <a:endParaRPr lang="zh-CN" altLang="en-US" sz="2400" dirty="0"/>
          </a:p>
        </p:txBody>
      </p:sp>
      <p:sp>
        <p:nvSpPr>
          <p:cNvPr id="11" name="矩形 10"/>
          <p:cNvSpPr/>
          <p:nvPr/>
        </p:nvSpPr>
        <p:spPr>
          <a:xfrm>
            <a:off x="525780" y="2201525"/>
            <a:ext cx="8275320" cy="1390830"/>
          </a:xfrm>
          <a:prstGeom prst="rect">
            <a:avLst/>
          </a:prstGeom>
        </p:spPr>
        <p:txBody>
          <a:bodyPr wrap="square">
            <a:spAutoFit/>
          </a:bodyPr>
          <a:lstStyle/>
          <a:p>
            <a:pPr>
              <a:lnSpc>
                <a:spcPct val="120000"/>
              </a:lnSpc>
            </a:pPr>
            <a:r>
              <a:rPr lang="zh-CN" altLang="zh-CN" sz="2400" kern="0" spc="40" dirty="0">
                <a:solidFill>
                  <a:srgbClr val="333333"/>
                </a:solidFill>
                <a:ea typeface="Microsoft YaHei UI" panose="020B0503020204020204" pitchFamily="34" charset="-122"/>
                <a:cs typeface="宋体" panose="02010600030101010101" pitchFamily="2" charset="-122"/>
              </a:rPr>
              <a:t>中国当前的人工智能研究和发展面临两个问题：一是</a:t>
            </a:r>
            <a:r>
              <a:rPr lang="zh-CN" altLang="zh-CN" sz="2400" b="1" kern="0" spc="40" dirty="0">
                <a:solidFill>
                  <a:srgbClr val="333333"/>
                </a:solidFill>
                <a:ea typeface="Microsoft YaHei UI" panose="020B0503020204020204" pitchFamily="34" charset="-122"/>
                <a:cs typeface="宋体" panose="02010600030101010101" pitchFamily="2" charset="-122"/>
              </a:rPr>
              <a:t>缺乏创新性的跨领域应用系统</a:t>
            </a:r>
            <a:r>
              <a:rPr lang="zh-CN" altLang="zh-CN" sz="2400" kern="0" spc="40" dirty="0">
                <a:solidFill>
                  <a:srgbClr val="333333"/>
                </a:solidFill>
                <a:ea typeface="Microsoft YaHei UI" panose="020B0503020204020204" pitchFamily="34" charset="-122"/>
                <a:cs typeface="宋体" panose="02010600030101010101" pitchFamily="2" charset="-122"/>
              </a:rPr>
              <a:t>，另一方面是</a:t>
            </a:r>
            <a:r>
              <a:rPr lang="zh-CN" altLang="zh-CN" sz="2400" b="1" kern="0" spc="40" dirty="0">
                <a:solidFill>
                  <a:srgbClr val="333333"/>
                </a:solidFill>
                <a:ea typeface="Microsoft YaHei UI" panose="020B0503020204020204" pitchFamily="34" charset="-122"/>
                <a:cs typeface="宋体" panose="02010600030101010101" pitchFamily="2" charset="-122"/>
              </a:rPr>
              <a:t>在算法和理论方面缺乏突破</a:t>
            </a:r>
            <a:r>
              <a:rPr lang="zh-CN" altLang="zh-CN" sz="2400" kern="0" spc="40" dirty="0">
                <a:solidFill>
                  <a:srgbClr val="333333"/>
                </a:solidFill>
                <a:ea typeface="Microsoft YaHei UI" panose="020B0503020204020204" pitchFamily="34" charset="-122"/>
                <a:cs typeface="宋体" panose="02010600030101010101" pitchFamily="2" charset="-122"/>
              </a:rPr>
              <a:t>。</a:t>
            </a:r>
            <a:endParaRPr lang="zh-CN" altLang="en-US" sz="2400" dirty="0"/>
          </a:p>
        </p:txBody>
      </p:sp>
      <p:sp>
        <p:nvSpPr>
          <p:cNvPr id="12" name="矩形 11"/>
          <p:cNvSpPr/>
          <p:nvPr/>
        </p:nvSpPr>
        <p:spPr>
          <a:xfrm>
            <a:off x="457200" y="3962560"/>
            <a:ext cx="6149340" cy="2452659"/>
          </a:xfrm>
          <a:prstGeom prst="rect">
            <a:avLst/>
          </a:prstGeom>
        </p:spPr>
        <p:txBody>
          <a:bodyPr wrap="square">
            <a:spAutoFit/>
          </a:bodyPr>
          <a:lstStyle/>
          <a:p>
            <a:pPr>
              <a:lnSpc>
                <a:spcPct val="130000"/>
              </a:lnSpc>
            </a:pPr>
            <a:r>
              <a:rPr lang="zh-CN" altLang="zh-CN" sz="2400" kern="0" spc="40" dirty="0">
                <a:solidFill>
                  <a:srgbClr val="333333"/>
                </a:solidFill>
                <a:ea typeface="Microsoft YaHei UI" panose="020B0503020204020204" pitchFamily="34" charset="-122"/>
                <a:cs typeface="宋体" panose="02010600030101010101" pitchFamily="2" charset="-122"/>
              </a:rPr>
              <a:t>智班的培养特点</a:t>
            </a:r>
            <a:r>
              <a:rPr lang="zh-CN" altLang="en-US" sz="2400" kern="0" spc="40" dirty="0">
                <a:solidFill>
                  <a:srgbClr val="333333"/>
                </a:solidFill>
                <a:ea typeface="Microsoft YaHei UI" panose="020B0503020204020204" pitchFamily="34" charset="-122"/>
                <a:cs typeface="宋体" panose="02010600030101010101" pitchFamily="2" charset="-122"/>
              </a:rPr>
              <a:t>：</a:t>
            </a:r>
            <a:r>
              <a:rPr lang="zh-CN" altLang="zh-CN" sz="2400" kern="0" spc="40" dirty="0">
                <a:solidFill>
                  <a:srgbClr val="333333"/>
                </a:solidFill>
                <a:ea typeface="Microsoft YaHei UI" panose="020B0503020204020204" pitchFamily="34" charset="-122"/>
                <a:cs typeface="宋体" panose="02010600030101010101" pitchFamily="2" charset="-122"/>
              </a:rPr>
              <a:t>广基础、重交叉。在本科低年级，将通过数学、计算机与人工智能的核心课程，为学生打下扎实宽广的基础；在本科高年级，将通过交叉联合</a:t>
            </a:r>
            <a:r>
              <a:rPr lang="en-US" altLang="zh-CN" sz="2400" kern="0" spc="40" dirty="0">
                <a:solidFill>
                  <a:srgbClr val="333333"/>
                </a:solidFill>
                <a:ea typeface="Microsoft YaHei UI" panose="020B0503020204020204" pitchFamily="34" charset="-122"/>
                <a:cs typeface="宋体" panose="02010600030101010101" pitchFamily="2" charset="-122"/>
              </a:rPr>
              <a:t>AI+X</a:t>
            </a:r>
            <a:r>
              <a:rPr lang="zh-CN" altLang="zh-CN" sz="2400" kern="0" spc="40" dirty="0">
                <a:solidFill>
                  <a:srgbClr val="333333"/>
                </a:solidFill>
                <a:ea typeface="Microsoft YaHei UI" panose="020B0503020204020204" pitchFamily="34" charset="-122"/>
                <a:cs typeface="宋体" panose="02010600030101010101" pitchFamily="2" charset="-122"/>
              </a:rPr>
              <a:t>课程项目的方式。</a:t>
            </a:r>
            <a:endParaRPr lang="zh-CN" altLang="en-US"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53249"/>
          <p:cNvSpPr txBox="1">
            <a:spLocks noChangeArrowheads="1"/>
          </p:cNvSpPr>
          <p:nvPr/>
        </p:nvSpPr>
        <p:spPr bwMode="auto">
          <a:xfrm>
            <a:off x="644191" y="1130518"/>
            <a:ext cx="755872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rPr>
              <a:t>第二步 输入</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r>
              <a:rPr lang="zh-CN" altLang="en-US" sz="2800" b="1" dirty="0">
                <a:latin typeface="Times New Roman" panose="02020603050405020304" pitchFamily="18" charset="0"/>
              </a:rPr>
              <a:t>，得</a:t>
            </a:r>
          </a:p>
          <a:p>
            <a:pPr eaLnBrk="1" hangingPunct="1">
              <a:lnSpc>
                <a:spcPct val="120000"/>
              </a:lnSpc>
              <a:spcBef>
                <a:spcPct val="3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 </a:t>
            </a:r>
            <a:r>
              <a:rPr lang="en-US" altLang="zh-CN" sz="2800" b="1" i="1" dirty="0">
                <a:latin typeface="Times New Roman" panose="02020603050405020304" pitchFamily="18" charset="0"/>
              </a:rPr>
              <a:t>W</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(1)</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=(0.7,0.8,-0.6,0)(-1,0,1.5,-0.5)</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=-1.6</a:t>
            </a:r>
          </a:p>
          <a:p>
            <a:pPr eaLnBrk="1" hangingPunct="1">
              <a:lnSpc>
                <a:spcPct val="120000"/>
              </a:lnSpc>
              <a:spcBef>
                <a:spcPct val="30000"/>
              </a:spcBef>
            </a:pP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a:t>
            </a:r>
            <a:r>
              <a:rPr lang="en-US" altLang="zh-CN" sz="2800" b="1" i="1" dirty="0" err="1">
                <a:latin typeface="Times New Roman" panose="02020603050405020304" pitchFamily="18" charset="0"/>
              </a:rPr>
              <a:t>sgn</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-1.6</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=-1</a:t>
            </a:r>
            <a:r>
              <a:rPr lang="en-US" altLang="zh-CN" sz="2800" b="1" dirty="0">
                <a:latin typeface="Times New Roman" panose="02020603050405020304" pitchFamily="18" charset="0"/>
              </a:rPr>
              <a:t>        </a:t>
            </a:r>
            <a:endParaRPr lang="en-US" altLang="zh-CN" sz="2800" dirty="0">
              <a:latin typeface="Times New Roman" panose="02020603050405020304" pitchFamily="18" charset="0"/>
            </a:endParaRPr>
          </a:p>
        </p:txBody>
      </p:sp>
      <p:sp>
        <p:nvSpPr>
          <p:cNvPr id="53253" name="文本框 53252"/>
          <p:cNvSpPr txBox="1">
            <a:spLocks noChangeArrowheads="1"/>
          </p:cNvSpPr>
          <p:nvPr/>
        </p:nvSpPr>
        <p:spPr bwMode="auto">
          <a:xfrm>
            <a:off x="1181242" y="3187700"/>
            <a:ext cx="7516988"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a:t>
            </a:r>
            <a:r>
              <a:rPr lang="en-US" altLang="zh-CN" sz="2800" b="1" i="1" dirty="0">
                <a:latin typeface="Times New Roman" panose="02020603050405020304" pitchFamily="18" charset="0"/>
              </a:rPr>
              <a:t> W</a:t>
            </a:r>
            <a:r>
              <a:rPr lang="en-US" altLang="zh-CN" sz="2800" b="1" dirty="0">
                <a:latin typeface="Times New Roman" panose="02020603050405020304" pitchFamily="18" charset="0"/>
              </a:rPr>
              <a:t>(1)+</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 </a:t>
            </a:r>
            <a:r>
              <a:rPr lang="en-US" altLang="zh-CN" sz="2800" b="1" i="1" dirty="0">
                <a:latin typeface="Times New Roman" panose="02020603050405020304" pitchFamily="18" charset="0"/>
              </a:rPr>
              <a:t>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(1)]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2</a:t>
            </a:r>
            <a:endParaRPr lang="en-US" altLang="zh-CN" sz="2800" b="1" dirty="0">
              <a:latin typeface="Times New Roman" panose="02020603050405020304" pitchFamily="18" charset="0"/>
            </a:endParaRPr>
          </a:p>
          <a:p>
            <a:pPr eaLnBrk="1" hangingPunct="1">
              <a:lnSpc>
                <a:spcPct val="120000"/>
              </a:lnSpc>
              <a:spcBef>
                <a:spcPct val="3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r>
              <a:rPr lang="en-US" altLang="zh-CN" sz="2800" b="1" dirty="0">
                <a:latin typeface="Times New Roman" panose="02020603050405020304" pitchFamily="18" charset="0"/>
              </a:rPr>
              <a:t>+0.1[-1-(-1)](-1,0,1.5,-0.5)</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30000"/>
              </a:spcBef>
            </a:pPr>
            <a:r>
              <a:rPr lang="en-US" altLang="zh-CN" sz="2800" b="1" dirty="0">
                <a:latin typeface="Times New Roman" panose="02020603050405020304" pitchFamily="18" charset="0"/>
              </a:rPr>
              <a:t>        =(0.7,0.8,-0.6,0)</a:t>
            </a:r>
            <a:r>
              <a:rPr lang="en-US" altLang="zh-CN" sz="2800" b="1" i="1" baseline="30000" dirty="0">
                <a:latin typeface="Times New Roman" panose="02020603050405020304" pitchFamily="18" charset="0"/>
              </a:rPr>
              <a:t>T</a:t>
            </a:r>
            <a:endParaRPr lang="en-US" altLang="zh-CN" sz="2800" dirty="0">
              <a:latin typeface="Times New Roman" panose="02020603050405020304" pitchFamily="18" charset="0"/>
            </a:endParaRPr>
          </a:p>
        </p:txBody>
      </p:sp>
      <p:sp>
        <p:nvSpPr>
          <p:cNvPr id="53254" name="文本框 53253"/>
          <p:cNvSpPr txBox="1">
            <a:spLocks noChangeArrowheads="1"/>
          </p:cNvSpPr>
          <p:nvPr/>
        </p:nvSpPr>
        <p:spPr bwMode="auto">
          <a:xfrm>
            <a:off x="1261252" y="5500789"/>
            <a:ext cx="555263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pPr>
            <a:r>
              <a:rPr lang="zh-CN" altLang="en-US" sz="2800" b="1" dirty="0">
                <a:latin typeface="Times New Roman" panose="02020603050405020304" pitchFamily="18" charset="0"/>
              </a:rPr>
              <a:t>由于</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2</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2</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，所以</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a:t>
            </a:r>
            <a:endParaRPr lang="zh-CN" altLang="en-US" sz="2800" dirty="0">
              <a:latin typeface="Times New Roman" panose="02020603050405020304" pitchFamily="18" charset="0"/>
            </a:endParaRPr>
          </a:p>
        </p:txBody>
      </p:sp>
      <p:sp>
        <p:nvSpPr>
          <p:cNvPr id="53256"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070AFC7-9C94-4213-B570-72446332F4A4}" type="slidenum">
              <a:rPr lang="zh-CN" altLang="en-US" sz="1400" smtClean="0">
                <a:solidFill>
                  <a:schemeClr val="folHlink"/>
                </a:solidFill>
              </a:rPr>
              <a:t>140</a:t>
            </a:fld>
            <a:endParaRPr lang="zh-CN" altLang="en-US" sz="1400">
              <a:solidFill>
                <a:schemeClr val="folHlink"/>
              </a:solidFill>
            </a:endParaRPr>
          </a:p>
        </p:txBody>
      </p:sp>
      <p:sp>
        <p:nvSpPr>
          <p:cNvPr id="10" name="矩形 9"/>
          <p:cNvSpPr/>
          <p:nvPr/>
        </p:nvSpPr>
        <p:spPr>
          <a:xfrm>
            <a:off x="644191" y="242887"/>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3253"/>
                                        </p:tgtEl>
                                        <p:attrNameLst>
                                          <p:attrName>style.visibility</p:attrName>
                                        </p:attrNameLst>
                                      </p:cBhvr>
                                      <p:to>
                                        <p:strVal val="visible"/>
                                      </p:to>
                                    </p:set>
                                    <p:anim calcmode="lin" valueType="num">
                                      <p:cBhvr additive="base">
                                        <p:cTn id="11" dur="500" fill="hold"/>
                                        <p:tgtEl>
                                          <p:spTgt spid="53253"/>
                                        </p:tgtEl>
                                        <p:attrNameLst>
                                          <p:attrName>ppt_x</p:attrName>
                                        </p:attrNameLst>
                                      </p:cBhvr>
                                      <p:tavLst>
                                        <p:tav tm="0">
                                          <p:val>
                                            <p:strVal val="0-#ppt_w/2"/>
                                          </p:val>
                                        </p:tav>
                                        <p:tav tm="100000">
                                          <p:val>
                                            <p:strVal val="#ppt_x"/>
                                          </p:val>
                                        </p:tav>
                                      </p:tavLst>
                                    </p:anim>
                                    <p:anim calcmode="lin" valueType="num">
                                      <p:cBhvr additive="base">
                                        <p:cTn id="12" dur="500" fill="hold"/>
                                        <p:tgtEl>
                                          <p:spTgt spid="5325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blinds(horizontal)">
                                      <p:cBhvr>
                                        <p:cTn id="17" dur="5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3" grpId="0"/>
      <p:bldP spid="5325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文本框 55297"/>
          <p:cNvSpPr txBox="1">
            <a:spLocks noChangeArrowheads="1"/>
          </p:cNvSpPr>
          <p:nvPr/>
        </p:nvSpPr>
        <p:spPr bwMode="auto">
          <a:xfrm>
            <a:off x="552736" y="1195070"/>
            <a:ext cx="747698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zh-CN" altLang="en-US" sz="2800" b="1" dirty="0">
                <a:latin typeface="Times New Roman" panose="02020603050405020304" pitchFamily="18" charset="0"/>
              </a:rPr>
              <a:t>第三步 输入</a:t>
            </a:r>
            <a:r>
              <a:rPr lang="zh-CN" altLang="en-US" sz="2800" b="1" i="1" dirty="0">
                <a:latin typeface="Times New Roman" panose="02020603050405020304" pitchFamily="18" charset="0"/>
              </a:rPr>
              <a:t>X</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，得</a:t>
            </a:r>
          </a:p>
          <a:p>
            <a:pPr eaLnBrk="1" hangingPunct="1">
              <a:lnSpc>
                <a:spcPct val="120000"/>
              </a:lnSpc>
              <a:spcBef>
                <a:spcPct val="2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W</a:t>
            </a:r>
            <a:r>
              <a:rPr lang="zh-CN" altLang="en-US" sz="2800" b="1" i="1" baseline="30000" dirty="0">
                <a:latin typeface="Times New Roman" panose="02020603050405020304" pitchFamily="18" charset="0"/>
              </a:rPr>
              <a:t>T</a:t>
            </a:r>
            <a:r>
              <a:rPr lang="zh-CN" altLang="en-US" sz="2800" b="1" dirty="0">
                <a:latin typeface="Times New Roman" panose="02020603050405020304" pitchFamily="18" charset="0"/>
              </a:rPr>
              <a:t>(2)</a:t>
            </a:r>
            <a:r>
              <a:rPr lang="zh-CN" altLang="en-US" sz="2800" b="1" i="1" dirty="0">
                <a:latin typeface="Times New Roman" panose="02020603050405020304" pitchFamily="18" charset="0"/>
              </a:rPr>
              <a:t>X</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=(0.7,0.8,-0.6,0)(-1,-1,1,0.5)</a:t>
            </a:r>
            <a:r>
              <a:rPr lang="zh-CN" altLang="en-US" sz="2800" b="1" i="1" baseline="30000" dirty="0">
                <a:latin typeface="Times New Roman" panose="02020603050405020304" pitchFamily="18" charset="0"/>
              </a:rPr>
              <a:t>T</a:t>
            </a:r>
            <a:r>
              <a:rPr lang="zh-CN" altLang="en-US" sz="2800" b="1" dirty="0">
                <a:latin typeface="Times New Roman" panose="02020603050405020304" pitchFamily="18" charset="0"/>
              </a:rPr>
              <a:t>=-2.1</a:t>
            </a:r>
          </a:p>
          <a:p>
            <a:pPr eaLnBrk="1" hangingPunct="1">
              <a:lnSpc>
                <a:spcPct val="120000"/>
              </a:lnSpc>
              <a:spcBef>
                <a:spcPct val="20000"/>
              </a:spcBef>
            </a:pPr>
            <a:r>
              <a:rPr lang="zh-CN" altLang="en-US" sz="2800" b="1" dirty="0">
                <a:latin typeface="Times New Roman" panose="02020603050405020304" pitchFamily="18" charset="0"/>
              </a:rPr>
              <a:t>          </a:t>
            </a:r>
            <a:r>
              <a:rPr lang="zh-CN" altLang="en-US" sz="2800" b="1" i="1" dirty="0">
                <a:latin typeface="Times New Roman" panose="02020603050405020304" pitchFamily="18" charset="0"/>
              </a:rPr>
              <a:t>O</a:t>
            </a:r>
            <a:r>
              <a:rPr lang="zh-CN" altLang="en-US" sz="2800" b="1" i="1" baseline="30000" dirty="0">
                <a:latin typeface="Times New Roman" panose="02020603050405020304" pitchFamily="18" charset="0"/>
              </a:rPr>
              <a:t>3</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2</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=sgn</a:t>
            </a:r>
            <a:r>
              <a:rPr lang="zh-CN" altLang="en-US" sz="2800" b="1" dirty="0">
                <a:latin typeface="Times New Roman" panose="02020603050405020304" pitchFamily="18" charset="0"/>
              </a:rPr>
              <a:t>(</a:t>
            </a:r>
            <a:r>
              <a:rPr lang="zh-CN" altLang="en-US" sz="2800" b="1" i="1" dirty="0">
                <a:latin typeface="Times New Roman" panose="02020603050405020304" pitchFamily="18" charset="0"/>
              </a:rPr>
              <a:t>-2.1）=-1</a:t>
            </a:r>
          </a:p>
        </p:txBody>
      </p:sp>
      <p:sp>
        <p:nvSpPr>
          <p:cNvPr id="55301" name="文本框 55300"/>
          <p:cNvSpPr txBox="1">
            <a:spLocks noChangeArrowheads="1"/>
          </p:cNvSpPr>
          <p:nvPr/>
        </p:nvSpPr>
        <p:spPr bwMode="auto">
          <a:xfrm>
            <a:off x="1194578" y="3163346"/>
            <a:ext cx="742188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(3)= </a:t>
            </a:r>
            <a:r>
              <a:rPr lang="en-US" altLang="zh-CN" sz="2800" b="1" i="1" dirty="0">
                <a:latin typeface="Times New Roman" panose="02020603050405020304" pitchFamily="18" charset="0"/>
              </a:rPr>
              <a:t>W</a:t>
            </a:r>
            <a:r>
              <a:rPr lang="en-US" altLang="zh-CN" sz="2800" b="1" dirty="0">
                <a:latin typeface="Times New Roman" panose="02020603050405020304" pitchFamily="18" charset="0"/>
              </a:rPr>
              <a:t>(2)+</a:t>
            </a:r>
            <a:r>
              <a:rPr lang="en-US" altLang="zh-CN" sz="2800" b="1" i="1" dirty="0">
                <a:latin typeface="宋体" panose="02010600030101010101" pitchFamily="2" charset="-122"/>
              </a:rPr>
              <a:t>η</a:t>
            </a:r>
            <a:r>
              <a:rPr lang="en-US" altLang="zh-CN" sz="2800" b="1" dirty="0">
                <a:latin typeface="Times New Roman" panose="02020603050405020304" pitchFamily="18" charset="0"/>
              </a:rPr>
              <a:t>[</a:t>
            </a:r>
            <a:r>
              <a:rPr lang="en-US" altLang="zh-CN" sz="2800" b="1" i="1" dirty="0">
                <a:latin typeface="Times New Roman" panose="02020603050405020304" pitchFamily="18" charset="0"/>
              </a:rPr>
              <a:t>d</a:t>
            </a:r>
            <a:r>
              <a:rPr lang="en-US" altLang="zh-CN" sz="2800" b="1" i="1" baseline="30000" dirty="0">
                <a:latin typeface="Times New Roman" panose="02020603050405020304" pitchFamily="18" charset="0"/>
              </a:rPr>
              <a:t>3</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3</a:t>
            </a:r>
            <a:r>
              <a:rPr lang="en-US" altLang="zh-CN" sz="2800" b="1" dirty="0">
                <a:latin typeface="Times New Roman" panose="02020603050405020304" pitchFamily="18" charset="0"/>
              </a:rPr>
              <a:t>(2)] </a:t>
            </a:r>
            <a:r>
              <a:rPr lang="en-US" altLang="zh-CN" sz="2800" b="1" i="1" dirty="0">
                <a:latin typeface="Times New Roman" panose="02020603050405020304" pitchFamily="18" charset="0"/>
              </a:rPr>
              <a:t>X</a:t>
            </a:r>
            <a:r>
              <a:rPr lang="en-US" altLang="zh-CN" sz="2800" b="1" i="1" baseline="30000" dirty="0">
                <a:latin typeface="Times New Roman" panose="02020603050405020304" pitchFamily="18" charset="0"/>
              </a:rPr>
              <a:t>3</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=(0.7,0.8,-0.6,0)</a:t>
            </a:r>
            <a:r>
              <a:rPr lang="en-US" altLang="zh-CN" sz="2800" b="1" baseline="30000" dirty="0">
                <a:latin typeface="Times New Roman" panose="02020603050405020304" pitchFamily="18" charset="0"/>
              </a:rPr>
              <a:t>T</a:t>
            </a:r>
            <a:r>
              <a:rPr lang="en-US" altLang="zh-CN" sz="2800" b="1" dirty="0">
                <a:latin typeface="Times New Roman" panose="02020603050405020304" pitchFamily="18" charset="0"/>
              </a:rPr>
              <a:t>+0.1[1-(-1)](-1,-1,1,0.5)</a:t>
            </a:r>
            <a:r>
              <a:rPr lang="en-US" altLang="zh-CN" sz="2800" b="1" baseline="30000" dirty="0">
                <a:latin typeface="Times New Roman" panose="02020603050405020304" pitchFamily="18" charset="0"/>
              </a:rPr>
              <a:t>T</a:t>
            </a:r>
            <a:endParaRPr lang="en-US" altLang="zh-CN" sz="2800" b="1" dirty="0">
              <a:latin typeface="Times New Roman" panose="02020603050405020304" pitchFamily="18" charset="0"/>
            </a:endParaRPr>
          </a:p>
          <a:p>
            <a:pPr eaLnBrk="1" hangingPunct="1">
              <a:lnSpc>
                <a:spcPct val="120000"/>
              </a:lnSpc>
              <a:spcBef>
                <a:spcPct val="20000"/>
              </a:spcBef>
            </a:pPr>
            <a:r>
              <a:rPr lang="en-US" altLang="zh-CN" sz="2800" b="1" dirty="0">
                <a:latin typeface="Times New Roman" panose="02020603050405020304" pitchFamily="18" charset="0"/>
              </a:rPr>
              <a:t>        =(0.5,0.6,-0.4,0.1)</a:t>
            </a:r>
            <a:r>
              <a:rPr lang="en-US" altLang="zh-CN" sz="2800" b="1" i="1" baseline="30000" dirty="0">
                <a:latin typeface="Times New Roman" panose="02020603050405020304" pitchFamily="18" charset="0"/>
              </a:rPr>
              <a:t>T</a:t>
            </a:r>
            <a:endParaRPr lang="en-US" altLang="zh-CN" sz="2800" b="1" dirty="0">
              <a:latin typeface="Times New Roman" panose="02020603050405020304" pitchFamily="18" charset="0"/>
            </a:endParaRPr>
          </a:p>
        </p:txBody>
      </p:sp>
      <p:sp>
        <p:nvSpPr>
          <p:cNvPr id="55302" name="文本框 55301"/>
          <p:cNvSpPr txBox="1">
            <a:spLocks noChangeArrowheads="1"/>
          </p:cNvSpPr>
          <p:nvPr/>
        </p:nvSpPr>
        <p:spPr bwMode="auto">
          <a:xfrm>
            <a:off x="649391" y="5129309"/>
            <a:ext cx="7696200" cy="107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pPr>
            <a:r>
              <a:rPr lang="zh-CN" altLang="en-US" sz="2800" b="1" dirty="0">
                <a:latin typeface="Times New Roman" panose="02020603050405020304" pitchFamily="18" charset="0"/>
              </a:rPr>
              <a:t>第四步 返回到第一步，继续训练直到</a:t>
            </a:r>
            <a:r>
              <a:rPr lang="en-US" altLang="zh-CN" sz="2800" b="1" i="1" dirty="0" err="1">
                <a:latin typeface="Times New Roman" panose="02020603050405020304" pitchFamily="18" charset="0"/>
              </a:rPr>
              <a:t>d</a:t>
            </a:r>
            <a:r>
              <a:rPr lang="en-US" altLang="zh-CN" sz="2800" b="1" i="1" baseline="30000" dirty="0" err="1">
                <a:latin typeface="Times New Roman" panose="02020603050405020304" pitchFamily="18" charset="0"/>
              </a:rPr>
              <a:t>p</a:t>
            </a:r>
            <a:r>
              <a:rPr lang="en-US" altLang="zh-CN" sz="2800" b="1" i="1" dirty="0">
                <a:latin typeface="Times New Roman" panose="02020603050405020304" pitchFamily="18" charset="0"/>
              </a:rPr>
              <a:t>- o</a:t>
            </a:r>
            <a:r>
              <a:rPr lang="en-US" altLang="zh-CN" sz="2800" b="1" i="1" baseline="30000" dirty="0">
                <a:latin typeface="Times New Roman" panose="02020603050405020304" pitchFamily="18" charset="0"/>
              </a:rPr>
              <a:t>p</a:t>
            </a:r>
            <a:r>
              <a:rPr lang="en-US" altLang="zh-CN" sz="2800" b="1" i="1" dirty="0">
                <a:latin typeface="Times New Roman" panose="02020603050405020304" pitchFamily="18" charset="0"/>
              </a:rPr>
              <a:t>=0</a:t>
            </a:r>
            <a:r>
              <a:rPr lang="zh-CN" altLang="en-US" sz="2800" b="1" i="1" dirty="0">
                <a:latin typeface="Times New Roman" panose="02020603050405020304" pitchFamily="18" charset="0"/>
              </a:rPr>
              <a:t>，</a:t>
            </a:r>
            <a:r>
              <a:rPr lang="en-US" altLang="zh-CN" sz="2800" b="1" i="1" dirty="0">
                <a:latin typeface="Times New Roman" panose="02020603050405020304" pitchFamily="18" charset="0"/>
              </a:rPr>
              <a:t>p=1,2,3</a:t>
            </a:r>
            <a:r>
              <a:rPr lang="zh-CN" altLang="en-US" sz="2800" b="1" i="1" dirty="0">
                <a:latin typeface="Times New Roman" panose="02020603050405020304" pitchFamily="18" charset="0"/>
              </a:rPr>
              <a:t>。</a:t>
            </a:r>
            <a:endParaRPr lang="zh-CN" altLang="en-US" sz="2800" dirty="0">
              <a:latin typeface="Times New Roman" panose="02020603050405020304" pitchFamily="18" charset="0"/>
            </a:endParaRPr>
          </a:p>
        </p:txBody>
      </p:sp>
      <p:sp>
        <p:nvSpPr>
          <p:cNvPr id="55304"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4014C94-D6AA-4656-A769-342D6D4F3694}" type="slidenum">
              <a:rPr lang="zh-CN" altLang="en-US" sz="1400" smtClean="0">
                <a:solidFill>
                  <a:schemeClr val="folHlink"/>
                </a:solidFill>
              </a:rPr>
              <a:t>141</a:t>
            </a:fld>
            <a:endParaRPr lang="zh-CN" altLang="en-US" sz="1400">
              <a:solidFill>
                <a:schemeClr val="folHlink"/>
              </a:solidFill>
            </a:endParaRPr>
          </a:p>
        </p:txBody>
      </p:sp>
      <p:sp>
        <p:nvSpPr>
          <p:cNvPr id="10" name="矩形 9"/>
          <p:cNvSpPr/>
          <p:nvPr/>
        </p:nvSpPr>
        <p:spPr>
          <a:xfrm>
            <a:off x="604314" y="314315"/>
            <a:ext cx="3297698"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ea typeface="宋体" panose="02010600030101010101" pitchFamily="2" charset="-122"/>
              </a:rPr>
              <a:t>5.4 </a:t>
            </a:r>
            <a:r>
              <a:rPr lang="zh-CN" altLang="en-US" sz="3600" b="1" dirty="0">
                <a:solidFill>
                  <a:srgbClr val="FF0000"/>
                </a:solidFill>
                <a:latin typeface="Times New Roman" panose="02020603050405020304" pitchFamily="18" charset="0"/>
                <a:ea typeface="宋体" panose="02010600030101010101" pitchFamily="2" charset="-122"/>
              </a:rPr>
              <a:t>感知器算例</a:t>
            </a:r>
            <a:r>
              <a:rPr lang="zh-CN" altLang="en-US" sz="3600" dirty="0">
                <a:solidFill>
                  <a:srgbClr val="FF0000"/>
                </a:solidFill>
                <a:ea typeface="宋体" panose="02010600030101010101" pitchFamily="2" charset="-122"/>
              </a:rPr>
              <a:t> </a:t>
            </a:r>
            <a:endParaRPr lang="zh-CN" altLang="en-US" sz="3600" dirty="0"/>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additive="base">
                                        <p:cTn id="7" dur="500" fill="hold"/>
                                        <p:tgtEl>
                                          <p:spTgt spid="55298"/>
                                        </p:tgtEl>
                                        <p:attrNameLst>
                                          <p:attrName>ppt_x</p:attrName>
                                        </p:attrNameLst>
                                      </p:cBhvr>
                                      <p:tavLst>
                                        <p:tav tm="0">
                                          <p:val>
                                            <p:strVal val="1+#ppt_w/2"/>
                                          </p:val>
                                        </p:tav>
                                        <p:tav tm="100000">
                                          <p:val>
                                            <p:strVal val="#ppt_x"/>
                                          </p:val>
                                        </p:tav>
                                      </p:tavLst>
                                    </p:anim>
                                    <p:anim calcmode="lin" valueType="num">
                                      <p:cBhvr additive="base">
                                        <p:cTn id="8" dur="500" fill="hold"/>
                                        <p:tgtEl>
                                          <p:spTgt spid="55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55301"/>
                                        </p:tgtEl>
                                        <p:attrNameLst>
                                          <p:attrName>style.visibility</p:attrName>
                                        </p:attrNameLst>
                                      </p:cBhvr>
                                      <p:to>
                                        <p:strVal val="visible"/>
                                      </p:to>
                                    </p:set>
                                    <p:anim calcmode="lin" valueType="num">
                                      <p:cBhvr additive="base">
                                        <p:cTn id="13" dur="500" fill="hold"/>
                                        <p:tgtEl>
                                          <p:spTgt spid="55301"/>
                                        </p:tgtEl>
                                        <p:attrNameLst>
                                          <p:attrName>ppt_x</p:attrName>
                                        </p:attrNameLst>
                                      </p:cBhvr>
                                      <p:tavLst>
                                        <p:tav tm="0">
                                          <p:val>
                                            <p:strVal val="0-#ppt_w/2"/>
                                          </p:val>
                                        </p:tav>
                                        <p:tav tm="100000">
                                          <p:val>
                                            <p:strVal val="#ppt_x"/>
                                          </p:val>
                                        </p:tav>
                                      </p:tavLst>
                                    </p:anim>
                                    <p:anim calcmode="lin" valueType="num">
                                      <p:cBhvr additive="base">
                                        <p:cTn id="14"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302"/>
                                        </p:tgtEl>
                                        <p:attrNameLst>
                                          <p:attrName>style.visibility</p:attrName>
                                        </p:attrNameLst>
                                      </p:cBhvr>
                                      <p:to>
                                        <p:strVal val="visible"/>
                                      </p:to>
                                    </p:set>
                                    <p:anim calcmode="lin" valueType="num">
                                      <p:cBhvr additive="base">
                                        <p:cTn id="19" dur="500" fill="hold"/>
                                        <p:tgtEl>
                                          <p:spTgt spid="55302"/>
                                        </p:tgtEl>
                                        <p:attrNameLst>
                                          <p:attrName>ppt_x</p:attrName>
                                        </p:attrNameLst>
                                      </p:cBhvr>
                                      <p:tavLst>
                                        <p:tav tm="0">
                                          <p:val>
                                            <p:strVal val="#ppt_x"/>
                                          </p:val>
                                        </p:tav>
                                        <p:tav tm="100000">
                                          <p:val>
                                            <p:strVal val="#ppt_x"/>
                                          </p:val>
                                        </p:tav>
                                      </p:tavLst>
                                    </p:anim>
                                    <p:anim calcmode="lin" valueType="num">
                                      <p:cBhvr additive="base">
                                        <p:cTn id="20"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301" grpId="0"/>
      <p:bldP spid="5530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67585"/>
          <p:cNvSpPr>
            <a:spLocks noGrp="1" noChangeArrowheads="1"/>
          </p:cNvSpPr>
          <p:nvPr>
            <p:ph type="title"/>
          </p:nvPr>
        </p:nvSpPr>
        <p:spPr>
          <a:xfrm>
            <a:off x="524981" y="1143000"/>
            <a:ext cx="7886700" cy="103917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5.5.1 MATLAB</a:t>
            </a:r>
            <a:r>
              <a:rPr lang="zh-CN" altLang="en-US" sz="3200" b="1" dirty="0">
                <a:latin typeface="华文宋体" panose="02010600040101010101" pitchFamily="2" charset="-122"/>
                <a:ea typeface="华文宋体" panose="02010600040101010101" pitchFamily="2" charset="-122"/>
              </a:rPr>
              <a:t>快速入门</a:t>
            </a:r>
          </a:p>
        </p:txBody>
      </p:sp>
      <p:sp>
        <p:nvSpPr>
          <p:cNvPr id="78851" name="文本占位符 67586"/>
          <p:cNvSpPr>
            <a:spLocks noGrp="1" noChangeArrowheads="1"/>
          </p:cNvSpPr>
          <p:nvPr>
            <p:ph type="body" idx="1"/>
          </p:nvPr>
        </p:nvSpPr>
        <p:spPr>
          <a:xfrm>
            <a:off x="739981" y="2407287"/>
            <a:ext cx="6289469" cy="2530473"/>
          </a:xfrm>
        </p:spPr>
        <p:txBody>
          <a:bodyPr/>
          <a:lstStyle/>
          <a:p>
            <a:pPr eaLnBrk="1" hangingPunct="1"/>
            <a:r>
              <a:rPr lang="en-US" altLang="zh-CN" b="1" dirty="0">
                <a:latin typeface="华文宋体" panose="02010600040101010101" pitchFamily="2" charset="-122"/>
                <a:ea typeface="华文宋体" panose="02010600040101010101" pitchFamily="2" charset="-122"/>
              </a:rPr>
              <a:t>1  MATLAB</a:t>
            </a:r>
            <a:r>
              <a:rPr lang="zh-CN" altLang="en-US" b="1" dirty="0">
                <a:latin typeface="华文宋体" panose="02010600040101010101" pitchFamily="2" charset="-122"/>
                <a:ea typeface="华文宋体" panose="02010600040101010101" pitchFamily="2" charset="-122"/>
              </a:rPr>
              <a:t>界面组成</a:t>
            </a:r>
          </a:p>
          <a:p>
            <a:pPr eaLnBrk="1" hangingPunct="1"/>
            <a:r>
              <a:rPr lang="en-US" altLang="zh-CN" b="1" dirty="0">
                <a:latin typeface="华文宋体" panose="02010600040101010101" pitchFamily="2" charset="-122"/>
                <a:ea typeface="华文宋体" panose="02010600040101010101" pitchFamily="2" charset="-122"/>
              </a:rPr>
              <a:t>2  MATLAB</a:t>
            </a:r>
            <a:r>
              <a:rPr lang="zh-CN" altLang="en-US" b="1" dirty="0">
                <a:latin typeface="华文宋体" panose="02010600040101010101" pitchFamily="2" charset="-122"/>
                <a:ea typeface="华文宋体" panose="02010600040101010101" pitchFamily="2" charset="-122"/>
              </a:rPr>
              <a:t>基本运算 </a:t>
            </a:r>
          </a:p>
          <a:p>
            <a:pPr eaLnBrk="1" hangingPunct="1"/>
            <a:r>
              <a:rPr lang="en-US" altLang="zh-CN" b="1" dirty="0">
                <a:latin typeface="华文宋体" panose="02010600040101010101" pitchFamily="2" charset="-122"/>
                <a:ea typeface="华文宋体" panose="02010600040101010101" pitchFamily="2" charset="-122"/>
              </a:rPr>
              <a:t>3  MATLAB</a:t>
            </a:r>
            <a:r>
              <a:rPr lang="zh-CN" altLang="en-US" b="1" dirty="0">
                <a:latin typeface="华文宋体" panose="02010600040101010101" pitchFamily="2" charset="-122"/>
                <a:ea typeface="华文宋体" panose="02010600040101010101" pitchFamily="2" charset="-122"/>
              </a:rPr>
              <a:t>绘图函数</a:t>
            </a:r>
          </a:p>
        </p:txBody>
      </p:sp>
      <p:sp>
        <p:nvSpPr>
          <p:cNvPr id="6758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4EF2366-D272-4036-9677-EDDAC067A0F8}" type="slidenum">
              <a:rPr lang="zh-CN" altLang="en-US" sz="1400" smtClean="0">
                <a:solidFill>
                  <a:schemeClr val="folHlink"/>
                </a:solidFill>
              </a:rPr>
              <a:t>142</a:t>
            </a:fld>
            <a:endParaRPr lang="zh-CN" altLang="en-US" sz="1400">
              <a:solidFill>
                <a:schemeClr val="folHlink"/>
              </a:solidFill>
            </a:endParaRPr>
          </a:p>
        </p:txBody>
      </p:sp>
      <p:sp>
        <p:nvSpPr>
          <p:cNvPr id="2" name="矩形 1"/>
          <p:cNvSpPr/>
          <p:nvPr/>
        </p:nvSpPr>
        <p:spPr>
          <a:xfrm>
            <a:off x="309981" y="496669"/>
            <a:ext cx="8316700" cy="646331"/>
          </a:xfrm>
          <a:prstGeom prst="rect">
            <a:avLst/>
          </a:prstGeom>
        </p:spPr>
        <p:txBody>
          <a:bodyPr wrap="none">
            <a:spAutoFit/>
          </a:bodyPr>
          <a:lstStyle/>
          <a:p>
            <a:r>
              <a:rPr lang="en-US" altLang="zh-CN" sz="3600" b="1" dirty="0">
                <a:solidFill>
                  <a:srgbClr val="FF0000"/>
                </a:solidFill>
                <a:latin typeface="华文宋体" panose="02010600040101010101" pitchFamily="2" charset="-122"/>
                <a:ea typeface="华文宋体" panose="02010600040101010101" pitchFamily="2" charset="-122"/>
              </a:rPr>
              <a:t>5.5</a:t>
            </a:r>
            <a:r>
              <a:rPr lang="zh-CN" altLang="en-US" sz="3600" b="1" dirty="0">
                <a:solidFill>
                  <a:srgbClr val="FF0000"/>
                </a:solidFill>
                <a:latin typeface="华文宋体" panose="02010600040101010101" pitchFamily="2" charset="-122"/>
                <a:ea typeface="华文宋体" panose="02010600040101010101" pitchFamily="2" charset="-122"/>
              </a:rPr>
              <a:t>基于</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的感知器神经网络设计</a:t>
            </a:r>
            <a:endParaRPr lang="zh-CN" altLang="en-US" sz="3600" dirty="0"/>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68609"/>
          <p:cNvSpPr>
            <a:spLocks noGrp="1" noChangeArrowheads="1"/>
          </p:cNvSpPr>
          <p:nvPr>
            <p:ph type="title"/>
          </p:nvPr>
        </p:nvSpPr>
        <p:spPr>
          <a:xfrm>
            <a:off x="628650" y="365127"/>
            <a:ext cx="7475220" cy="81756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1  MATLAB</a:t>
            </a:r>
            <a:r>
              <a:rPr lang="zh-CN" altLang="en-US" sz="3600" b="1" dirty="0">
                <a:solidFill>
                  <a:srgbClr val="FF0000"/>
                </a:solidFill>
                <a:latin typeface="华文宋体" panose="02010600040101010101" pitchFamily="2" charset="-122"/>
                <a:ea typeface="华文宋体" panose="02010600040101010101" pitchFamily="2" charset="-122"/>
              </a:rPr>
              <a:t>界面组成</a:t>
            </a:r>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68D7B8F-77D0-4E31-8381-7CA7B84C67DB}" type="slidenum">
              <a:rPr lang="zh-CN" altLang="en-US" sz="1400" smtClean="0">
                <a:solidFill>
                  <a:schemeClr val="folHlink"/>
                </a:solidFill>
              </a:rPr>
              <a:t>143</a:t>
            </a:fld>
            <a:endParaRPr lang="zh-CN" altLang="en-US" sz="1400">
              <a:solidFill>
                <a:schemeClr val="folHlink"/>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1" y="1280152"/>
            <a:ext cx="9144000" cy="5577848"/>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70657"/>
          <p:cNvSpPr>
            <a:spLocks noGrp="1" noChangeArrowheads="1"/>
          </p:cNvSpPr>
          <p:nvPr>
            <p:ph type="title"/>
          </p:nvPr>
        </p:nvSpPr>
        <p:spPr>
          <a:xfrm>
            <a:off x="628650" y="365127"/>
            <a:ext cx="6686550" cy="6635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1  MATLAB</a:t>
            </a:r>
            <a:r>
              <a:rPr lang="zh-CN" altLang="en-US" sz="3600" b="1" dirty="0">
                <a:solidFill>
                  <a:srgbClr val="FF0000"/>
                </a:solidFill>
                <a:latin typeface="华文宋体" panose="02010600040101010101" pitchFamily="2" charset="-122"/>
                <a:ea typeface="华文宋体" panose="02010600040101010101" pitchFamily="2" charset="-122"/>
              </a:rPr>
              <a:t>界面组成</a:t>
            </a:r>
          </a:p>
        </p:txBody>
      </p:sp>
      <p:sp>
        <p:nvSpPr>
          <p:cNvPr id="81923" name="文本占位符 70658"/>
          <p:cNvSpPr>
            <a:spLocks noGrp="1" noChangeArrowheads="1"/>
          </p:cNvSpPr>
          <p:nvPr>
            <p:ph type="body" idx="1"/>
          </p:nvPr>
        </p:nvSpPr>
        <p:spPr>
          <a:xfrm>
            <a:off x="628650" y="1028701"/>
            <a:ext cx="8101013" cy="852488"/>
          </a:xfrm>
        </p:spPr>
        <p:txBody>
          <a:bodyPr>
            <a:noAutofit/>
          </a:bodyPr>
          <a:lstStyle/>
          <a:p>
            <a:pPr eaLnBrk="1" hangingPunct="1"/>
            <a:r>
              <a:rPr lang="zh-CN" altLang="en-US" b="1" dirty="0">
                <a:latin typeface="华文宋体" panose="02010600040101010101" pitchFamily="2" charset="-122"/>
                <a:ea typeface="华文宋体" panose="02010600040101010101" pitchFamily="2" charset="-122"/>
              </a:rPr>
              <a:t>在</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主窗口中，点击“</a:t>
            </a:r>
            <a:r>
              <a:rPr lang="en-US" altLang="zh-CN" b="1" dirty="0" err="1">
                <a:latin typeface="华文宋体" panose="02010600040101010101" pitchFamily="2" charset="-122"/>
                <a:ea typeface="华文宋体" panose="02010600040101010101" pitchFamily="2" charset="-122"/>
              </a:rPr>
              <a:t>Start”“Desktop</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Tools”“Editor</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即可打开编辑调试窗口。</a:t>
            </a:r>
          </a:p>
        </p:txBody>
      </p:sp>
      <p:pic>
        <p:nvPicPr>
          <p:cNvPr id="81924" name="图片 706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430" y="2110757"/>
            <a:ext cx="6445250" cy="461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95DAF0C5-8FB1-4621-8C45-FE79D16EA112}" type="slidenum">
              <a:rPr lang="zh-CN" altLang="en-US" sz="1400" smtClean="0">
                <a:solidFill>
                  <a:schemeClr val="folHlink"/>
                </a:solidFill>
              </a:rPr>
              <a:t>144</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71681"/>
          <p:cNvSpPr>
            <a:spLocks noGrp="1" noChangeArrowheads="1"/>
          </p:cNvSpPr>
          <p:nvPr>
            <p:ph type="title"/>
          </p:nvPr>
        </p:nvSpPr>
        <p:spPr>
          <a:xfrm>
            <a:off x="628650" y="365127"/>
            <a:ext cx="5886450" cy="8540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 </a:t>
            </a:r>
          </a:p>
        </p:txBody>
      </p:sp>
      <p:sp>
        <p:nvSpPr>
          <p:cNvPr id="82947" name="文本占位符 71682"/>
          <p:cNvSpPr>
            <a:spLocks noGrp="1" noChangeArrowheads="1"/>
          </p:cNvSpPr>
          <p:nvPr>
            <p:ph type="body" idx="1"/>
          </p:nvPr>
        </p:nvSpPr>
        <p:spPr>
          <a:xfrm>
            <a:off x="613942" y="1219201"/>
            <a:ext cx="7848600" cy="5055234"/>
          </a:xfrm>
        </p:spPr>
        <p:txBody>
          <a:bodyPr>
            <a:normAutofit fontScale="92500" lnSpcReduction="10000"/>
          </a:bodyPr>
          <a:lstStyle/>
          <a:p>
            <a:pPr eaLnBrk="1" hangingPunct="1">
              <a:lnSpc>
                <a:spcPct val="120000"/>
              </a:lnSpc>
            </a:pPr>
            <a:r>
              <a:rPr lang="zh-CN" altLang="en-US" sz="2800" b="1" dirty="0">
                <a:latin typeface="华文宋体" panose="02010600040101010101" pitchFamily="2" charset="-122"/>
                <a:ea typeface="华文宋体" panose="02010600040101010101" pitchFamily="2" charset="-122"/>
              </a:rPr>
              <a:t>基本运算</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&gt;&gt; (5*2+1.3-0.8)*10/25 </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ans =4.2000</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 &gt;&gt;x = (5*2+1.3-0.8)*10^2/25 </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x =  42</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	变量命名规则</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第一个字母必须是英文字母； </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字母间不可留空格；</a:t>
            </a:r>
          </a:p>
          <a:p>
            <a:pPr lvl="2" eaLnBrk="1" hangingPunct="1">
              <a:lnSpc>
                <a:spcPct val="120000"/>
              </a:lnSpc>
            </a:pPr>
            <a:r>
              <a:rPr lang="zh-CN" altLang="en-US" sz="2800" b="1" dirty="0">
                <a:latin typeface="华文宋体" panose="02010600040101010101" pitchFamily="2" charset="-122"/>
                <a:ea typeface="华文宋体" panose="02010600040101010101" pitchFamily="2" charset="-122"/>
              </a:rPr>
              <a:t>最多只能有19个字母，MATLAB会忽略多余字母。  </a:t>
            </a:r>
          </a:p>
        </p:txBody>
      </p:sp>
      <p:sp>
        <p:nvSpPr>
          <p:cNvPr id="7168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E4CC7B5-3A58-4C30-80BC-E1AAB79C9929}" type="slidenum">
              <a:rPr lang="zh-CN" altLang="en-US" sz="1400" smtClean="0">
                <a:solidFill>
                  <a:schemeClr val="folHlink"/>
                </a:solidFill>
              </a:rPr>
              <a:t>145</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72705"/>
          <p:cNvSpPr>
            <a:spLocks noGrp="1" noChangeArrowheads="1"/>
          </p:cNvSpPr>
          <p:nvPr>
            <p:ph type="title"/>
          </p:nvPr>
        </p:nvSpPr>
        <p:spPr>
          <a:xfrm>
            <a:off x="628650" y="365127"/>
            <a:ext cx="5840730" cy="72072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72707" name="文本占位符 72706"/>
          <p:cNvSpPr>
            <a:spLocks noGrp="1"/>
          </p:cNvSpPr>
          <p:nvPr>
            <p:ph type="body" idx="1"/>
          </p:nvPr>
        </p:nvSpPr>
        <p:spPr>
          <a:xfrm>
            <a:off x="617220" y="1085850"/>
            <a:ext cx="7383476" cy="5226050"/>
          </a:xfrm>
        </p:spPr>
        <p:txBody>
          <a:bodyPr>
            <a:normAutofit fontScale="92500" lnSpcReduction="20000"/>
          </a:bodyPr>
          <a:lstStyle/>
          <a:p>
            <a:pPr eaLnBrk="1" hangingPunct="1">
              <a:lnSpc>
                <a:spcPct val="120000"/>
              </a:lnSpc>
              <a:defRPr/>
            </a:pPr>
            <a:r>
              <a:rPr lang="zh-CN" altLang="en-US" b="1" noProof="1">
                <a:latin typeface="华文宋体" panose="02010600040101010101" pitchFamily="2" charset="-122"/>
                <a:ea typeface="华文宋体" panose="02010600040101010101" pitchFamily="2" charset="-122"/>
              </a:rPr>
              <a:t>基本运算</a:t>
            </a:r>
          </a:p>
          <a:p>
            <a:pPr marL="1905" lvl="1" indent="455295" eaLnBrk="1" hangingPunct="1">
              <a:lnSpc>
                <a:spcPct val="120000"/>
              </a:lnSpc>
              <a:defRPr/>
            </a:pPr>
            <a:r>
              <a:rPr lang="zh-CN" altLang="en-US" sz="2800" b="1" noProof="1">
                <a:latin typeface="华文宋体" panose="02010600040101010101" pitchFamily="2" charset="-122"/>
                <a:ea typeface="华文宋体" panose="02010600040101010101" pitchFamily="2" charset="-122"/>
              </a:rPr>
              <a:t>若不想让</a:t>
            </a:r>
            <a:r>
              <a:rPr lang="en-US" altLang="zh-CN" sz="2800" b="1" noProof="1">
                <a:latin typeface="华文宋体" panose="02010600040101010101" pitchFamily="2" charset="-122"/>
                <a:ea typeface="华文宋体" panose="02010600040101010101" pitchFamily="2" charset="-122"/>
              </a:rPr>
              <a:t>MATLAB</a:t>
            </a:r>
            <a:r>
              <a:rPr lang="zh-CN" altLang="en-US" sz="2800" b="1" noProof="1">
                <a:latin typeface="华文宋体" panose="02010600040101010101" pitchFamily="2" charset="-122"/>
                <a:ea typeface="华文宋体" panose="02010600040101010101" pitchFamily="2" charset="-122"/>
              </a:rPr>
              <a:t>每次都显示运算结果，只需在运算式最后加上 “</a:t>
            </a:r>
            <a:r>
              <a:rPr lang="en-US" altLang="zh-CN" sz="2800" b="1" noProof="1">
                <a:latin typeface="华文宋体" panose="02010600040101010101" pitchFamily="2" charset="-122"/>
                <a:ea typeface="华文宋体" panose="02010600040101010101" pitchFamily="2" charset="-122"/>
              </a:rPr>
              <a:t>;”</a:t>
            </a:r>
            <a:r>
              <a:rPr lang="zh-CN" altLang="en-US" sz="2800" b="1" noProof="1">
                <a:latin typeface="华文宋体" panose="02010600040101010101" pitchFamily="2" charset="-122"/>
                <a:ea typeface="华文宋体" panose="02010600040101010101" pitchFamily="2" charset="-122"/>
              </a:rPr>
              <a:t>即可</a:t>
            </a:r>
          </a:p>
          <a:p>
            <a:pPr marL="1905" lvl="1" indent="455295" eaLnBrk="1" hangingPunct="1">
              <a:lnSpc>
                <a:spcPct val="120000"/>
              </a:lnSpc>
              <a:defRPr/>
            </a:pPr>
            <a:r>
              <a:rPr lang="en-US" altLang="zh-CN" sz="2800" b="1" noProof="1">
                <a:latin typeface="华文宋体" panose="02010600040101010101" pitchFamily="2" charset="-122"/>
                <a:ea typeface="华文宋体" panose="02010600040101010101" pitchFamily="2" charset="-122"/>
              </a:rPr>
              <a:t>MATLAB</a:t>
            </a:r>
            <a:r>
              <a:rPr lang="zh-CN" altLang="en-US" sz="2800" b="1" noProof="1">
                <a:latin typeface="华文宋体" panose="02010600040101010101" pitchFamily="2" charset="-122"/>
                <a:ea typeface="华文宋体" panose="02010600040101010101" pitchFamily="2" charset="-122"/>
              </a:rPr>
              <a:t>可同时执行数个命令，只要以逗号或分号将命令隔开：   </a:t>
            </a:r>
          </a:p>
          <a:p>
            <a:pPr marL="1905" lvl="1" indent="455295" eaLnBrk="1" hangingPunct="1">
              <a:lnSpc>
                <a:spcPct val="120000"/>
              </a:lnSpc>
              <a:buFont typeface="Wingdings" panose="05000000000000000000" pitchFamily="2" charset="2"/>
              <a:buNone/>
              <a:defRPr/>
            </a:pPr>
            <a:r>
              <a:rPr lang="zh-CN" altLang="en-US" sz="2800" b="1" noProof="1">
                <a:latin typeface="华文宋体" panose="02010600040101010101" pitchFamily="2" charset="-122"/>
                <a:ea typeface="华文宋体" panose="02010600040101010101" pitchFamily="2" charset="-122"/>
              </a:rPr>
              <a:t> </a:t>
            </a:r>
            <a:r>
              <a:rPr lang="en-US" altLang="zh-CN" sz="2800" b="1" noProof="1">
                <a:latin typeface="华文宋体" panose="02010600040101010101" pitchFamily="2" charset="-122"/>
                <a:ea typeface="华文宋体" panose="02010600040101010101" pitchFamily="2" charset="-122"/>
              </a:rPr>
              <a:t>&gt;&gt;x = sin(pi/3); y = x^2; z = y*10,</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 z =   7.5000 </a:t>
            </a:r>
          </a:p>
          <a:p>
            <a:pPr marL="1905" lvl="1" indent="455295" eaLnBrk="1" hangingPunct="1">
              <a:lnSpc>
                <a:spcPct val="120000"/>
              </a:lnSpc>
              <a:defRPr/>
            </a:pPr>
            <a:r>
              <a:rPr lang="zh-CN" altLang="en-US" sz="2800" b="1" noProof="1">
                <a:latin typeface="华文宋体" panose="02010600040101010101" pitchFamily="2" charset="-122"/>
                <a:ea typeface="华文宋体" panose="02010600040101010101" pitchFamily="2" charset="-122"/>
              </a:rPr>
              <a:t>若一个数学运算式太长，可用三个句点将其延伸到下一行：  </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&gt;&gt;z = 10*sin(pi/3)* ...   </a:t>
            </a:r>
          </a:p>
          <a:p>
            <a:pPr marL="1905" lvl="1" indent="455295" eaLnBrk="1" hangingPunct="1">
              <a:lnSpc>
                <a:spcPct val="120000"/>
              </a:lnSpc>
              <a:buFont typeface="Wingdings" panose="05000000000000000000" pitchFamily="2" charset="2"/>
              <a:buNone/>
              <a:defRPr/>
            </a:pPr>
            <a:r>
              <a:rPr lang="en-US" altLang="zh-CN" sz="2800" b="1" noProof="1">
                <a:latin typeface="华文宋体" panose="02010600040101010101" pitchFamily="2" charset="-122"/>
                <a:ea typeface="华文宋体" panose="02010600040101010101" pitchFamily="2" charset="-122"/>
              </a:rPr>
              <a:t>&gt;&gt;sin(pi/3); </a:t>
            </a: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73729"/>
          <p:cNvSpPr>
            <a:spLocks noGrp="1" noChangeArrowheads="1"/>
          </p:cNvSpPr>
          <p:nvPr>
            <p:ph type="title"/>
          </p:nvPr>
        </p:nvSpPr>
        <p:spPr>
          <a:xfrm>
            <a:off x="628650" y="365127"/>
            <a:ext cx="6183630" cy="73215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4995" name="文本占位符 73730"/>
          <p:cNvSpPr>
            <a:spLocks noGrp="1" noChangeArrowheads="1"/>
          </p:cNvSpPr>
          <p:nvPr>
            <p:ph type="body" idx="1"/>
          </p:nvPr>
        </p:nvSpPr>
        <p:spPr>
          <a:xfrm>
            <a:off x="731999" y="1104899"/>
            <a:ext cx="7101840" cy="5251451"/>
          </a:xfrm>
        </p:spPr>
        <p:txBody>
          <a:bodyPr>
            <a:normAutofit fontScale="92500"/>
          </a:bodyPr>
          <a:lstStyle/>
          <a:p>
            <a:pPr eaLnBrk="1" hangingPunct="1">
              <a:lnSpc>
                <a:spcPct val="150000"/>
              </a:lnSpc>
            </a:pPr>
            <a:r>
              <a:rPr lang="en-US" altLang="zh-CN" sz="2800" b="1" dirty="0"/>
              <a:t> </a:t>
            </a:r>
            <a:r>
              <a:rPr lang="en-US" altLang="zh-CN" sz="3000" b="1" dirty="0">
                <a:latin typeface="华文宋体" panose="02010600040101010101" pitchFamily="2" charset="-122"/>
                <a:ea typeface="华文宋体" panose="02010600040101010101" pitchFamily="2" charset="-122"/>
              </a:rPr>
              <a:t>MATLAB</a:t>
            </a:r>
            <a:r>
              <a:rPr lang="zh-CN" altLang="en-US" sz="3000" b="1" dirty="0">
                <a:latin typeface="华文宋体" panose="02010600040101010101" pitchFamily="2" charset="-122"/>
                <a:ea typeface="华文宋体" panose="02010600040101010101" pitchFamily="2" charset="-122"/>
              </a:rPr>
              <a:t>的查询命令</a:t>
            </a:r>
          </a:p>
          <a:p>
            <a:pPr lvl="1" eaLnBrk="1" hangingPunct="1">
              <a:lnSpc>
                <a:spcPct val="150000"/>
              </a:lnSpc>
            </a:pPr>
            <a:r>
              <a:rPr lang="zh-CN" altLang="en-US" sz="3000" b="1" dirty="0">
                <a:latin typeface="华文宋体" panose="02010600040101010101" pitchFamily="2" charset="-122"/>
                <a:ea typeface="华文宋体" panose="02010600040101010101" pitchFamily="2" charset="-122"/>
              </a:rPr>
              <a:t>键入</a:t>
            </a:r>
            <a:r>
              <a:rPr lang="en-US" altLang="zh-CN" sz="3000" b="1" dirty="0">
                <a:latin typeface="华文宋体" panose="02010600040101010101" pitchFamily="2" charset="-122"/>
                <a:ea typeface="华文宋体" panose="02010600040101010101" pitchFamily="2" charset="-122"/>
              </a:rPr>
              <a:t>help </a:t>
            </a:r>
            <a:r>
              <a:rPr lang="en-US" altLang="zh-CN" sz="3000" b="1" dirty="0" err="1">
                <a:latin typeface="华文宋体" panose="02010600040101010101" pitchFamily="2" charset="-122"/>
                <a:ea typeface="华文宋体" panose="02010600040101010101" pitchFamily="2" charset="-122"/>
              </a:rPr>
              <a:t>inv</a:t>
            </a:r>
            <a:r>
              <a:rPr lang="zh-CN" altLang="en-US" sz="3000" b="1" dirty="0">
                <a:latin typeface="华文宋体" panose="02010600040101010101" pitchFamily="2" charset="-122"/>
                <a:ea typeface="华文宋体" panose="02010600040101010101" pitchFamily="2" charset="-122"/>
              </a:rPr>
              <a:t>即可得知有关</a:t>
            </a:r>
            <a:r>
              <a:rPr lang="en-US" altLang="zh-CN" sz="3000" b="1" dirty="0" err="1">
                <a:latin typeface="华文宋体" panose="02010600040101010101" pitchFamily="2" charset="-122"/>
                <a:ea typeface="华文宋体" panose="02010600040101010101" pitchFamily="2" charset="-122"/>
              </a:rPr>
              <a:t>inv</a:t>
            </a:r>
            <a:r>
              <a:rPr lang="zh-CN" altLang="en-US" sz="3000" b="1" dirty="0">
                <a:latin typeface="华文宋体" panose="02010600040101010101" pitchFamily="2" charset="-122"/>
                <a:ea typeface="华文宋体" panose="02010600040101010101" pitchFamily="2" charset="-122"/>
              </a:rPr>
              <a:t>命令的用法</a:t>
            </a:r>
          </a:p>
          <a:p>
            <a:pPr eaLnBrk="1" hangingPunct="1">
              <a:lnSpc>
                <a:spcPct val="150000"/>
              </a:lnSpc>
            </a:pPr>
            <a:r>
              <a:rPr lang="zh-CN" altLang="en-US" sz="3000" b="1" dirty="0">
                <a:latin typeface="华文宋体" panose="02010600040101010101" pitchFamily="2" charset="-122"/>
                <a:ea typeface="华文宋体" panose="02010600040101010101" pitchFamily="2" charset="-122"/>
              </a:rPr>
              <a:t>向量与矩阵的表示及运算</a:t>
            </a:r>
          </a:p>
          <a:p>
            <a:pPr lvl="1" eaLnBrk="1" hangingPunct="1">
              <a:lnSpc>
                <a:spcPct val="150000"/>
              </a:lnSpc>
            </a:pPr>
            <a:r>
              <a:rPr lang="zh-CN" altLang="en-US" sz="3000" b="1" dirty="0">
                <a:latin typeface="华文宋体" panose="02010600040101010101" pitchFamily="2" charset="-122"/>
                <a:ea typeface="华文宋体" panose="02010600040101010101" pitchFamily="2" charset="-122"/>
              </a:rPr>
              <a:t>向量的表示方法与运算</a:t>
            </a:r>
          </a:p>
          <a:p>
            <a:pPr lvl="1" eaLnBrk="1" hangingPunct="1">
              <a:lnSpc>
                <a:spcPct val="150000"/>
              </a:lnSpc>
              <a:buFont typeface="Wingdings" panose="05000000000000000000" pitchFamily="2" charset="2"/>
              <a:buNone/>
            </a:pPr>
            <a:r>
              <a:rPr lang="zh-CN" altLang="en-US" sz="3000"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&gt;&gt;x = [1 3 5 2];     %</a:t>
            </a:r>
            <a:r>
              <a:rPr lang="zh-CN" altLang="en-US" sz="3000" b="1" dirty="0">
                <a:latin typeface="华文宋体" panose="02010600040101010101" pitchFamily="2" charset="-122"/>
                <a:ea typeface="华文宋体" panose="02010600040101010101" pitchFamily="2" charset="-122"/>
              </a:rPr>
              <a:t>表示一个行向量</a:t>
            </a:r>
          </a:p>
          <a:p>
            <a:pPr lvl="1" eaLnBrk="1" hangingPunct="1">
              <a:lnSpc>
                <a:spcPct val="150000"/>
              </a:lnSpc>
              <a:buFont typeface="Wingdings" panose="05000000000000000000" pitchFamily="2" charset="2"/>
              <a:buNone/>
            </a:pPr>
            <a:r>
              <a:rPr lang="zh-CN" altLang="en-US" sz="3000" b="1" dirty="0">
                <a:latin typeface="华文宋体" panose="02010600040101010101" pitchFamily="2" charset="-122"/>
                <a:ea typeface="华文宋体" panose="02010600040101010101" pitchFamily="2" charset="-122"/>
              </a:rPr>
              <a:t> </a:t>
            </a:r>
            <a:r>
              <a:rPr lang="en-US" altLang="zh-CN" sz="3000" b="1" dirty="0">
                <a:latin typeface="华文宋体" panose="02010600040101010101" pitchFamily="2" charset="-122"/>
                <a:ea typeface="华文宋体" panose="02010600040101010101" pitchFamily="2" charset="-122"/>
              </a:rPr>
              <a:t>&gt;&gt;y = 2*x+1   </a:t>
            </a:r>
          </a:p>
          <a:p>
            <a:pPr lvl="1" eaLnBrk="1" hangingPunct="1">
              <a:lnSpc>
                <a:spcPct val="150000"/>
              </a:lnSpc>
              <a:buFont typeface="Wingdings" panose="05000000000000000000" pitchFamily="2" charset="2"/>
              <a:buNone/>
            </a:pPr>
            <a:r>
              <a:rPr lang="en-US" altLang="zh-CN" sz="3000" b="1" dirty="0">
                <a:latin typeface="华文宋体" panose="02010600040101010101" pitchFamily="2" charset="-122"/>
                <a:ea typeface="华文宋体" panose="02010600040101010101" pitchFamily="2" charset="-122"/>
              </a:rPr>
              <a:t> y =  3 7 11 5</a:t>
            </a:r>
          </a:p>
        </p:txBody>
      </p:sp>
      <p:sp>
        <p:nvSpPr>
          <p:cNvPr id="7373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73E71AA-3952-4A83-BA94-655E8059990B}" type="slidenum">
              <a:rPr lang="zh-CN" altLang="en-US" sz="1400" smtClean="0">
                <a:solidFill>
                  <a:schemeClr val="folHlink"/>
                </a:solidFill>
              </a:rPr>
              <a:t>147</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74753"/>
          <p:cNvSpPr>
            <a:spLocks noGrp="1" noChangeArrowheads="1"/>
          </p:cNvSpPr>
          <p:nvPr>
            <p:ph type="title"/>
          </p:nvPr>
        </p:nvSpPr>
        <p:spPr>
          <a:xfrm>
            <a:off x="654120" y="125097"/>
            <a:ext cx="5657850" cy="761998"/>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6019" name="文本占位符 74754"/>
          <p:cNvSpPr>
            <a:spLocks noGrp="1" noChangeArrowheads="1"/>
          </p:cNvSpPr>
          <p:nvPr>
            <p:ph type="body" idx="1"/>
          </p:nvPr>
        </p:nvSpPr>
        <p:spPr>
          <a:xfrm>
            <a:off x="410416" y="952499"/>
            <a:ext cx="7762033" cy="5403851"/>
          </a:xfrm>
        </p:spPr>
        <p:txBody>
          <a:bodyPr>
            <a:noAutofit/>
          </a:bodyPr>
          <a:lstStyle/>
          <a:p>
            <a:pPr eaLnBrk="1" hangingPunct="1">
              <a:lnSpc>
                <a:spcPct val="150000"/>
              </a:lnSpc>
              <a:spcBef>
                <a:spcPts val="0"/>
              </a:spcBef>
            </a:pPr>
            <a:r>
              <a:rPr lang="zh-CN" altLang="en-US" b="1" dirty="0">
                <a:latin typeface="华文宋体" panose="02010600040101010101" pitchFamily="2" charset="-122"/>
                <a:ea typeface="华文宋体" panose="02010600040101010101" pitchFamily="2" charset="-122"/>
              </a:rPr>
              <a:t>向量与矩阵的表示及运算</a:t>
            </a:r>
          </a:p>
          <a:p>
            <a:pPr lvl="1" eaLnBrk="1" hangingPunct="1">
              <a:lnSpc>
                <a:spcPct val="150000"/>
              </a:lnSpc>
              <a:spcBef>
                <a:spcPts val="0"/>
              </a:spcBef>
            </a:pPr>
            <a:r>
              <a:rPr lang="zh-CN" altLang="en-US" sz="2800" b="1" dirty="0">
                <a:latin typeface="华文宋体" panose="02010600040101010101" pitchFamily="2" charset="-122"/>
                <a:ea typeface="华文宋体" panose="02010600040101010101" pitchFamily="2" charset="-122"/>
              </a:rPr>
              <a:t>更改、增加或删除向量中的元素</a:t>
            </a: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&gt;&gt;y(3) = 2          % </a:t>
            </a:r>
            <a:r>
              <a:rPr lang="zh-CN" altLang="en-US" sz="2800" b="1" dirty="0">
                <a:latin typeface="华文宋体" panose="02010600040101010101" pitchFamily="2" charset="-122"/>
                <a:ea typeface="华文宋体" panose="02010600040101010101" pitchFamily="2" charset="-122"/>
              </a:rPr>
              <a:t>更改第三个元素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5           % </a:t>
            </a:r>
            <a:r>
              <a:rPr lang="zh-CN" altLang="en-US" sz="2800" b="1" dirty="0">
                <a:latin typeface="华文宋体" panose="02010600040101010101" pitchFamily="2" charset="-122"/>
                <a:ea typeface="华文宋体" panose="02010600040101010101" pitchFamily="2" charset="-122"/>
              </a:rPr>
              <a:t>更改第三个元素后的结果</a:t>
            </a:r>
            <a:endParaRPr lang="en-US" altLang="zh-CN" sz="2800" b="1" dirty="0">
              <a:latin typeface="华文宋体" panose="02010600040101010101" pitchFamily="2" charset="-122"/>
              <a:ea typeface="华文宋体" panose="02010600040101010101" pitchFamily="2" charset="-122"/>
            </a:endParaRP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&gt;&gt;y(6) = 10	   % </a:t>
            </a:r>
            <a:r>
              <a:rPr lang="zh-CN" altLang="en-US" sz="2800" b="1" dirty="0">
                <a:latin typeface="华文宋体" panose="02010600040101010101" pitchFamily="2" charset="-122"/>
                <a:ea typeface="华文宋体" panose="02010600040101010101" pitchFamily="2" charset="-122"/>
              </a:rPr>
              <a:t>加入第六个元素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5 0 10     %</a:t>
            </a:r>
            <a:r>
              <a:rPr lang="zh-CN" altLang="en-US" sz="2800" b="1" dirty="0">
                <a:latin typeface="华文宋体" panose="02010600040101010101" pitchFamily="2" charset="-122"/>
                <a:ea typeface="华文宋体" panose="02010600040101010101" pitchFamily="2" charset="-122"/>
              </a:rPr>
              <a:t>加入第六个元素后的结果	</a:t>
            </a:r>
            <a:endParaRPr lang="en-US" altLang="zh-CN" sz="2800" b="1" dirty="0">
              <a:latin typeface="华文宋体" panose="02010600040101010101" pitchFamily="2" charset="-122"/>
              <a:ea typeface="华文宋体" panose="02010600040101010101" pitchFamily="2" charset="-122"/>
            </a:endParaRPr>
          </a:p>
          <a:p>
            <a:pPr lvl="1" eaLnBrk="1" hangingPunct="1">
              <a:lnSpc>
                <a:spcPct val="150000"/>
              </a:lnSpc>
              <a:spcBef>
                <a:spcPts val="0"/>
              </a:spcBef>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&gt;&gt;y(4) = [ ]          % </a:t>
            </a:r>
            <a:r>
              <a:rPr lang="zh-CN" altLang="en-US" sz="2800" b="1" dirty="0">
                <a:latin typeface="华文宋体" panose="02010600040101010101" pitchFamily="2" charset="-122"/>
                <a:ea typeface="华文宋体" panose="02010600040101010101" pitchFamily="2" charset="-122"/>
              </a:rPr>
              <a:t>删除第四个元素   </a:t>
            </a:r>
          </a:p>
          <a:p>
            <a:pPr lvl="1">
              <a:lnSpc>
                <a:spcPct val="150000"/>
              </a:lnSpc>
              <a:spcBef>
                <a:spcPts val="0"/>
              </a:spcBef>
              <a:buNone/>
            </a:pPr>
            <a:r>
              <a:rPr lang="en-US" altLang="zh-CN" sz="2800" b="1" dirty="0">
                <a:latin typeface="华文宋体" panose="02010600040101010101" pitchFamily="2" charset="-122"/>
                <a:ea typeface="华文宋体" panose="02010600040101010101" pitchFamily="2" charset="-122"/>
              </a:rPr>
              <a:t>y = 3 7 2 0 10        %</a:t>
            </a:r>
            <a:r>
              <a:rPr lang="zh-CN" altLang="en-US" sz="2800" b="1" dirty="0">
                <a:latin typeface="华文宋体" panose="02010600040101010101" pitchFamily="2" charset="-122"/>
                <a:ea typeface="华文宋体" panose="02010600040101010101" pitchFamily="2" charset="-122"/>
              </a:rPr>
              <a:t>删除第四个元素后的结果</a:t>
            </a:r>
          </a:p>
        </p:txBody>
      </p:sp>
      <p:sp>
        <p:nvSpPr>
          <p:cNvPr id="74755"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A96624A3-5273-47CE-A038-A70E8BB5785B}" type="slidenum">
              <a:rPr lang="zh-CN" altLang="en-US" sz="1400" smtClean="0">
                <a:solidFill>
                  <a:schemeClr val="folHlink"/>
                </a:solidFill>
              </a:rPr>
              <a:t>148</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75777"/>
          <p:cNvSpPr>
            <a:spLocks noGrp="1" noChangeArrowheads="1"/>
          </p:cNvSpPr>
          <p:nvPr>
            <p:ph type="title"/>
          </p:nvPr>
        </p:nvSpPr>
        <p:spPr>
          <a:xfrm>
            <a:off x="481592" y="0"/>
            <a:ext cx="6387838" cy="712470"/>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7043" name="文本占位符 75778"/>
          <p:cNvSpPr>
            <a:spLocks noGrp="1" noChangeArrowheads="1"/>
          </p:cNvSpPr>
          <p:nvPr>
            <p:ph type="body" idx="1"/>
          </p:nvPr>
        </p:nvSpPr>
        <p:spPr>
          <a:xfrm>
            <a:off x="199217" y="519112"/>
            <a:ext cx="8174859" cy="6110287"/>
          </a:xfrm>
        </p:spPr>
        <p:txBody>
          <a:bodyPr>
            <a:noAutofit/>
          </a:bodyPr>
          <a:lstStyle/>
          <a:p>
            <a:pPr eaLnBrk="1" hangingPunct="1">
              <a:lnSpc>
                <a:spcPct val="120000"/>
              </a:lnSpc>
              <a:spcBef>
                <a:spcPts val="0"/>
              </a:spcBef>
            </a:pPr>
            <a:r>
              <a:rPr lang="zh-CN" altLang="en-US" sz="2600" b="1" dirty="0">
                <a:latin typeface="华文宋体" panose="02010600040101010101" pitchFamily="2" charset="-122"/>
                <a:ea typeface="华文宋体" panose="02010600040101010101" pitchFamily="2" charset="-122"/>
              </a:rPr>
              <a:t>向量与矩阵的表示及运算</a:t>
            </a:r>
          </a:p>
          <a:p>
            <a:pPr lvl="1" eaLnBrk="1" hangingPunct="1">
              <a:lnSpc>
                <a:spcPct val="120000"/>
              </a:lnSpc>
              <a:spcBef>
                <a:spcPts val="0"/>
              </a:spcBef>
            </a:pPr>
            <a:r>
              <a:rPr lang="zh-CN" altLang="en-US" sz="2600" b="1" dirty="0">
                <a:latin typeface="华文宋体" panose="02010600040101010101" pitchFamily="2" charset="-122"/>
                <a:ea typeface="华文宋体" panose="02010600040101010101" pitchFamily="2" charset="-122"/>
              </a:rPr>
              <a:t>向量的一个元素或一部分向量的运算</a:t>
            </a:r>
          </a:p>
          <a:p>
            <a:pPr lvl="1" eaLnBrk="1" hangingPunct="1">
              <a:lnSpc>
                <a:spcPct val="120000"/>
              </a:lnSpc>
              <a:spcBef>
                <a:spcPts val="0"/>
              </a:spcBef>
              <a:buFont typeface="Wingdings" panose="05000000000000000000" pitchFamily="2" charset="2"/>
              <a:buNone/>
            </a:pPr>
            <a:r>
              <a:rPr lang="zh-CN" altLang="en-US" sz="2600" b="1" dirty="0">
                <a:latin typeface="华文宋体" panose="02010600040101010101" pitchFamily="2" charset="-122"/>
                <a:ea typeface="华文宋体" panose="02010600040101010101" pitchFamily="2" charset="-122"/>
              </a:rPr>
              <a:t>	&gt;&gt;x(2)*3+y(4)  </a:t>
            </a:r>
            <a:endParaRPr lang="en-US" altLang="zh-CN" sz="2600" b="1" dirty="0">
              <a:latin typeface="华文宋体" panose="02010600040101010101" pitchFamily="2" charset="-122"/>
              <a:ea typeface="华文宋体" panose="02010600040101010101" pitchFamily="2" charset="-122"/>
            </a:endParaRPr>
          </a:p>
          <a:p>
            <a:pPr lvl="1">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        ans = 9          % 取出x的第二个元素和y的第四个元素来做运算   </a:t>
            </a:r>
          </a:p>
          <a:p>
            <a:pPr lvl="1" eaLnBrk="1" hangingPunct="1">
              <a:lnSpc>
                <a:spcPct val="120000"/>
              </a:lnSpc>
              <a:spcBef>
                <a:spcPts val="0"/>
              </a:spcBef>
              <a:buFont typeface="Wingdings" panose="05000000000000000000" pitchFamily="2" charset="2"/>
              <a:buNone/>
            </a:pPr>
            <a:r>
              <a:rPr lang="zh-CN" altLang="en-US" sz="2600" b="1" dirty="0">
                <a:latin typeface="华文宋体" panose="02010600040101010101" pitchFamily="2" charset="-122"/>
                <a:ea typeface="华文宋体" panose="02010600040101010101" pitchFamily="2" charset="-122"/>
              </a:rPr>
              <a:t>	&gt;&gt;y(2:4)-1 </a:t>
            </a:r>
            <a:endParaRPr lang="en-US" altLang="zh-CN" sz="2600" b="1" dirty="0">
              <a:latin typeface="华文宋体" panose="02010600040101010101" pitchFamily="2" charset="-122"/>
              <a:ea typeface="华文宋体" panose="02010600040101010101" pitchFamily="2" charset="-122"/>
            </a:endParaRPr>
          </a:p>
          <a:p>
            <a:pPr lvl="1">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ans = 6 1 -1    %用y的第二至第四个元素分别做减1运算，2:4代表向量中 的第2、3、4号元素 转置</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&gt;&gt;z = x'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z = 1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3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5  </a:t>
            </a:r>
          </a:p>
          <a:p>
            <a:pPr lvl="2" eaLnBrk="1" hangingPunct="1">
              <a:lnSpc>
                <a:spcPct val="120000"/>
              </a:lnSpc>
              <a:spcBef>
                <a:spcPts val="0"/>
              </a:spcBef>
              <a:buFont typeface="Wingdings" panose="05000000000000000000" pitchFamily="2" charset="2"/>
              <a:buNone/>
            </a:pPr>
            <a:r>
              <a:rPr lang="pl-PL" altLang="en-US" sz="2600" b="1" dirty="0">
                <a:latin typeface="华文宋体" panose="02010600040101010101" pitchFamily="2" charset="-122"/>
                <a:ea typeface="华文宋体" panose="02010600040101010101" pitchFamily="2" charset="-122"/>
              </a:rPr>
              <a:t>    2   </a:t>
            </a:r>
          </a:p>
        </p:txBody>
      </p:sp>
      <p:sp>
        <p:nvSpPr>
          <p:cNvPr id="7577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ECBB287-DC0A-4787-91FB-D497B96FA610}" type="slidenum">
              <a:rPr lang="zh-CN" altLang="en-US" sz="1400" smtClean="0">
                <a:solidFill>
                  <a:schemeClr val="folHlink"/>
                </a:solidFill>
              </a:rPr>
              <a:t>149</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0" y="153652"/>
            <a:ext cx="7886700" cy="1613571"/>
          </a:xfrm>
        </p:spPr>
        <p:txBody>
          <a:bodyPr>
            <a:normAutofit fontScale="90000"/>
          </a:bodyPr>
          <a:lstStyle/>
          <a:p>
            <a:pPr>
              <a:lnSpc>
                <a:spcPct val="150000"/>
              </a:lnSpc>
            </a:pPr>
            <a:r>
              <a:rPr lang="zh-CN" altLang="zh-CN" sz="3600" dirty="0">
                <a:solidFill>
                  <a:srgbClr val="FF0000"/>
                </a:solidFill>
              </a:rPr>
              <a:t>学堂计算机科学实验班</a:t>
            </a:r>
            <a:r>
              <a:rPr lang="en-US" altLang="zh-CN" sz="3600" dirty="0">
                <a:solidFill>
                  <a:srgbClr val="FF0000"/>
                </a:solidFill>
              </a:rPr>
              <a:t>(</a:t>
            </a:r>
            <a:r>
              <a:rPr lang="zh-CN" altLang="zh-CN" sz="3600" dirty="0">
                <a:solidFill>
                  <a:srgbClr val="FF0000"/>
                </a:solidFill>
              </a:rPr>
              <a:t>姚班</a:t>
            </a:r>
            <a:r>
              <a:rPr lang="en-US" altLang="zh-CN" sz="3600" dirty="0">
                <a:solidFill>
                  <a:srgbClr val="FF0000"/>
                </a:solidFill>
              </a:rPr>
              <a:t>)</a:t>
            </a:r>
            <a:br>
              <a:rPr lang="en-US" altLang="zh-CN" sz="3600" dirty="0">
                <a:solidFill>
                  <a:srgbClr val="FF0000"/>
                </a:solidFill>
              </a:rPr>
            </a:br>
            <a:r>
              <a:rPr lang="en-US" altLang="zh-CN" sz="3600" dirty="0">
                <a:solidFill>
                  <a:srgbClr val="FF0000"/>
                </a:solidFill>
              </a:rPr>
              <a:t>-----------</a:t>
            </a:r>
            <a:r>
              <a:rPr lang="zh-CN" altLang="en-US" sz="2800" dirty="0">
                <a:solidFill>
                  <a:srgbClr val="FF0000"/>
                </a:solidFill>
              </a:rPr>
              <a:t>“清华半英聚姚班”</a:t>
            </a:r>
          </a:p>
        </p:txBody>
      </p:sp>
      <p:sp>
        <p:nvSpPr>
          <p:cNvPr id="3" name="内容占位符 2"/>
          <p:cNvSpPr>
            <a:spLocks noGrp="1"/>
          </p:cNvSpPr>
          <p:nvPr>
            <p:ph idx="1"/>
          </p:nvPr>
        </p:nvSpPr>
        <p:spPr>
          <a:xfrm>
            <a:off x="411480" y="1673317"/>
            <a:ext cx="8446770" cy="5009516"/>
          </a:xfrm>
        </p:spPr>
        <p:txBody>
          <a:bodyPr>
            <a:normAutofit fontScale="92500"/>
          </a:bodyPr>
          <a:lstStyle/>
          <a:p>
            <a:pPr>
              <a:lnSpc>
                <a:spcPct val="150000"/>
              </a:lnSpc>
            </a:pPr>
            <a:r>
              <a:rPr lang="zh-CN" altLang="zh-CN" sz="2600" dirty="0"/>
              <a:t>由世界著名计算机科学家姚期智院士于</a:t>
            </a:r>
            <a:r>
              <a:rPr lang="en-US" altLang="zh-CN" sz="2600" dirty="0"/>
              <a:t> 2005 </a:t>
            </a:r>
            <a:r>
              <a:rPr lang="zh-CN" altLang="zh-CN" sz="2600" dirty="0"/>
              <a:t>年创办，致力于培养与美国麻省理工学院、普林斯顿大学等世界一流高校本科生具有同等、甚至更高竞争力的领跑国际拔尖创新计算机科学人才。</a:t>
            </a:r>
            <a:endParaRPr lang="en-US" altLang="zh-CN" sz="2600" dirty="0"/>
          </a:p>
          <a:p>
            <a:pPr>
              <a:lnSpc>
                <a:spcPct val="150000"/>
              </a:lnSpc>
            </a:pPr>
            <a:r>
              <a:rPr lang="zh-CN" altLang="zh-CN" sz="2600" dirty="0"/>
              <a:t>凭借在美国</a:t>
            </a:r>
            <a:r>
              <a:rPr lang="en-US" altLang="zh-CN" sz="2600" dirty="0"/>
              <a:t> MIT</a:t>
            </a:r>
            <a:r>
              <a:rPr lang="zh-CN" altLang="zh-CN" sz="2600" dirty="0"/>
              <a:t>、</a:t>
            </a:r>
            <a:r>
              <a:rPr lang="en-US" altLang="zh-CN" sz="2600" dirty="0"/>
              <a:t>Stanford</a:t>
            </a:r>
            <a:r>
              <a:rPr lang="zh-CN" altLang="zh-CN" sz="2600" dirty="0"/>
              <a:t>、</a:t>
            </a:r>
            <a:r>
              <a:rPr lang="en-US" altLang="zh-CN" sz="2600" dirty="0"/>
              <a:t>Princeton </a:t>
            </a:r>
            <a:r>
              <a:rPr lang="zh-CN" altLang="zh-CN" sz="2600" dirty="0"/>
              <a:t>的多年执教经验亲自制定培养方案和教学计划，姚期智院士精心设置全英文教学的专业课程</a:t>
            </a:r>
            <a:r>
              <a:rPr lang="en-US" altLang="zh-CN" sz="2600" dirty="0"/>
              <a:t> 25 </a:t>
            </a:r>
            <a:r>
              <a:rPr lang="zh-CN" altLang="zh-CN" sz="2600" dirty="0"/>
              <a:t>门，覆盖计算机科学前沿领域。</a:t>
            </a:r>
            <a:endParaRPr lang="en-US" altLang="zh-CN" sz="2600" dirty="0"/>
          </a:p>
          <a:p>
            <a:pPr>
              <a:lnSpc>
                <a:spcPct val="150000"/>
              </a:lnSpc>
            </a:pPr>
            <a:r>
              <a:rPr lang="zh-CN" altLang="zh-CN" sz="2600" dirty="0"/>
              <a:t>自</a:t>
            </a:r>
            <a:r>
              <a:rPr lang="en-US" altLang="zh-CN" sz="2600" dirty="0"/>
              <a:t> 2005 </a:t>
            </a:r>
            <a:r>
              <a:rPr lang="zh-CN" altLang="zh-CN" sz="2600" dirty="0"/>
              <a:t>年开班至今，“姚班” 已经送走</a:t>
            </a:r>
            <a:r>
              <a:rPr lang="en-US" altLang="zh-CN" sz="2600" dirty="0"/>
              <a:t> 16</a:t>
            </a:r>
            <a:r>
              <a:rPr lang="zh-CN" altLang="zh-CN" sz="2600" dirty="0"/>
              <a:t>届毕业生</a:t>
            </a:r>
            <a:r>
              <a:rPr lang="en-US" altLang="zh-CN" sz="2600" dirty="0"/>
              <a:t> </a:t>
            </a:r>
            <a:r>
              <a:rPr lang="zh-CN" altLang="zh-CN" sz="2600" dirty="0"/>
              <a:t>。</a:t>
            </a:r>
          </a:p>
        </p:txBody>
      </p:sp>
      <p:pic>
        <p:nvPicPr>
          <p:cNvPr id="9218" name="Picture 2" descr="https://timgsa.baidu.com/timg?image&amp;quality=80&amp;size=b9999_10000&amp;sec=1568539022776&amp;di=2f4b3d0a759a1a7de73fdf30b7576f1d&amp;imgtype=0&amp;src=http%3A%2F%2Fp3.qhimg.com%2Fdr%2F125_125_%2Ft01ad00a18592007ee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5" y="365126"/>
            <a:ext cx="847725" cy="119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76801"/>
          <p:cNvSpPr>
            <a:spLocks noGrp="1" noChangeArrowheads="1"/>
          </p:cNvSpPr>
          <p:nvPr>
            <p:ph type="title"/>
          </p:nvPr>
        </p:nvSpPr>
        <p:spPr>
          <a:xfrm>
            <a:off x="1023573" y="387987"/>
            <a:ext cx="5154930" cy="66357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8067" name="文本占位符 76802"/>
          <p:cNvSpPr>
            <a:spLocks noGrp="1" noChangeArrowheads="1"/>
          </p:cNvSpPr>
          <p:nvPr>
            <p:ph type="body" idx="1"/>
          </p:nvPr>
        </p:nvSpPr>
        <p:spPr>
          <a:xfrm>
            <a:off x="1066800" y="1371600"/>
            <a:ext cx="6465570" cy="4800600"/>
          </a:xfrm>
        </p:spPr>
        <p:txBody>
          <a:bodyPr>
            <a:normAutofit/>
          </a:bodyPr>
          <a:lstStyle/>
          <a:p>
            <a:pPr eaLnBrk="1" hangingPunct="1">
              <a:lnSpc>
                <a:spcPct val="120000"/>
              </a:lnSpc>
            </a:pPr>
            <a:r>
              <a:rPr lang="zh-CN" altLang="en-US" sz="2800" b="1" dirty="0">
                <a:latin typeface="华文宋体" panose="02010600040101010101" pitchFamily="2" charset="-122"/>
                <a:ea typeface="华文宋体" panose="02010600040101010101" pitchFamily="2" charset="-122"/>
              </a:rPr>
              <a:t>矩阵的表示方法和各种处理方式</a:t>
            </a:r>
          </a:p>
          <a:p>
            <a:pPr lvl="1" eaLnBrk="1" hangingPunct="1">
              <a:lnSpc>
                <a:spcPct val="120000"/>
              </a:lnSpc>
            </a:pPr>
            <a:r>
              <a:rPr lang="zh-CN" altLang="en-US" sz="2800" b="1" dirty="0">
                <a:latin typeface="华文宋体" panose="02010600040101010101" pitchFamily="2" charset="-122"/>
                <a:ea typeface="华文宋体" panose="02010600040101010101" pitchFamily="2" charset="-122"/>
              </a:rPr>
              <a:t>表示在命令窗口中输入</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A = [1 2 3 4; 5 6 7 8; 9 10 11 12]</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结果为：</a:t>
            </a:r>
          </a:p>
          <a:p>
            <a:pPr lvl="1" eaLnBrk="1" hangingPunct="1">
              <a:lnSpc>
                <a:spcPct val="120000"/>
              </a:lnSpc>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A =</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1  2   3   4</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5  6   7   8</a:t>
            </a:r>
          </a:p>
          <a:p>
            <a:pPr lvl="1" eaLnBrk="1" hangingPunct="1">
              <a:lnSpc>
                <a:spcPct val="12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9  10  11  12</a:t>
            </a:r>
          </a:p>
          <a:p>
            <a:pPr lvl="1" eaLnBrk="1" hangingPunct="1">
              <a:lnSpc>
                <a:spcPct val="90000"/>
              </a:lnSpc>
            </a:pPr>
            <a:endParaRPr lang="en-US" altLang="zh-CN" sz="2800" b="1" dirty="0"/>
          </a:p>
        </p:txBody>
      </p:sp>
      <p:sp>
        <p:nvSpPr>
          <p:cNvPr id="7680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35E9D99-7E7F-4FE1-BF45-6F4F604552DE}" type="slidenum">
              <a:rPr lang="zh-CN" altLang="en-US" sz="1400" smtClean="0">
                <a:solidFill>
                  <a:schemeClr val="folHlink"/>
                </a:solidFill>
              </a:rPr>
              <a:t>150</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77825"/>
          <p:cNvSpPr>
            <a:spLocks noGrp="1" noChangeArrowheads="1"/>
          </p:cNvSpPr>
          <p:nvPr>
            <p:ph type="title"/>
          </p:nvPr>
        </p:nvSpPr>
        <p:spPr>
          <a:xfrm>
            <a:off x="434341" y="247650"/>
            <a:ext cx="5059362" cy="549275"/>
          </a:xfrm>
        </p:spPr>
        <p:txBody>
          <a:bodyPr>
            <a:no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89091" name="文本占位符 77826"/>
          <p:cNvSpPr>
            <a:spLocks noGrp="1" noChangeArrowheads="1"/>
          </p:cNvSpPr>
          <p:nvPr>
            <p:ph type="body" idx="1"/>
          </p:nvPr>
        </p:nvSpPr>
        <p:spPr>
          <a:xfrm>
            <a:off x="457202" y="989649"/>
            <a:ext cx="7783830" cy="5731827"/>
          </a:xfrm>
        </p:spPr>
        <p:txBody>
          <a:bodyPr>
            <a:noAutofit/>
          </a:bodyPr>
          <a:lstStyle/>
          <a:p>
            <a:pPr eaLnBrk="1" hangingPunct="1"/>
            <a:r>
              <a:rPr lang="zh-CN" altLang="en-US" b="1" dirty="0">
                <a:latin typeface="华文宋体" panose="02010600040101010101" pitchFamily="2" charset="-122"/>
                <a:ea typeface="华文宋体" panose="02010600040101010101" pitchFamily="2" charset="-122"/>
              </a:rPr>
              <a:t>矩阵的表示方法和各种处理方式</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&gt;&gt;A(2,3) = 5        </a:t>
            </a:r>
            <a:r>
              <a:rPr lang="zh-CN" altLang="en-US" b="1" dirty="0">
                <a:latin typeface="华文宋体" panose="02010600040101010101" pitchFamily="2" charset="-122"/>
                <a:ea typeface="华文宋体" panose="02010600040101010101" pitchFamily="2" charset="-122"/>
              </a:rPr>
              <a:t>% 将矩阵第二行，第三列的 </a:t>
            </a:r>
            <a:endParaRPr lang="en-US" altLang="zh-CN" b="1" dirty="0">
              <a:latin typeface="华文宋体" panose="02010600040101010101" pitchFamily="2" charset="-122"/>
              <a:ea typeface="华文宋体" panose="02010600040101010101" pitchFamily="2" charset="-122"/>
            </a:endParaRPr>
          </a:p>
          <a:p>
            <a:pPr lvl="1" eaLnBrk="1" hangingPunct="1">
              <a:spcBef>
                <a:spcPct val="0"/>
              </a:spcBef>
              <a:buFont typeface="Wingdings" panose="05000000000000000000" pitchFamily="2" charset="2"/>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 元素值置为5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A =                       </a:t>
            </a:r>
            <a:r>
              <a:rPr lang="zh-CN" altLang="en-US" b="1" dirty="0">
                <a:latin typeface="华文宋体" panose="02010600040101010101" pitchFamily="2" charset="-122"/>
                <a:ea typeface="华文宋体" panose="02010600040101010101" pitchFamily="2" charset="-122"/>
              </a:rPr>
              <a:t>%置值后的矩阵</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1  2  3  4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5  6  5  8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9  10 11  12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&gt;&gt;B = A(2,1:3)     </a:t>
            </a:r>
            <a:r>
              <a:rPr lang="zh-CN" altLang="en-US" b="1" dirty="0">
                <a:latin typeface="华文宋体" panose="02010600040101010101" pitchFamily="2" charset="-122"/>
                <a:ea typeface="华文宋体" panose="02010600040101010101" pitchFamily="2" charset="-122"/>
              </a:rPr>
              <a:t>%取出矩阵A中第二行第一个</a:t>
            </a:r>
            <a:endParaRPr lang="en-US" altLang="zh-CN" b="1" dirty="0">
              <a:latin typeface="华文宋体" panose="02010600040101010101" pitchFamily="2" charset="-122"/>
              <a:ea typeface="华文宋体" panose="02010600040101010101" pitchFamily="2" charset="-122"/>
            </a:endParaRPr>
          </a:p>
          <a:p>
            <a:pPr lvl="1" eaLnBrk="1" hangingPunct="1">
              <a:spcBef>
                <a:spcPct val="0"/>
              </a:spcBef>
              <a:buFont typeface="Wingdings" panose="05000000000000000000" pitchFamily="2" charset="2"/>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                         到第三个元素，构成 矩阵B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B = 5 6 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&gt;&gt;A = [A B']       %</a:t>
            </a:r>
            <a:r>
              <a:rPr lang="zh-CN" altLang="en-US" b="1" dirty="0">
                <a:latin typeface="华文宋体" panose="02010600040101010101" pitchFamily="2" charset="-122"/>
                <a:ea typeface="华文宋体" panose="02010600040101010101" pitchFamily="2" charset="-122"/>
              </a:rPr>
              <a:t>将B转置后，再以列向量并入A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A = 1  2   3    4   5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5  6   5    8   6    </a:t>
            </a:r>
          </a:p>
          <a:p>
            <a:pPr lvl="1" eaLnBrk="1" hangingPunct="1">
              <a:spcBef>
                <a:spcPct val="0"/>
              </a:spcBef>
              <a:buFont typeface="Wingdings" panose="05000000000000000000" pitchFamily="2" charset="2"/>
              <a:buNone/>
            </a:pPr>
            <a:r>
              <a:rPr lang="zh-CN" altLang="en-US" sz="2800" b="1" dirty="0">
                <a:latin typeface="华文宋体" panose="02010600040101010101" pitchFamily="2" charset="-122"/>
                <a:ea typeface="华文宋体" panose="02010600040101010101" pitchFamily="2" charset="-122"/>
              </a:rPr>
              <a:t>	     9  10 11  12  5 </a:t>
            </a:r>
          </a:p>
        </p:txBody>
      </p:sp>
      <p:sp>
        <p:nvSpPr>
          <p:cNvPr id="7782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7A2F210-A390-49F4-9349-ABCB2CAC16B4}" type="slidenum">
              <a:rPr lang="zh-CN" altLang="en-US" sz="1400" smtClean="0">
                <a:solidFill>
                  <a:schemeClr val="folHlink"/>
                </a:solidFill>
              </a:rPr>
              <a:t>151</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78849"/>
          <p:cNvSpPr>
            <a:spLocks noGrp="1" noChangeArrowheads="1"/>
          </p:cNvSpPr>
          <p:nvPr>
            <p:ph type="title"/>
          </p:nvPr>
        </p:nvSpPr>
        <p:spPr>
          <a:xfrm>
            <a:off x="735013" y="542290"/>
            <a:ext cx="5762625" cy="504825"/>
          </a:xfrm>
        </p:spPr>
        <p:txBody>
          <a:bodyPr>
            <a:no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2  MATLAB</a:t>
            </a:r>
            <a:r>
              <a:rPr lang="zh-CN" altLang="en-US" sz="3600" b="1" dirty="0">
                <a:solidFill>
                  <a:srgbClr val="FF0000"/>
                </a:solidFill>
                <a:latin typeface="华文宋体" panose="02010600040101010101" pitchFamily="2" charset="-122"/>
                <a:ea typeface="华文宋体" panose="02010600040101010101" pitchFamily="2" charset="-122"/>
              </a:rPr>
              <a:t>基本运算</a:t>
            </a:r>
          </a:p>
        </p:txBody>
      </p:sp>
      <p:sp>
        <p:nvSpPr>
          <p:cNvPr id="90115" name="文本占位符 78850"/>
          <p:cNvSpPr>
            <a:spLocks noGrp="1" noChangeArrowheads="1"/>
          </p:cNvSpPr>
          <p:nvPr>
            <p:ph type="body" idx="1"/>
          </p:nvPr>
        </p:nvSpPr>
        <p:spPr>
          <a:xfrm>
            <a:off x="721648" y="1201738"/>
            <a:ext cx="7691306" cy="5337175"/>
          </a:xfrm>
        </p:spPr>
        <p:txBody>
          <a:bodyPr>
            <a:normAutofit fontScale="92500" lnSpcReduction="20000"/>
          </a:bodyPr>
          <a:lstStyle/>
          <a:p>
            <a:pPr eaLnBrk="1" hangingPunct="1">
              <a:lnSpc>
                <a:spcPct val="110000"/>
              </a:lnSpc>
            </a:pPr>
            <a:r>
              <a:rPr lang="zh-CN" altLang="en-US" b="1" dirty="0">
                <a:latin typeface="华文宋体" panose="02010600040101010101" pitchFamily="2" charset="-122"/>
                <a:ea typeface="华文宋体" panose="02010600040101010101" pitchFamily="2" charset="-122"/>
              </a:rPr>
              <a:t>矩阵的表示方法和各种处理方式</a:t>
            </a:r>
          </a:p>
          <a:p>
            <a:pPr lvl="1" eaLnBrk="1" hangingPunct="1">
              <a:lnSpc>
                <a:spcPct val="110000"/>
              </a:lnSpc>
            </a:pPr>
            <a:r>
              <a:rPr lang="zh-CN" altLang="en-US" sz="2800" b="1" dirty="0">
                <a:latin typeface="华文宋体" panose="02010600040101010101" pitchFamily="2" charset="-122"/>
                <a:ea typeface="华文宋体" panose="02010600040101010101" pitchFamily="2" charset="-122"/>
              </a:rPr>
              <a:t>运算</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&gt;&gt;A(:, 2) = [ ]      %</a:t>
            </a:r>
            <a:r>
              <a:rPr lang="zh-CN" altLang="en-US" sz="2800" b="1" dirty="0">
                <a:latin typeface="华文宋体" panose="02010600040101010101" pitchFamily="2" charset="-122"/>
                <a:ea typeface="华文宋体" panose="02010600040101010101" pitchFamily="2" charset="-122"/>
              </a:rPr>
              <a:t>删除第二列，符号“：”代表所有行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A = 1  3  4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5  5  8  6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9  11 12  5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&gt;&gt;A = [A; 4 3 2 1]   %</a:t>
            </a:r>
            <a:r>
              <a:rPr lang="zh-CN" altLang="en-US" sz="2800" b="1" dirty="0">
                <a:latin typeface="华文宋体" panose="02010600040101010101" pitchFamily="2" charset="-122"/>
                <a:ea typeface="华文宋体" panose="02010600040101010101" pitchFamily="2" charset="-122"/>
              </a:rPr>
              <a:t>加入第四行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A =  1  3   4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5  5   8   6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9  11  12  5   </a:t>
            </a:r>
          </a:p>
          <a:p>
            <a:pPr lvl="1" eaLnBrk="1" hangingPunct="1">
              <a:lnSpc>
                <a:spcPct val="11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4  3   2   1   </a:t>
            </a:r>
          </a:p>
        </p:txBody>
      </p:sp>
      <p:sp>
        <p:nvSpPr>
          <p:cNvPr id="7885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1B571897-5036-4795-B5E2-69A8606B82C3}" type="slidenum">
              <a:rPr lang="zh-CN" altLang="en-US" sz="1400" smtClean="0">
                <a:solidFill>
                  <a:schemeClr val="folHlink"/>
                </a:solidFill>
              </a:rPr>
              <a:t>152</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79873"/>
          <p:cNvSpPr>
            <a:spLocks noGrp="1" noChangeArrowheads="1"/>
          </p:cNvSpPr>
          <p:nvPr>
            <p:ph type="title"/>
          </p:nvPr>
        </p:nvSpPr>
        <p:spPr>
          <a:xfrm>
            <a:off x="656590" y="170817"/>
            <a:ext cx="6007100" cy="630236"/>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1139" name="文本占位符 79874"/>
          <p:cNvSpPr>
            <a:spLocks noGrp="1" noChangeArrowheads="1"/>
          </p:cNvSpPr>
          <p:nvPr>
            <p:ph type="body" idx="1"/>
          </p:nvPr>
        </p:nvSpPr>
        <p:spPr>
          <a:xfrm>
            <a:off x="556895" y="1350963"/>
            <a:ext cx="7249795" cy="4135438"/>
          </a:xfrm>
        </p:spPr>
        <p:txBody>
          <a:bodyPr>
            <a:normAutofit/>
          </a:bodyPr>
          <a:lstStyle/>
          <a:p>
            <a:pPr eaLnBrk="1" hangingPunct="1">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二维绘图函数</a:t>
            </a:r>
            <a:r>
              <a:rPr lang="en-US" altLang="zh-CN" sz="2600" b="1" dirty="0">
                <a:solidFill>
                  <a:srgbClr val="FF0000"/>
                </a:solidFill>
                <a:latin typeface="华文宋体" panose="02010600040101010101" pitchFamily="2" charset="-122"/>
                <a:ea typeface="华文宋体" panose="02010600040101010101" pitchFamily="2" charset="-122"/>
              </a:rPr>
              <a:t>plot </a:t>
            </a:r>
          </a:p>
          <a:p>
            <a:pPr lvl="1" eaLnBrk="1" hangingPunct="1">
              <a:lnSpc>
                <a:spcPct val="120000"/>
              </a:lnSpc>
              <a:spcBef>
                <a:spcPts val="0"/>
              </a:spcBef>
            </a:pPr>
            <a:r>
              <a:rPr lang="en-US" altLang="zh-CN" sz="2600" b="1" dirty="0">
                <a:solidFill>
                  <a:srgbClr val="FF0000"/>
                </a:solidFill>
                <a:latin typeface="华文宋体" panose="02010600040101010101" pitchFamily="2" charset="-122"/>
                <a:ea typeface="华文宋体" panose="02010600040101010101" pitchFamily="2" charset="-122"/>
              </a:rPr>
              <a:t>plot(x)</a:t>
            </a:r>
            <a:r>
              <a:rPr lang="en-US" altLang="zh-CN" sz="2600" b="1"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当</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为向量时，则以</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元素为纵坐标，以相应元素的下标作为横坐标来绘图。当</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为实数矩阵时，则按列绘制每列元素值相对其下标的连线图，图中曲线</a:t>
            </a:r>
            <a:r>
              <a:rPr lang="en-US" altLang="zh-CN" sz="2600" b="1" dirty="0">
                <a:latin typeface="华文宋体" panose="02010600040101010101" pitchFamily="2" charset="-122"/>
                <a:ea typeface="华文宋体" panose="02010600040101010101" pitchFamily="2" charset="-122"/>
              </a:rPr>
              <a:t>x</a:t>
            </a:r>
            <a:r>
              <a:rPr lang="zh-CN" altLang="en-US" sz="2600" b="1" dirty="0">
                <a:latin typeface="华文宋体" panose="02010600040101010101" pitchFamily="2" charset="-122"/>
                <a:ea typeface="华文宋体" panose="02010600040101010101" pitchFamily="2" charset="-122"/>
              </a:rPr>
              <a:t>阵的列数。</a:t>
            </a:r>
          </a:p>
          <a:p>
            <a:pPr marL="457200" lvl="1" indent="0" eaLnBrk="1" hangingPunct="1">
              <a:lnSpc>
                <a:spcPct val="90000"/>
              </a:lnSpc>
              <a:buNone/>
            </a:pPr>
            <a:endParaRPr lang="zh-CN" altLang="en-US" sz="2400" b="1" dirty="0"/>
          </a:p>
          <a:p>
            <a:pPr lvl="1" eaLnBrk="1" hangingPunct="1">
              <a:lnSpc>
                <a:spcPct val="90000"/>
              </a:lnSpc>
            </a:pPr>
            <a:endParaRPr lang="zh-CN" altLang="en-US" sz="2400" dirty="0"/>
          </a:p>
          <a:p>
            <a:pPr lvl="1" eaLnBrk="1" hangingPunct="1">
              <a:lnSpc>
                <a:spcPct val="90000"/>
              </a:lnSpc>
            </a:pPr>
            <a:endParaRPr lang="zh-CN" altLang="en-US" sz="2400"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79873"/>
          <p:cNvSpPr>
            <a:spLocks noGrp="1" noChangeArrowheads="1"/>
          </p:cNvSpPr>
          <p:nvPr>
            <p:ph type="title"/>
          </p:nvPr>
        </p:nvSpPr>
        <p:spPr>
          <a:xfrm>
            <a:off x="656590" y="170817"/>
            <a:ext cx="6007100" cy="630236"/>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1139" name="文本占位符 79874"/>
          <p:cNvSpPr>
            <a:spLocks noGrp="1" noChangeArrowheads="1"/>
          </p:cNvSpPr>
          <p:nvPr>
            <p:ph type="body" idx="1"/>
          </p:nvPr>
        </p:nvSpPr>
        <p:spPr>
          <a:xfrm>
            <a:off x="374015" y="916622"/>
            <a:ext cx="7855585" cy="5416869"/>
          </a:xfrm>
        </p:spPr>
        <p:txBody>
          <a:bodyPr>
            <a:normAutofit/>
          </a:bodyPr>
          <a:lstStyle/>
          <a:p>
            <a:pPr eaLnBrk="1" hangingPunct="1">
              <a:lnSpc>
                <a:spcPct val="120000"/>
              </a:lnSpc>
              <a:spcBef>
                <a:spcPts val="0"/>
              </a:spcBef>
            </a:pPr>
            <a:r>
              <a:rPr lang="zh-CN" altLang="en-US" sz="2400" b="1" dirty="0">
                <a:solidFill>
                  <a:srgbClr val="FF0000"/>
                </a:solidFill>
                <a:latin typeface="华文宋体" panose="02010600040101010101" pitchFamily="2" charset="-122"/>
                <a:ea typeface="华文宋体" panose="02010600040101010101" pitchFamily="2" charset="-122"/>
              </a:rPr>
              <a:t>二维绘图函数</a:t>
            </a:r>
            <a:r>
              <a:rPr lang="en-US" altLang="zh-CN" sz="2400" b="1" dirty="0">
                <a:solidFill>
                  <a:srgbClr val="FF0000"/>
                </a:solidFill>
                <a:latin typeface="华文宋体" panose="02010600040101010101" pitchFamily="2" charset="-122"/>
                <a:ea typeface="华文宋体" panose="02010600040101010101" pitchFamily="2" charset="-122"/>
              </a:rPr>
              <a:t>plot </a:t>
            </a:r>
          </a:p>
          <a:p>
            <a:pPr lvl="1" eaLnBrk="1" hangingPunct="1">
              <a:lnSpc>
                <a:spcPct val="120000"/>
              </a:lnSpc>
              <a:spcBef>
                <a:spcPts val="0"/>
              </a:spcBef>
            </a:pPr>
            <a:r>
              <a:rPr lang="en-US" altLang="zh-CN" sz="2400" b="1" dirty="0">
                <a:solidFill>
                  <a:srgbClr val="FF0000"/>
                </a:solidFill>
                <a:latin typeface="华文宋体" panose="02010600040101010101" pitchFamily="2" charset="-122"/>
                <a:ea typeface="华文宋体" panose="02010600040101010101" pitchFamily="2" charset="-122"/>
              </a:rPr>
              <a:t>plot(</a:t>
            </a:r>
            <a:r>
              <a:rPr lang="en-US" altLang="zh-CN" sz="2400" b="1" dirty="0" err="1">
                <a:solidFill>
                  <a:srgbClr val="FF0000"/>
                </a:solidFill>
                <a:latin typeface="华文宋体" panose="02010600040101010101" pitchFamily="2" charset="-122"/>
                <a:ea typeface="华文宋体" panose="02010600040101010101" pitchFamily="2" charset="-122"/>
              </a:rPr>
              <a:t>x,y</a:t>
            </a:r>
            <a:r>
              <a:rPr lang="en-US" altLang="zh-CN" sz="2400" b="1" dirty="0">
                <a:solidFill>
                  <a:srgbClr val="FF0000"/>
                </a:solidFill>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为同维向量，则绘制以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为横、纵坐标的连线图。如果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是向量，</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是一个与</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同维的矩阵，则绘制多条不同色彩的连线图，连线条数等于</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阵的另一维数。如果</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和</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是同维矩阵，则以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对应元素为横纵坐标分别绘制曲线，曲线的条数等于矩阵的行数。</a:t>
            </a:r>
          </a:p>
          <a:p>
            <a:pPr lvl="1" eaLnBrk="1" hangingPunct="1">
              <a:lnSpc>
                <a:spcPct val="120000"/>
              </a:lnSpc>
              <a:spcBef>
                <a:spcPts val="0"/>
              </a:spcBef>
            </a:pPr>
            <a:r>
              <a:rPr lang="en-US" altLang="zh-CN" sz="2400" b="1" dirty="0">
                <a:solidFill>
                  <a:srgbClr val="FF0000"/>
                </a:solidFill>
                <a:latin typeface="华文宋体" panose="02010600040101010101" pitchFamily="2" charset="-122"/>
                <a:ea typeface="华文宋体" panose="02010600040101010101" pitchFamily="2" charset="-122"/>
              </a:rPr>
              <a:t>plot(</a:t>
            </a:r>
            <a:r>
              <a:rPr lang="en-US" altLang="zh-CN" sz="2400" b="1" dirty="0" err="1">
                <a:solidFill>
                  <a:srgbClr val="FF0000"/>
                </a:solidFill>
                <a:latin typeface="华文宋体" panose="02010600040101010101" pitchFamily="2" charset="-122"/>
                <a:ea typeface="华文宋体" panose="02010600040101010101" pitchFamily="2" charset="-122"/>
              </a:rPr>
              <a:t>x,y,s</a:t>
            </a:r>
            <a:r>
              <a:rPr lang="en-US" altLang="zh-CN" sz="2400" b="1" dirty="0">
                <a:solidFill>
                  <a:srgbClr val="FF0000"/>
                </a:solidFill>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  s</a:t>
            </a:r>
            <a:r>
              <a:rPr lang="zh-CN" altLang="en-US" sz="2400" b="1" dirty="0">
                <a:latin typeface="华文宋体" panose="02010600040101010101" pitchFamily="2" charset="-122"/>
                <a:ea typeface="华文宋体" panose="02010600040101010101" pitchFamily="2" charset="-122"/>
              </a:rPr>
              <a:t>表示线条的颜色和类型，如</a:t>
            </a:r>
            <a:r>
              <a:rPr lang="en-US" altLang="zh-CN" sz="2400" b="1" dirty="0">
                <a:latin typeface="华文宋体" panose="02010600040101010101" pitchFamily="2" charset="-122"/>
                <a:ea typeface="华文宋体" panose="02010600040101010101" pitchFamily="2" charset="-122"/>
              </a:rPr>
              <a:t>s=’r+’</a:t>
            </a:r>
            <a:r>
              <a:rPr lang="zh-CN" altLang="en-US" sz="2400" b="1" dirty="0">
                <a:latin typeface="华文宋体" panose="02010600040101010101" pitchFamily="2" charset="-122"/>
                <a:ea typeface="华文宋体" panose="02010600040101010101" pitchFamily="2" charset="-122"/>
              </a:rPr>
              <a:t>，表示各点是由红色的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号绘制的，如果没有特别说明，默认的类型为蓝色的线条。</a:t>
            </a:r>
          </a:p>
          <a:p>
            <a:pPr lvl="1" eaLnBrk="1" hangingPunct="1">
              <a:lnSpc>
                <a:spcPct val="90000"/>
              </a:lnSpc>
            </a:pPr>
            <a:endParaRPr lang="zh-CN" altLang="en-US" sz="2400" b="1" dirty="0"/>
          </a:p>
          <a:p>
            <a:pPr lvl="1" eaLnBrk="1" hangingPunct="1">
              <a:lnSpc>
                <a:spcPct val="90000"/>
              </a:lnSpc>
            </a:pPr>
            <a:endParaRPr lang="zh-CN" altLang="en-US" sz="2400" dirty="0"/>
          </a:p>
          <a:p>
            <a:pPr lvl="1" eaLnBrk="1" hangingPunct="1">
              <a:lnSpc>
                <a:spcPct val="90000"/>
              </a:lnSpc>
            </a:pPr>
            <a:endParaRPr lang="zh-CN" altLang="en-US" sz="2400"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80897"/>
          <p:cNvSpPr>
            <a:spLocks noGrp="1" noChangeArrowheads="1"/>
          </p:cNvSpPr>
          <p:nvPr>
            <p:ph type="title"/>
          </p:nvPr>
        </p:nvSpPr>
        <p:spPr>
          <a:xfrm>
            <a:off x="628650" y="365127"/>
            <a:ext cx="5486400" cy="98361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sp>
        <p:nvSpPr>
          <p:cNvPr id="92163" name="文本占位符 80898"/>
          <p:cNvSpPr>
            <a:spLocks noGrp="1" noChangeArrowheads="1"/>
          </p:cNvSpPr>
          <p:nvPr>
            <p:ph type="body" idx="1"/>
          </p:nvPr>
        </p:nvSpPr>
        <p:spPr>
          <a:xfrm>
            <a:off x="628650" y="1636395"/>
            <a:ext cx="7048500" cy="4114800"/>
          </a:xfrm>
        </p:spPr>
        <p:txBody>
          <a:bodyPr>
            <a:normAutofit/>
          </a:bodyPr>
          <a:lstStyle/>
          <a:p>
            <a:pPr eaLnBrk="1" hangingPunct="1"/>
            <a:r>
              <a:rPr lang="zh-CN" altLang="en-US" b="1" dirty="0">
                <a:latin typeface="华文宋体" panose="02010600040101010101" pitchFamily="2" charset="-122"/>
                <a:ea typeface="华文宋体" panose="02010600040101010101" pitchFamily="2" charset="-122"/>
              </a:rPr>
              <a:t>二维绘图函数</a:t>
            </a:r>
            <a:r>
              <a:rPr lang="en-US" altLang="zh-CN" b="1" dirty="0">
                <a:latin typeface="华文宋体" panose="02010600040101010101" pitchFamily="2" charset="-122"/>
                <a:ea typeface="华文宋体" panose="02010600040101010101" pitchFamily="2" charset="-122"/>
              </a:rPr>
              <a:t>plot</a:t>
            </a:r>
          </a:p>
          <a:p>
            <a:pPr lvl="1" eaLnBrk="1" hangingPunct="1"/>
            <a:r>
              <a:rPr lang="en-US" altLang="zh-CN" sz="2800" b="1" dirty="0">
                <a:latin typeface="华文宋体" panose="02010600040101010101" pitchFamily="2" charset="-122"/>
                <a:ea typeface="华文宋体" panose="02010600040101010101" pitchFamily="2" charset="-122"/>
              </a:rPr>
              <a:t>hold on</a:t>
            </a:r>
          </a:p>
          <a:p>
            <a:pPr lvl="2" eaLnBrk="1" hangingPunct="1"/>
            <a:r>
              <a:rPr lang="zh-CN" altLang="en-US" sz="2800" b="1" dirty="0">
                <a:latin typeface="华文宋体" panose="02010600040101010101" pitchFamily="2" charset="-122"/>
                <a:ea typeface="华文宋体" panose="02010600040101010101" pitchFamily="2" charset="-122"/>
              </a:rPr>
              <a:t>设置在同一张图上绘制多条曲线 </a:t>
            </a:r>
          </a:p>
          <a:p>
            <a:pPr lvl="1" eaLnBrk="1" hangingPunct="1"/>
            <a:r>
              <a:rPr lang="en-US" altLang="zh-CN" sz="2800" b="1" dirty="0">
                <a:latin typeface="华文宋体" panose="02010600040101010101" pitchFamily="2" charset="-122"/>
                <a:ea typeface="华文宋体" panose="02010600040101010101" pitchFamily="2" charset="-122"/>
              </a:rPr>
              <a:t>hold off</a:t>
            </a:r>
          </a:p>
          <a:p>
            <a:pPr lvl="2" eaLnBrk="1" hangingPunct="1"/>
            <a:r>
              <a:rPr lang="zh-CN" altLang="en-US" sz="2800" b="1" dirty="0">
                <a:latin typeface="华文宋体" panose="02010600040101010101" pitchFamily="2" charset="-122"/>
                <a:ea typeface="华文宋体" panose="02010600040101010101" pitchFamily="2" charset="-122"/>
              </a:rPr>
              <a:t>取消在同一张图上绘制多条曲线设置</a:t>
            </a:r>
          </a:p>
          <a:p>
            <a:pPr lvl="1" eaLnBrk="1" hangingPunct="1"/>
            <a:r>
              <a:rPr lang="en-US" altLang="zh-CN" sz="2800" b="1" dirty="0">
                <a:latin typeface="华文宋体" panose="02010600040101010101" pitchFamily="2" charset="-122"/>
                <a:ea typeface="华文宋体" panose="02010600040101010101" pitchFamily="2" charset="-122"/>
              </a:rPr>
              <a:t>Figure</a:t>
            </a:r>
          </a:p>
          <a:p>
            <a:pPr lvl="2" eaLnBrk="1" hangingPunct="1"/>
            <a:r>
              <a:rPr lang="zh-CN" altLang="en-US" sz="2800" b="1" dirty="0">
                <a:latin typeface="华文宋体" panose="02010600040101010101" pitchFamily="2" charset="-122"/>
                <a:ea typeface="华文宋体" panose="02010600040101010101" pitchFamily="2" charset="-122"/>
              </a:rPr>
              <a:t>下次的图和已经绘制的图将不在同一张图上 </a:t>
            </a:r>
          </a:p>
          <a:p>
            <a:pPr lvl="2" eaLnBrk="1" hangingPunct="1"/>
            <a:endParaRPr lang="zh-CN" altLang="en-US" sz="2800" b="1" dirty="0">
              <a:latin typeface="华文宋体" panose="02010600040101010101" pitchFamily="2" charset="-122"/>
              <a:ea typeface="华文宋体" panose="02010600040101010101" pitchFamily="2" charset="-122"/>
            </a:endParaRPr>
          </a:p>
        </p:txBody>
      </p:sp>
      <p:sp>
        <p:nvSpPr>
          <p:cNvPr id="8089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8BC9406-27D7-4BBB-8145-B8E34C2AEAD6}" type="slidenum">
              <a:rPr lang="zh-CN" altLang="en-US" sz="1400" smtClean="0">
                <a:solidFill>
                  <a:schemeClr val="folHlink"/>
                </a:solidFill>
              </a:rPr>
              <a:t>155</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文本占位符 81921"/>
          <p:cNvSpPr>
            <a:spLocks noGrp="1" noChangeArrowheads="1"/>
          </p:cNvSpPr>
          <p:nvPr>
            <p:ph type="body" idx="1"/>
          </p:nvPr>
        </p:nvSpPr>
        <p:spPr>
          <a:xfrm>
            <a:off x="286694" y="231776"/>
            <a:ext cx="8214948" cy="6489700"/>
          </a:xfrm>
        </p:spPr>
        <p:txBody>
          <a:bodyPr>
            <a:normAutofit fontScale="92500"/>
          </a:bodyPr>
          <a:lstStyle/>
          <a:p>
            <a:pPr eaLnBrk="1" hangingPunct="1">
              <a:lnSpc>
                <a:spcPct val="110000"/>
              </a:lnSpc>
            </a:pPr>
            <a:r>
              <a:rPr lang="zh-CN" altLang="en-US" sz="2400" b="1" dirty="0">
                <a:latin typeface="华文宋体" panose="02010600040101010101" pitchFamily="2" charset="-122"/>
                <a:ea typeface="华文宋体" panose="02010600040101010101" pitchFamily="2" charset="-122"/>
              </a:rPr>
              <a:t>绘图函数使用示例</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&gt;&gt;%</a:t>
            </a:r>
            <a:r>
              <a:rPr lang="zh-CN" altLang="en-US" sz="2400" b="1" dirty="0">
                <a:latin typeface="华文宋体" panose="02010600040101010101" pitchFamily="2" charset="-122"/>
                <a:ea typeface="华文宋体" panose="02010600040101010101" pitchFamily="2" charset="-122"/>
              </a:rPr>
              <a:t>横坐标变化范围为</a:t>
            </a:r>
            <a:r>
              <a:rPr lang="en-US" altLang="zh-CN" sz="2400" b="1" dirty="0">
                <a:latin typeface="华文宋体" panose="02010600040101010101" pitchFamily="2" charset="-122"/>
                <a:ea typeface="华文宋体" panose="02010600040101010101" pitchFamily="2" charset="-122"/>
              </a:rPr>
              <a:t>[-6 6]</a:t>
            </a:r>
            <a:r>
              <a:rPr lang="zh-CN" altLang="en-US" sz="2400" b="1" dirty="0">
                <a:latin typeface="华文宋体" panose="02010600040101010101" pitchFamily="2" charset="-122"/>
                <a:ea typeface="华文宋体" panose="02010600040101010101" pitchFamily="2" charset="-122"/>
              </a:rPr>
              <a:t>，每间隔</a:t>
            </a:r>
            <a:r>
              <a:rPr lang="en-US" altLang="zh-CN" sz="2400" b="1" dirty="0">
                <a:latin typeface="华文宋体" panose="02010600040101010101" pitchFamily="2" charset="-122"/>
                <a:ea typeface="华文宋体" panose="02010600040101010101" pitchFamily="2" charset="-122"/>
              </a:rPr>
              <a:t>0.1</a:t>
            </a:r>
            <a:r>
              <a:rPr lang="zh-CN" altLang="en-US" sz="2400" b="1" dirty="0">
                <a:latin typeface="华文宋体" panose="02010600040101010101" pitchFamily="2" charset="-122"/>
                <a:ea typeface="华文宋体" panose="02010600040101010101" pitchFamily="2" charset="-122"/>
              </a:rPr>
              <a:t>个单位绘制一次</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x=-6:0.1:6;</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y1=cos(x);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y2=cos(2*x);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y3=cos(3*x);</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为横纵坐标绘图</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plot(x,y1);</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保存绘图句柄，使下一次的图和已经绘制的图在同一张图上</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hold on</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plot(x,y2,'r+');</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关闭绘图句柄下次的图和已经绘制的图将不在现一张图上</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hold off</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打开一张新的绘图面</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figure</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以</a:t>
            </a:r>
            <a:r>
              <a:rPr lang="en-US" altLang="zh-CN" sz="2400" b="1" dirty="0">
                <a:latin typeface="华文宋体" panose="02010600040101010101" pitchFamily="2" charset="-122"/>
                <a:ea typeface="华文宋体" panose="02010600040101010101" pitchFamily="2" charset="-122"/>
              </a:rPr>
              <a:t>x</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为横纵坐标，以蓝色的“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绘图</a:t>
            </a:r>
          </a:p>
          <a:p>
            <a:pPr lvl="1" eaLnBrk="1" hangingPunct="1">
              <a:lnSpc>
                <a:spcPct val="110000"/>
              </a:lnSpc>
              <a:spcBef>
                <a:spcPct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plot(x,y3,'b*');</a:t>
            </a:r>
            <a:endParaRPr lang="en-US" altLang="zh-CN" sz="1400" b="1" dirty="0">
              <a:latin typeface="华文宋体" panose="02010600040101010101" pitchFamily="2" charset="-122"/>
              <a:ea typeface="华文宋体" panose="02010600040101010101" pitchFamily="2" charset="-122"/>
            </a:endParaRPr>
          </a:p>
        </p:txBody>
      </p:sp>
      <p:sp>
        <p:nvSpPr>
          <p:cNvPr id="8192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08DB183-042A-4004-8241-3EAA29C12B14}" type="slidenum">
              <a:rPr lang="zh-CN" altLang="en-US" sz="1400" smtClean="0">
                <a:solidFill>
                  <a:schemeClr val="folHlink"/>
                </a:solidFill>
              </a:rPr>
              <a:t>156</a:t>
            </a:fld>
            <a:endParaRPr lang="zh-CN" altLang="en-US" sz="1400">
              <a:solidFill>
                <a:schemeClr val="folHlink"/>
              </a:solidFill>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82945"/>
          <p:cNvSpPr>
            <a:spLocks noGrp="1" noChangeArrowheads="1"/>
          </p:cNvSpPr>
          <p:nvPr>
            <p:ph type="title"/>
          </p:nvPr>
        </p:nvSpPr>
        <p:spPr>
          <a:xfrm>
            <a:off x="1196340" y="296547"/>
            <a:ext cx="5383530" cy="74358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pic>
        <p:nvPicPr>
          <p:cNvPr id="94211" name="图片 829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340" y="1589089"/>
            <a:ext cx="6172200"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CEA3C7C7-87B4-478A-AD25-70DB3C70593C}" type="slidenum">
              <a:rPr lang="zh-CN" altLang="en-US" sz="1400" smtClean="0">
                <a:solidFill>
                  <a:schemeClr val="folHlink"/>
                </a:solidFill>
              </a:rPr>
              <a:t>157</a:t>
            </a:fld>
            <a:endParaRPr lang="zh-CN" altLang="en-US" sz="1400">
              <a:solidFill>
                <a:schemeClr val="folHlink"/>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83969"/>
          <p:cNvSpPr>
            <a:spLocks noGrp="1" noChangeArrowheads="1"/>
          </p:cNvSpPr>
          <p:nvPr>
            <p:ph type="title"/>
          </p:nvPr>
        </p:nvSpPr>
        <p:spPr>
          <a:xfrm>
            <a:off x="1272540" y="216537"/>
            <a:ext cx="5726430" cy="849312"/>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3  MATLAB</a:t>
            </a:r>
            <a:r>
              <a:rPr lang="zh-CN" altLang="en-US" sz="3600" b="1" dirty="0">
                <a:solidFill>
                  <a:srgbClr val="FF0000"/>
                </a:solidFill>
                <a:latin typeface="华文宋体" panose="02010600040101010101" pitchFamily="2" charset="-122"/>
                <a:ea typeface="华文宋体" panose="02010600040101010101" pitchFamily="2" charset="-122"/>
              </a:rPr>
              <a:t>绘图函数</a:t>
            </a:r>
          </a:p>
        </p:txBody>
      </p:sp>
      <p:pic>
        <p:nvPicPr>
          <p:cNvPr id="95235" name="图片 83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540" y="1213667"/>
            <a:ext cx="5825490" cy="514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84993"/>
          <p:cNvSpPr>
            <a:spLocks noGrp="1" noChangeArrowheads="1"/>
          </p:cNvSpPr>
          <p:nvPr>
            <p:ph type="title"/>
          </p:nvPr>
        </p:nvSpPr>
        <p:spPr>
          <a:xfrm>
            <a:off x="712788" y="170816"/>
            <a:ext cx="7886700" cy="68421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 </a:t>
            </a:r>
          </a:p>
        </p:txBody>
      </p:sp>
      <p:sp>
        <p:nvSpPr>
          <p:cNvPr id="96259" name="文本占位符 84994"/>
          <p:cNvSpPr>
            <a:spLocks noGrp="1" noChangeArrowheads="1"/>
          </p:cNvSpPr>
          <p:nvPr>
            <p:ph type="body" idx="1"/>
          </p:nvPr>
        </p:nvSpPr>
        <p:spPr>
          <a:xfrm>
            <a:off x="747078" y="987108"/>
            <a:ext cx="7852410" cy="978852"/>
          </a:xfrm>
        </p:spPr>
        <p:txBody>
          <a:bodyPr/>
          <a:lstStyle/>
          <a:p>
            <a:pPr eaLnBrk="1" hangingPunct="1"/>
            <a:r>
              <a:rPr lang="en-US" altLang="zh-CN" dirty="0"/>
              <a:t> </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中单层感知器常用工具函数名称和基本功能 </a:t>
            </a:r>
          </a:p>
        </p:txBody>
      </p:sp>
      <p:graphicFrame>
        <p:nvGraphicFramePr>
          <p:cNvPr id="84996" name="表格 84995"/>
          <p:cNvGraphicFramePr>
            <a:graphicFrameLocks noGrp="1"/>
          </p:cNvGraphicFramePr>
          <p:nvPr/>
        </p:nvGraphicFramePr>
        <p:xfrm>
          <a:off x="1097280" y="2098040"/>
          <a:ext cx="7502207" cy="4359906"/>
        </p:xfrm>
        <a:graphic>
          <a:graphicData uri="http://schemas.openxmlformats.org/drawingml/2006/table">
            <a:tbl>
              <a:tblPr/>
              <a:tblGrid>
                <a:gridCol w="2169313">
                  <a:extLst>
                    <a:ext uri="{9D8B030D-6E8A-4147-A177-3AD203B41FA5}">
                      <a16:colId xmlns:a16="http://schemas.microsoft.com/office/drawing/2014/main" val="20000"/>
                    </a:ext>
                  </a:extLst>
                </a:gridCol>
                <a:gridCol w="5332894">
                  <a:extLst>
                    <a:ext uri="{9D8B030D-6E8A-4147-A177-3AD203B41FA5}">
                      <a16:colId xmlns:a16="http://schemas.microsoft.com/office/drawing/2014/main" val="20001"/>
                    </a:ext>
                  </a:extLst>
                </a:gridCol>
              </a:tblGrid>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函 数 名</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功     能</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newp()</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生成一个感知器</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hardlim()</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硬限幅激活函数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learnp()</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感知器的学习函数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train()</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神经网络训练函数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sim()</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神经网络仿真函数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mae()</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平均绝对误差性能函数</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plotpv()</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在坐标图上绘出样本点</a:t>
                      </a:r>
                      <a:endParaRPr kumimoji="0" lang="zh-CN" altLang="en-US" sz="3600" b="1" i="0" u="none" strike="noStrike" cap="none" normalizeH="0" baseline="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4434">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en-US" altLang="zh-CN"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plotpc()</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CC"/>
                        </a:buClr>
                        <a:buFont typeface="Wingdings" panose="05000000000000000000" pitchFamily="2" charset="2"/>
                        <a:defRPr sz="2800" b="1">
                          <a:solidFill>
                            <a:srgbClr val="8DF9EA"/>
                          </a:solidFill>
                          <a:latin typeface="宋体" panose="02010600030101010101" pitchFamily="2" charset="-122"/>
                          <a:ea typeface="宋体" panose="02010600030101010101" pitchFamily="2" charset="-122"/>
                        </a:defRPr>
                      </a:lvl1pPr>
                      <a:lvl2pPr marL="630555" indent="-173355">
                        <a:spcBef>
                          <a:spcPct val="20000"/>
                        </a:spcBef>
                        <a:buClr>
                          <a:srgbClr val="FFFF00"/>
                        </a:buClr>
                        <a:buFont typeface="Wingdings" panose="05000000000000000000" pitchFamily="2" charset="2"/>
                        <a:defRPr sz="2800">
                          <a:solidFill>
                            <a:schemeClr val="tx2"/>
                          </a:solidFill>
                          <a:latin typeface="宋体" panose="02010600030101010101" pitchFamily="2" charset="-122"/>
                          <a:ea typeface="宋体" panose="02010600030101010101" pitchFamily="2" charset="-122"/>
                        </a:defRPr>
                      </a:lvl2pPr>
                      <a:lvl3pPr marL="1089025" indent="-174625">
                        <a:spcBef>
                          <a:spcPct val="20000"/>
                        </a:spcBef>
                        <a:buClr>
                          <a:srgbClr val="FFFF00"/>
                        </a:buClr>
                        <a:buFont typeface="Wingdings" panose="05000000000000000000" pitchFamily="2" charset="2"/>
                        <a:defRPr sz="2000" b="1">
                          <a:solidFill>
                            <a:schemeClr val="tx2"/>
                          </a:solidFill>
                          <a:latin typeface="宋体" panose="02010600030101010101" pitchFamily="2" charset="-122"/>
                          <a:ea typeface="宋体" panose="02010600030101010101" pitchFamily="2" charset="-122"/>
                        </a:defRPr>
                      </a:lvl3pPr>
                      <a:lvl4pPr marL="1546225" indent="-174625">
                        <a:spcBef>
                          <a:spcPct val="20000"/>
                        </a:spcBef>
                        <a:buClr>
                          <a:srgbClr val="66FFFF"/>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4pPr>
                      <a:lvl5pPr marL="2003425" indent="-174625">
                        <a:spcBef>
                          <a:spcPct val="20000"/>
                        </a:spcBef>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5pPr>
                      <a:lvl6pPr marL="24606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6pPr>
                      <a:lvl7pPr marL="29178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7pPr>
                      <a:lvl8pPr marL="33750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8pPr>
                      <a:lvl9pPr marL="3832225" indent="-174625" eaLnBrk="0" fontAlgn="base" hangingPunct="0">
                        <a:spcBef>
                          <a:spcPct val="20000"/>
                        </a:spcBef>
                        <a:spcAft>
                          <a:spcPct val="0"/>
                        </a:spcAft>
                        <a:buClr>
                          <a:srgbClr val="FFFF00"/>
                        </a:buClr>
                        <a:buFont typeface="Wingdings" panose="05000000000000000000" pitchFamily="2" charset="2"/>
                        <a:defRPr b="1">
                          <a:solidFill>
                            <a:schemeClr val="tx2"/>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None/>
                      </a:pPr>
                      <a:r>
                        <a:rPr kumimoji="0" lang="zh-CN" altLang="en-US" sz="2000" b="1" i="0" u="none" strike="noStrike" cap="none" normalizeH="0" baseline="0" dirty="0">
                          <a:ln>
                            <a:noFill/>
                          </a:ln>
                          <a:solidFill>
                            <a:srgbClr val="FF3399"/>
                          </a:solidFill>
                          <a:effectLst/>
                          <a:latin typeface="Times New Roman" panose="02020603050405020304" pitchFamily="18" charset="0"/>
                          <a:ea typeface="宋体" panose="02010600030101010101" pitchFamily="2" charset="-122"/>
                          <a:cs typeface="Times New Roman" panose="02020603050405020304" pitchFamily="18" charset="0"/>
                        </a:rPr>
                        <a:t>在已绘制的图上加分类线</a:t>
                      </a:r>
                      <a:endParaRPr kumimoji="0" lang="zh-CN" altLang="en-US" sz="3600" b="1" i="0" u="none" strike="noStrike" cap="none" normalizeH="0" baseline="0" dirty="0">
                        <a:ln>
                          <a:noFill/>
                        </a:ln>
                        <a:solidFill>
                          <a:srgbClr val="FF3399"/>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502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4ACCFB62-CB23-4B46-B9DF-F9CEA42A3A5C}" type="slidenum">
              <a:rPr lang="zh-CN" altLang="en-US" sz="1400" smtClean="0">
                <a:solidFill>
                  <a:schemeClr val="folHlink"/>
                </a:solidFill>
              </a:rPr>
              <a:t>159</a:t>
            </a:fld>
            <a:endParaRPr lang="zh-CN" altLang="en-US" sz="1400">
              <a:solidFill>
                <a:schemeClr val="folHlink"/>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5768" y="265974"/>
            <a:ext cx="7886700" cy="1325563"/>
          </a:xfrm>
        </p:spPr>
        <p:txBody>
          <a:bodyPr>
            <a:normAutofit/>
          </a:bodyPr>
          <a:lstStyle/>
          <a:p>
            <a:r>
              <a:rPr lang="zh-CN" altLang="zh-CN" sz="3600" b="1" dirty="0">
                <a:solidFill>
                  <a:srgbClr val="FF0000"/>
                </a:solidFill>
                <a:latin typeface="华文宋体" panose="02010600040101010101" pitchFamily="2" charset="-122"/>
                <a:ea typeface="华文宋体" panose="02010600040101010101" pitchFamily="2" charset="-122"/>
              </a:rPr>
              <a:t>一支不足百人的团队创造了</a:t>
            </a:r>
            <a:r>
              <a:rPr lang="en-US" altLang="zh-CN" sz="3600" b="1" dirty="0" err="1">
                <a:solidFill>
                  <a:srgbClr val="FF0000"/>
                </a:solidFill>
                <a:latin typeface="华文宋体" panose="02010600040101010101" pitchFamily="2" charset="-122"/>
                <a:ea typeface="华文宋体" panose="02010600040101010101" pitchFamily="2" charset="-122"/>
              </a:rPr>
              <a:t>ChatGPT</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3" name="内容占位符 2"/>
          <p:cNvSpPr>
            <a:spLocks noGrp="1"/>
          </p:cNvSpPr>
          <p:nvPr>
            <p:ph idx="1"/>
          </p:nvPr>
        </p:nvSpPr>
        <p:spPr>
          <a:xfrm>
            <a:off x="705768" y="1481367"/>
            <a:ext cx="7886700" cy="5139769"/>
          </a:xfrm>
        </p:spPr>
        <p:txBody>
          <a:bodyPr>
            <a:normAutofit/>
          </a:bodyPr>
          <a:lstStyle/>
          <a:p>
            <a:pPr>
              <a:lnSpc>
                <a:spcPct val="150000"/>
              </a:lnSpc>
              <a:buFont typeface="Wingdings" panose="05000000000000000000" pitchFamily="2" charset="2"/>
              <a:buChar char="u"/>
            </a:pP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是</a:t>
            </a:r>
            <a:r>
              <a:rPr lang="en-US" altLang="zh-CN" sz="2400" b="1" dirty="0" err="1">
                <a:latin typeface="华文宋体" panose="02010600040101010101" pitchFamily="2" charset="-122"/>
                <a:ea typeface="华文宋体" panose="02010600040101010101" pitchFamily="2" charset="-122"/>
              </a:rPr>
              <a:t>OpenAl</a:t>
            </a:r>
            <a:r>
              <a:rPr lang="zh-CN" altLang="zh-CN" sz="2400" b="1" dirty="0">
                <a:latin typeface="华文宋体" panose="02010600040101010101" pitchFamily="2" charset="-122"/>
                <a:ea typeface="华文宋体" panose="02010600040101010101" pitchFamily="2" charset="-122"/>
              </a:rPr>
              <a:t>公司在大型语言模型领域多年技术积累的结果。</a:t>
            </a:r>
          </a:p>
          <a:p>
            <a:pPr latinLnBrk="1">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先前关键技术项目</a:t>
            </a:r>
            <a:r>
              <a:rPr lang="en-US" altLang="zh-CN" sz="2400" b="1" dirty="0">
                <a:latin typeface="华文宋体" panose="02010600040101010101" pitchFamily="2" charset="-122"/>
                <a:ea typeface="华文宋体" panose="02010600040101010101" pitchFamily="2" charset="-122"/>
              </a:rPr>
              <a:t>:RLHF(Reinforcement </a:t>
            </a:r>
            <a:r>
              <a:rPr lang="en-US" altLang="zh-CN" sz="2400" b="1" dirty="0" err="1">
                <a:latin typeface="华文宋体" panose="02010600040101010101" pitchFamily="2" charset="-122"/>
                <a:ea typeface="华文宋体" panose="02010600040101010101" pitchFamily="2" charset="-122"/>
              </a:rPr>
              <a:t>Learningfrom</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HumanFeedbac</a:t>
            </a:r>
            <a:r>
              <a:rPr lang="zh-CN" altLang="zh-CN" sz="2400" b="1" dirty="0">
                <a:latin typeface="华文宋体" panose="02010600040101010101" pitchFamily="2" charset="-122"/>
                <a:ea typeface="华文宋体" panose="02010600040101010101" pitchFamily="2" charset="-122"/>
              </a:rPr>
              <a:t>，人类反馈强化学习</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GPT1</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GPT2</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GPT3</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codex</a:t>
            </a:r>
            <a:r>
              <a:rPr lang="zh-CN"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InstructGPT</a:t>
            </a:r>
            <a:r>
              <a:rPr lang="zh-CN"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webGPT</a:t>
            </a:r>
            <a:r>
              <a:rPr lang="zh-CN" altLang="zh-CN" sz="2400" b="1" dirty="0">
                <a:latin typeface="华文宋体" panose="02010600040101010101" pitchFamily="2" charset="-122"/>
                <a:ea typeface="华文宋体" panose="02010600040101010101" pitchFamily="2" charset="-122"/>
              </a:rPr>
              <a:t>等</a:t>
            </a:r>
            <a:r>
              <a:rPr lang="en-US" altLang="zh-CN" sz="2400" b="1" dirty="0">
                <a:latin typeface="华文宋体" panose="02010600040101010101" pitchFamily="2" charset="-122"/>
                <a:ea typeface="华文宋体" panose="02010600040101010101" pitchFamily="2" charset="-122"/>
              </a:rPr>
              <a:t>7</a:t>
            </a:r>
            <a:r>
              <a:rPr lang="zh-CN" altLang="zh-CN" sz="2400" b="1" dirty="0">
                <a:latin typeface="华文宋体" panose="02010600040101010101" pitchFamily="2" charset="-122"/>
                <a:ea typeface="华文宋体" panose="02010600040101010101" pitchFamily="2" charset="-122"/>
              </a:rPr>
              <a:t>项。</a:t>
            </a:r>
            <a:endParaRPr lang="en-US" altLang="zh-CN" sz="2400" b="1" dirty="0">
              <a:latin typeface="华文宋体" panose="02010600040101010101" pitchFamily="2" charset="-122"/>
              <a:ea typeface="华文宋体" panose="02010600040101010101" pitchFamily="2" charset="-122"/>
            </a:endParaRPr>
          </a:p>
          <a:p>
            <a:pPr latinLnBrk="1">
              <a:lnSpc>
                <a:spcPct val="150000"/>
              </a:lnSpc>
              <a:buFont typeface="Wingdings" panose="05000000000000000000" pitchFamily="2" charset="2"/>
              <a:buChar char="u"/>
            </a:pP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团队只有</a:t>
            </a:r>
            <a:r>
              <a:rPr lang="en-US" altLang="zh-CN" sz="2400" b="1" dirty="0">
                <a:latin typeface="华文宋体" panose="02010600040101010101" pitchFamily="2" charset="-122"/>
                <a:ea typeface="华文宋体" panose="02010600040101010101" pitchFamily="2" charset="-122"/>
              </a:rPr>
              <a:t>87</a:t>
            </a:r>
            <a:r>
              <a:rPr lang="zh-CN" altLang="zh-CN" sz="2400" b="1" dirty="0">
                <a:latin typeface="华文宋体" panose="02010600040101010101" pitchFamily="2" charset="-122"/>
                <a:ea typeface="华文宋体" panose="02010600040101010101" pitchFamily="2" charset="-122"/>
              </a:rPr>
              <a:t>人，该团队共有</a:t>
            </a:r>
            <a:r>
              <a:rPr lang="en-US" altLang="zh-CN" sz="2400" b="1" dirty="0">
                <a:latin typeface="华文宋体" panose="02010600040101010101" pitchFamily="2" charset="-122"/>
                <a:ea typeface="华文宋体" panose="02010600040101010101" pitchFamily="2" charset="-122"/>
              </a:rPr>
              <a:t>9</a:t>
            </a:r>
            <a:r>
              <a:rPr lang="zh-CN" altLang="zh-CN" sz="2400" b="1" dirty="0">
                <a:latin typeface="华文宋体" panose="02010600040101010101" pitchFamily="2" charset="-122"/>
                <a:ea typeface="华文宋体" panose="02010600040101010101" pitchFamily="2" charset="-122"/>
              </a:rPr>
              <a:t>名华人，占团队总人数</a:t>
            </a:r>
            <a:r>
              <a:rPr lang="en-US" altLang="zh-CN" sz="2400" b="1" dirty="0">
                <a:latin typeface="华文宋体" panose="02010600040101010101" pitchFamily="2" charset="-122"/>
                <a:ea typeface="华文宋体" panose="02010600040101010101" pitchFamily="2" charset="-122"/>
              </a:rPr>
              <a:t>10%</a:t>
            </a:r>
            <a:r>
              <a:rPr lang="zh-CN" altLang="zh-CN"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5</a:t>
            </a:r>
            <a:r>
              <a:rPr lang="zh-CN" altLang="zh-CN" sz="2400" b="1" dirty="0">
                <a:latin typeface="华文宋体" panose="02010600040101010101" pitchFamily="2" charset="-122"/>
                <a:ea typeface="华文宋体" panose="02010600040101010101" pitchFamily="2" charset="-122"/>
              </a:rPr>
              <a:t>人本科</a:t>
            </a:r>
            <a:r>
              <a:rPr lang="en-US" altLang="zh-CN" sz="2400" b="1" dirty="0">
                <a:latin typeface="华文宋体" panose="02010600040101010101" pitchFamily="2" charset="-122"/>
                <a:ea typeface="华文宋体" panose="02010600040101010101" pitchFamily="2" charset="-122"/>
              </a:rPr>
              <a:t>(3</a:t>
            </a:r>
            <a:r>
              <a:rPr lang="zh-CN" altLang="zh-CN" sz="2400" b="1" dirty="0">
                <a:latin typeface="华文宋体" panose="02010600040101010101" pitchFamily="2" charset="-122"/>
                <a:ea typeface="华文宋体" panose="02010600040101010101" pitchFamily="2" charset="-122"/>
              </a:rPr>
              <a:t>人清华、</a:t>
            </a:r>
            <a:r>
              <a:rPr lang="en-US" altLang="zh-CN" sz="2400" b="1" dirty="0">
                <a:latin typeface="华文宋体" panose="02010600040101010101" pitchFamily="2" charset="-122"/>
                <a:ea typeface="华文宋体" panose="02010600040101010101" pitchFamily="2" charset="-122"/>
              </a:rPr>
              <a:t>1</a:t>
            </a:r>
            <a:r>
              <a:rPr lang="zh-CN" altLang="zh-CN" sz="2400" b="1" dirty="0">
                <a:latin typeface="华文宋体" panose="02010600040101010101" pitchFamily="2" charset="-122"/>
                <a:ea typeface="华文宋体" panose="02010600040101010101" pitchFamily="2" charset="-122"/>
              </a:rPr>
              <a:t>人北大、</a:t>
            </a:r>
            <a:r>
              <a:rPr lang="en-US" altLang="zh-CN" sz="2400" b="1" dirty="0">
                <a:latin typeface="华文宋体" panose="02010600040101010101" pitchFamily="2" charset="-122"/>
                <a:ea typeface="华文宋体" panose="02010600040101010101" pitchFamily="2" charset="-122"/>
              </a:rPr>
              <a:t>1</a:t>
            </a:r>
            <a:r>
              <a:rPr lang="zh-CN" altLang="zh-CN" sz="2400" b="1" dirty="0">
                <a:latin typeface="华文宋体" panose="02010600040101010101" pitchFamily="2" charset="-122"/>
                <a:ea typeface="华文宋体" panose="02010600040101010101" pitchFamily="2" charset="-122"/>
              </a:rPr>
              <a:t>人华中科技大</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就读于中国内陆高校，</a:t>
            </a:r>
            <a:r>
              <a:rPr lang="en-US" altLang="zh-CN" sz="2400" b="1" dirty="0">
                <a:latin typeface="华文宋体" panose="02010600040101010101" pitchFamily="2" charset="-122"/>
                <a:ea typeface="华文宋体" panose="02010600040101010101" pitchFamily="2" charset="-122"/>
              </a:rPr>
              <a:t>3</a:t>
            </a:r>
            <a:r>
              <a:rPr lang="zh-CN" altLang="zh-CN" sz="2400" b="1" dirty="0">
                <a:latin typeface="华文宋体" panose="02010600040101010101" pitchFamily="2" charset="-122"/>
                <a:ea typeface="华文宋体" panose="02010600040101010101" pitchFamily="2" charset="-122"/>
              </a:rPr>
              <a:t>人大学教育经历均在美国高校</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latinLnBrk="1">
              <a:lnSpc>
                <a:spcPct val="150000"/>
              </a:lnSpc>
              <a:buFont typeface="Wingdings" panose="05000000000000000000" pitchFamily="2" charset="2"/>
              <a:buChar char="u"/>
            </a:pPr>
            <a:endParaRPr lang="zh-CN" altLang="zh-CN" sz="2400" b="1" dirty="0">
              <a:latin typeface="华文宋体" panose="02010600040101010101" pitchFamily="2" charset="-122"/>
              <a:ea typeface="华文宋体" panose="02010600040101010101" pitchFamily="2" charset="-122"/>
            </a:endParaRPr>
          </a:p>
          <a:p>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文本占位符 86018"/>
          <p:cNvSpPr>
            <a:spLocks noGrp="1" noChangeArrowheads="1"/>
          </p:cNvSpPr>
          <p:nvPr>
            <p:ph type="body" idx="1"/>
          </p:nvPr>
        </p:nvSpPr>
        <p:spPr>
          <a:xfrm>
            <a:off x="248603" y="91441"/>
            <a:ext cx="8461058" cy="6630035"/>
          </a:xfrm>
        </p:spPr>
        <p:txBody>
          <a:bodyPr>
            <a:noAutofit/>
          </a:bodyPr>
          <a:lstStyle/>
          <a:p>
            <a:pPr eaLnBrk="1" hangingPunct="1">
              <a:lnSpc>
                <a:spcPct val="110000"/>
              </a:lnSpc>
            </a:pPr>
            <a:r>
              <a:rPr lang="en-US" altLang="zh-CN" sz="2200" b="1" dirty="0" err="1">
                <a:solidFill>
                  <a:srgbClr val="FF0000"/>
                </a:solidFill>
                <a:latin typeface="华文宋体" panose="02010600040101010101" pitchFamily="2" charset="-122"/>
                <a:ea typeface="华文宋体" panose="02010600040101010101" pitchFamily="2" charset="-122"/>
              </a:rPr>
              <a:t>newp</a:t>
            </a:r>
            <a:r>
              <a:rPr lang="en-US" altLang="zh-CN" sz="2200" b="1" dirty="0">
                <a:solidFill>
                  <a:srgbClr val="FF0000"/>
                </a:solidFill>
                <a:latin typeface="华文宋体" panose="02010600040101010101" pitchFamily="2" charset="-122"/>
                <a:ea typeface="华文宋体" panose="02010600040101010101" pitchFamily="2" charset="-122"/>
              </a:rPr>
              <a:t>(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功能：创建一个感知器神经网络的函数</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格式：</a:t>
            </a:r>
            <a:r>
              <a:rPr lang="en-US" altLang="zh-CN" sz="2200" b="1" dirty="0">
                <a:latin typeface="华文宋体" panose="02010600040101010101" pitchFamily="2" charset="-122"/>
                <a:ea typeface="华文宋体" panose="02010600040101010101" pitchFamily="2" charset="-122"/>
              </a:rPr>
              <a:t>net = </a:t>
            </a:r>
            <a:r>
              <a:rPr lang="en-US" altLang="zh-CN" sz="2200" b="1" dirty="0" err="1">
                <a:latin typeface="华文宋体" panose="02010600040101010101" pitchFamily="2" charset="-122"/>
                <a:ea typeface="华文宋体" panose="02010600040101010101" pitchFamily="2" charset="-122"/>
              </a:rPr>
              <a:t>newp</a:t>
            </a:r>
            <a:r>
              <a:rPr lang="en-US" altLang="zh-CN" sz="2200" b="1" dirty="0">
                <a:latin typeface="华文宋体" panose="02010600040101010101" pitchFamily="2" charset="-122"/>
                <a:ea typeface="华文宋体" panose="02010600040101010101" pitchFamily="2" charset="-122"/>
              </a:rPr>
              <a:t>(PR</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S</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TF</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LF)</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说明：</a:t>
            </a:r>
            <a:r>
              <a:rPr lang="en-US" altLang="zh-CN" sz="2200" b="1" dirty="0">
                <a:latin typeface="华文宋体" panose="02010600040101010101" pitchFamily="2" charset="-122"/>
                <a:ea typeface="华文宋体" panose="02010600040101010101" pitchFamily="2" charset="-122"/>
              </a:rPr>
              <a:t>net</a:t>
            </a:r>
            <a:r>
              <a:rPr lang="zh-CN" altLang="en-US" sz="2200" b="1" dirty="0">
                <a:latin typeface="华文宋体" panose="02010600040101010101" pitchFamily="2" charset="-122"/>
                <a:ea typeface="华文宋体" panose="02010600040101010101" pitchFamily="2" charset="-122"/>
              </a:rPr>
              <a:t>为生成的感知机神经网络；</a:t>
            </a:r>
            <a:r>
              <a:rPr lang="en-US" altLang="zh-CN" sz="2200" b="1" dirty="0">
                <a:latin typeface="华文宋体" panose="02010600040101010101" pitchFamily="2" charset="-122"/>
                <a:ea typeface="华文宋体" panose="02010600040101010101" pitchFamily="2" charset="-122"/>
              </a:rPr>
              <a:t>PR</a:t>
            </a:r>
            <a:r>
              <a:rPr lang="zh-CN" altLang="en-US" sz="2200" b="1" dirty="0">
                <a:latin typeface="华文宋体" panose="02010600040101010101" pitchFamily="2" charset="-122"/>
                <a:ea typeface="华文宋体" panose="02010600040101010101" pitchFamily="2" charset="-122"/>
              </a:rPr>
              <a:t>为一个</a:t>
            </a:r>
            <a:r>
              <a:rPr lang="en-US" altLang="zh-CN" sz="2200" b="1" dirty="0">
                <a:latin typeface="华文宋体" panose="02010600040101010101" pitchFamily="2" charset="-122"/>
                <a:ea typeface="华文宋体" panose="02010600040101010101" pitchFamily="2" charset="-122"/>
              </a:rPr>
              <a:t>R*2</a:t>
            </a:r>
            <a:r>
              <a:rPr lang="zh-CN" altLang="en-US" sz="2200" b="1" dirty="0">
                <a:latin typeface="华文宋体" panose="02010600040101010101" pitchFamily="2" charset="-122"/>
                <a:ea typeface="华文宋体" panose="02010600040101010101" pitchFamily="2" charset="-122"/>
              </a:rPr>
              <a:t>的矩阵，由</a:t>
            </a:r>
            <a:r>
              <a:rPr lang="en-US" altLang="zh-CN" sz="2200" b="1" dirty="0">
                <a:latin typeface="华文宋体" panose="02010600040101010101" pitchFamily="2" charset="-122"/>
                <a:ea typeface="华文宋体" panose="02010600040101010101" pitchFamily="2" charset="-122"/>
              </a:rPr>
              <a:t>R</a:t>
            </a:r>
            <a:r>
              <a:rPr lang="zh-CN" altLang="en-US" sz="2200" b="1" dirty="0">
                <a:latin typeface="华文宋体" panose="02010600040101010101" pitchFamily="2" charset="-122"/>
                <a:ea typeface="华文宋体" panose="02010600040101010101" pitchFamily="2" charset="-122"/>
              </a:rPr>
              <a:t>组输入向量中的最大值和最小值组成；</a:t>
            </a:r>
            <a:r>
              <a:rPr lang="en-US" altLang="zh-CN" sz="2200" b="1" dirty="0">
                <a:latin typeface="华文宋体" panose="02010600040101010101" pitchFamily="2" charset="-122"/>
                <a:ea typeface="华文宋体" panose="02010600040101010101" pitchFamily="2" charset="-122"/>
              </a:rPr>
              <a:t>S</a:t>
            </a:r>
            <a:r>
              <a:rPr lang="zh-CN" altLang="en-US" sz="2200" b="1" dirty="0">
                <a:latin typeface="华文宋体" panose="02010600040101010101" pitchFamily="2" charset="-122"/>
                <a:ea typeface="华文宋体" panose="02010600040101010101" pitchFamily="2" charset="-122"/>
              </a:rPr>
              <a:t>表示神经元的个数；</a:t>
            </a:r>
            <a:r>
              <a:rPr lang="en-US" altLang="zh-CN" sz="2200" b="1" dirty="0">
                <a:latin typeface="华文宋体" panose="02010600040101010101" pitchFamily="2" charset="-122"/>
                <a:ea typeface="华文宋体" panose="02010600040101010101" pitchFamily="2" charset="-122"/>
              </a:rPr>
              <a:t>TF</a:t>
            </a:r>
            <a:r>
              <a:rPr lang="zh-CN" altLang="en-US" sz="2200" b="1" dirty="0">
                <a:latin typeface="华文宋体" panose="02010600040101010101" pitchFamily="2" charset="-122"/>
                <a:ea typeface="华文宋体" panose="02010600040101010101" pitchFamily="2" charset="-122"/>
              </a:rPr>
              <a:t>表示感知器的激活函数，缺省值为硬限幅激活函数</a:t>
            </a:r>
            <a:r>
              <a:rPr lang="en-US" altLang="zh-CN" sz="2200" b="1" dirty="0" err="1">
                <a:latin typeface="华文宋体" panose="02010600040101010101" pitchFamily="2" charset="-122"/>
                <a:ea typeface="华文宋体" panose="02010600040101010101" pitchFamily="2" charset="-122"/>
              </a:rPr>
              <a:t>hardlim</a:t>
            </a:r>
            <a:r>
              <a:rPr lang="zh-CN" altLang="en-US" sz="2200" b="1" dirty="0">
                <a:latin typeface="华文宋体" panose="02010600040101010101" pitchFamily="2" charset="-122"/>
                <a:ea typeface="华文宋体" panose="02010600040101010101" pitchFamily="2" charset="-122"/>
              </a:rPr>
              <a:t>；</a:t>
            </a:r>
            <a:r>
              <a:rPr lang="en-US" altLang="zh-CN" sz="2200" b="1" dirty="0">
                <a:latin typeface="华文宋体" panose="02010600040101010101" pitchFamily="2" charset="-122"/>
                <a:ea typeface="华文宋体" panose="02010600040101010101" pitchFamily="2" charset="-122"/>
              </a:rPr>
              <a:t>LF</a:t>
            </a:r>
            <a:r>
              <a:rPr lang="zh-CN" altLang="en-US" sz="2200" b="1" dirty="0">
                <a:latin typeface="华文宋体" panose="02010600040101010101" pitchFamily="2" charset="-122"/>
                <a:ea typeface="华文宋体" panose="02010600040101010101" pitchFamily="2" charset="-122"/>
              </a:rPr>
              <a:t>表示网络的学习函数，缺省值为</a:t>
            </a:r>
            <a:r>
              <a:rPr lang="en-US" altLang="zh-CN" sz="2200" b="1" dirty="0" err="1">
                <a:latin typeface="华文宋体" panose="02010600040101010101" pitchFamily="2" charset="-122"/>
                <a:ea typeface="华文宋体" panose="02010600040101010101" pitchFamily="2" charset="-122"/>
              </a:rPr>
              <a:t>learnp</a:t>
            </a:r>
            <a:r>
              <a:rPr lang="en-US" altLang="zh-CN" sz="2200" b="1" dirty="0">
                <a:latin typeface="华文宋体" panose="02010600040101010101" pitchFamily="2" charset="-122"/>
                <a:ea typeface="华文宋体" panose="02010600040101010101" pitchFamily="2" charset="-122"/>
              </a:rPr>
              <a:t> </a:t>
            </a:r>
          </a:p>
          <a:p>
            <a:pPr eaLnBrk="1" hangingPunct="1">
              <a:lnSpc>
                <a:spcPct val="110000"/>
              </a:lnSpc>
            </a:pPr>
            <a:r>
              <a:rPr lang="en-US" altLang="zh-CN" sz="2200" b="1" dirty="0" err="1">
                <a:solidFill>
                  <a:srgbClr val="FF0000"/>
                </a:solidFill>
                <a:latin typeface="华文宋体" panose="02010600040101010101" pitchFamily="2" charset="-122"/>
                <a:ea typeface="华文宋体" panose="02010600040101010101" pitchFamily="2" charset="-122"/>
              </a:rPr>
              <a:t>hardlim</a:t>
            </a:r>
            <a:r>
              <a:rPr lang="en-US" altLang="zh-CN" sz="2200" b="1" dirty="0">
                <a:solidFill>
                  <a:srgbClr val="FF0000"/>
                </a:solidFill>
                <a:latin typeface="华文宋体" panose="02010600040101010101" pitchFamily="2" charset="-122"/>
                <a:ea typeface="华文宋体" panose="02010600040101010101" pitchFamily="2" charset="-122"/>
              </a:rPr>
              <a:t> (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 硬限幅激活函数</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格式  </a:t>
            </a:r>
            <a:r>
              <a:rPr lang="en-US" altLang="zh-CN" sz="2200" b="1" dirty="0">
                <a:latin typeface="华文宋体" panose="02010600040101010101" pitchFamily="2" charset="-122"/>
                <a:ea typeface="华文宋体" panose="02010600040101010101" pitchFamily="2" charset="-122"/>
              </a:rPr>
              <a:t>A = </a:t>
            </a:r>
            <a:r>
              <a:rPr lang="en-US" altLang="zh-CN" sz="2200" b="1" dirty="0" err="1">
                <a:latin typeface="华文宋体" panose="02010600040101010101" pitchFamily="2" charset="-122"/>
                <a:ea typeface="华文宋体" panose="02010600040101010101" pitchFamily="2" charset="-122"/>
              </a:rPr>
              <a:t>hardlim</a:t>
            </a:r>
            <a:r>
              <a:rPr lang="en-US" altLang="zh-CN" sz="2200" b="1" dirty="0">
                <a:latin typeface="华文宋体" panose="02010600040101010101" pitchFamily="2" charset="-122"/>
                <a:ea typeface="华文宋体" panose="02010600040101010101" pitchFamily="2" charset="-122"/>
              </a:rPr>
              <a:t>(N)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说明  函数</a:t>
            </a:r>
            <a:r>
              <a:rPr lang="en-US" altLang="zh-CN" sz="2200" b="1" dirty="0" err="1">
                <a:latin typeface="华文宋体" panose="02010600040101010101" pitchFamily="2" charset="-122"/>
                <a:ea typeface="华文宋体" panose="02010600040101010101" pitchFamily="2" charset="-122"/>
              </a:rPr>
              <a:t>hardlim</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在给定网络的输入矢量矩阵</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时，返回该层的输出矢量矩阵</a:t>
            </a:r>
            <a:r>
              <a:rPr lang="en-US" altLang="zh-CN" sz="2200" b="1" dirty="0">
                <a:latin typeface="华文宋体" panose="02010600040101010101" pitchFamily="2" charset="-122"/>
                <a:ea typeface="华文宋体" panose="02010600040101010101" pitchFamily="2" charset="-122"/>
              </a:rPr>
              <a:t>A</a:t>
            </a:r>
            <a:r>
              <a:rPr lang="zh-CN" altLang="en-US" sz="2200" b="1" dirty="0">
                <a:latin typeface="华文宋体" panose="02010600040101010101" pitchFamily="2" charset="-122"/>
                <a:ea typeface="华文宋体" panose="02010600040101010101" pitchFamily="2" charset="-122"/>
              </a:rPr>
              <a:t>。当</a:t>
            </a:r>
            <a:r>
              <a:rPr lang="en-US" altLang="zh-CN" sz="2200" b="1" dirty="0">
                <a:latin typeface="华文宋体" panose="02010600040101010101" pitchFamily="2" charset="-122"/>
                <a:ea typeface="华文宋体" panose="02010600040101010101" pitchFamily="2" charset="-122"/>
              </a:rPr>
              <a:t>N</a:t>
            </a:r>
            <a:r>
              <a:rPr lang="zh-CN" altLang="en-US" sz="2200" b="1" dirty="0">
                <a:latin typeface="华文宋体" panose="02010600040101010101" pitchFamily="2" charset="-122"/>
                <a:ea typeface="华文宋体" panose="02010600040101010101" pitchFamily="2" charset="-122"/>
              </a:rPr>
              <a:t>中的元素大于等于零时，返回的值为</a:t>
            </a:r>
            <a:r>
              <a:rPr lang="en-US" altLang="zh-CN" sz="2200" b="1" dirty="0">
                <a:latin typeface="华文宋体" panose="02010600040101010101" pitchFamily="2" charset="-122"/>
                <a:ea typeface="华文宋体" panose="02010600040101010101" pitchFamily="2" charset="-122"/>
              </a:rPr>
              <a:t>l</a:t>
            </a:r>
            <a:r>
              <a:rPr lang="zh-CN" altLang="en-US" sz="2200" b="1" dirty="0">
                <a:latin typeface="华文宋体" panose="02010600040101010101" pitchFamily="2" charset="-122"/>
                <a:ea typeface="华文宋体" panose="02010600040101010101" pitchFamily="2" charset="-122"/>
              </a:rPr>
              <a:t>；否则为</a:t>
            </a:r>
            <a:r>
              <a:rPr lang="en-US" altLang="zh-CN" sz="2200" b="1" dirty="0">
                <a:latin typeface="华文宋体" panose="02010600040101010101" pitchFamily="2" charset="-122"/>
                <a:ea typeface="华文宋体" panose="02010600040101010101" pitchFamily="2" charset="-122"/>
              </a:rPr>
              <a:t>0</a:t>
            </a:r>
            <a:r>
              <a:rPr lang="zh-CN" altLang="en-US" sz="2200" b="1" dirty="0">
                <a:latin typeface="华文宋体" panose="02010600040101010101" pitchFamily="2" charset="-122"/>
                <a:ea typeface="华文宋体" panose="02010600040101010101" pitchFamily="2" charset="-122"/>
              </a:rPr>
              <a:t>。也就是说，</a:t>
            </a:r>
            <a:r>
              <a:rPr lang="zh-CN" altLang="en-US" sz="2200" b="1" dirty="0">
                <a:solidFill>
                  <a:srgbClr val="FF0000"/>
                </a:solidFill>
                <a:latin typeface="华文宋体" panose="02010600040101010101" pitchFamily="2" charset="-122"/>
                <a:ea typeface="华文宋体" panose="02010600040101010101" pitchFamily="2" charset="-122"/>
              </a:rPr>
              <a:t>如果网络的输入达到阈值，则硬限幅传输函数的输出为</a:t>
            </a:r>
            <a:r>
              <a:rPr lang="en-US" altLang="zh-CN" sz="2200" b="1" dirty="0">
                <a:solidFill>
                  <a:srgbClr val="FF0000"/>
                </a:solidFill>
                <a:latin typeface="华文宋体" panose="02010600040101010101" pitchFamily="2" charset="-122"/>
                <a:ea typeface="华文宋体" panose="02010600040101010101" pitchFamily="2" charset="-122"/>
              </a:rPr>
              <a:t>1</a:t>
            </a:r>
            <a:r>
              <a:rPr lang="zh-CN" altLang="en-US" sz="2200" b="1" dirty="0">
                <a:solidFill>
                  <a:srgbClr val="FF0000"/>
                </a:solidFill>
                <a:latin typeface="华文宋体" panose="02010600040101010101" pitchFamily="2" charset="-122"/>
                <a:ea typeface="华文宋体" panose="02010600040101010101" pitchFamily="2" charset="-122"/>
              </a:rPr>
              <a:t>；否则，为</a:t>
            </a:r>
            <a:r>
              <a:rPr lang="en-US" altLang="zh-CN" sz="2200" b="1" dirty="0">
                <a:solidFill>
                  <a:srgbClr val="FF0000"/>
                </a:solidFill>
                <a:latin typeface="华文宋体" panose="02010600040101010101" pitchFamily="2" charset="-122"/>
                <a:ea typeface="华文宋体" panose="02010600040101010101" pitchFamily="2" charset="-122"/>
              </a:rPr>
              <a:t>0</a:t>
            </a:r>
            <a:r>
              <a:rPr lang="zh-CN" altLang="en-US" sz="2200" b="1" dirty="0">
                <a:solidFill>
                  <a:srgbClr val="FF0000"/>
                </a:solidFill>
                <a:latin typeface="华文宋体" panose="02010600040101010101" pitchFamily="2" charset="-122"/>
                <a:ea typeface="华文宋体" panose="02010600040101010101" pitchFamily="2" charset="-122"/>
              </a:rPr>
              <a:t>。 </a:t>
            </a:r>
          </a:p>
          <a:p>
            <a:pPr eaLnBrk="1" hangingPunct="1">
              <a:lnSpc>
                <a:spcPct val="110000"/>
              </a:lnSpc>
            </a:pPr>
            <a:r>
              <a:rPr lang="en-US" altLang="zh-CN" sz="2400" b="1" dirty="0" err="1">
                <a:solidFill>
                  <a:srgbClr val="FF0000"/>
                </a:solidFill>
                <a:latin typeface="华文宋体" panose="02010600040101010101" pitchFamily="2" charset="-122"/>
                <a:ea typeface="华文宋体" panose="02010600040101010101" pitchFamily="2" charset="-122"/>
              </a:rPr>
              <a:t>learnp</a:t>
            </a:r>
            <a:r>
              <a:rPr lang="en-US" altLang="zh-CN" sz="2400" b="1" dirty="0">
                <a:solidFill>
                  <a:srgbClr val="FF0000"/>
                </a:solidFill>
                <a:latin typeface="华文宋体" panose="02010600040101010101" pitchFamily="2" charset="-122"/>
                <a:ea typeface="华文宋体" panose="02010600040101010101" pitchFamily="2" charset="-122"/>
              </a:rPr>
              <a:t>( )</a:t>
            </a:r>
          </a:p>
          <a:p>
            <a:pPr lvl="1" eaLnBrk="1" hangingPunct="1">
              <a:lnSpc>
                <a:spcPct val="110000"/>
              </a:lnSpc>
            </a:pPr>
            <a:r>
              <a:rPr lang="zh-CN" altLang="en-US" sz="2200" b="1" dirty="0">
                <a:latin typeface="华文宋体" panose="02010600040101010101" pitchFamily="2" charset="-122"/>
                <a:ea typeface="华文宋体" panose="02010600040101010101" pitchFamily="2" charset="-122"/>
              </a:rPr>
              <a:t>功能  感知机的权值和阈值学习函数   </a:t>
            </a:r>
          </a:p>
        </p:txBody>
      </p:sp>
      <p:sp>
        <p:nvSpPr>
          <p:cNvPr id="86019"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E476B20A-069E-428D-9348-81F1C5771AB1}" type="slidenum">
              <a:rPr lang="zh-CN" altLang="en-US" sz="1400" smtClean="0">
                <a:solidFill>
                  <a:schemeClr val="folHlink"/>
                </a:solidFill>
              </a:rPr>
              <a:t>160</a:t>
            </a:fld>
            <a:endParaRPr lang="zh-CN" altLang="en-US" sz="1400" dirty="0">
              <a:solidFill>
                <a:schemeClr val="folHlink"/>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占位符 87041"/>
          <p:cNvSpPr>
            <a:spLocks noGrp="1" noChangeArrowheads="1"/>
          </p:cNvSpPr>
          <p:nvPr>
            <p:ph type="body" idx="1"/>
          </p:nvPr>
        </p:nvSpPr>
        <p:spPr>
          <a:xfrm>
            <a:off x="450056" y="969328"/>
            <a:ext cx="8243888" cy="5752148"/>
          </a:xfrm>
        </p:spPr>
        <p:txBody>
          <a:bodyPr/>
          <a:lstStyle/>
          <a:p>
            <a:pPr eaLnBrk="1" hangingPunct="1">
              <a:lnSpc>
                <a:spcPct val="110000"/>
              </a:lnSpc>
            </a:pPr>
            <a:r>
              <a:rPr lang="zh-CN" altLang="en-US" sz="2400" b="1" dirty="0">
                <a:solidFill>
                  <a:srgbClr val="FF0000"/>
                </a:solidFill>
                <a:latin typeface="华文宋体" panose="02010600040101010101" pitchFamily="2" charset="-122"/>
                <a:ea typeface="华文宋体" panose="02010600040101010101" pitchFamily="2" charset="-122"/>
              </a:rPr>
              <a:t>train()</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功能  神经网络训练函数</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格式  </a:t>
            </a:r>
          </a:p>
          <a:p>
            <a:pPr lvl="1" eaLnBrk="1" hangingPunct="1">
              <a:lnSpc>
                <a:spcPct val="110000"/>
              </a:lnSpc>
              <a:buFont typeface="Wingdings" panose="05000000000000000000" pitchFamily="2" charset="2"/>
              <a:buNone/>
            </a:pPr>
            <a:r>
              <a:rPr lang="de-DE" altLang="en-US" sz="2400" b="1" dirty="0">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tr</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E</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Pf</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Af] = </a:t>
            </a:r>
            <a:r>
              <a:rPr lang="de-DE" altLang="en-US" sz="2400" b="1" dirty="0">
                <a:solidFill>
                  <a:srgbClr val="FF0000"/>
                </a:solidFill>
                <a:latin typeface="华文宋体" panose="02010600040101010101" pitchFamily="2" charset="-122"/>
                <a:ea typeface="华文宋体" panose="02010600040101010101" pitchFamily="2" charset="-122"/>
              </a:rPr>
              <a:t>train(NET</a:t>
            </a:r>
            <a:r>
              <a:rPr lang="zh-CN" altLang="en-US" sz="2400" b="1" dirty="0">
                <a:solidFill>
                  <a:srgbClr val="FF0000"/>
                </a:solidFill>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P</a:t>
            </a:r>
            <a:r>
              <a:rPr lang="zh-CN" altLang="en-US" sz="2400" b="1" dirty="0">
                <a:solidFill>
                  <a:srgbClr val="FF0000"/>
                </a:solidFill>
                <a:latin typeface="华文宋体" panose="02010600040101010101" pitchFamily="2" charset="-122"/>
                <a:ea typeface="华文宋体" panose="02010600040101010101" pitchFamily="2" charset="-122"/>
              </a:rPr>
              <a:t>，</a:t>
            </a:r>
            <a:r>
              <a:rPr lang="de-DE" altLang="en-US" sz="2400" b="1" dirty="0">
                <a:solidFill>
                  <a:srgbClr val="FF0000"/>
                </a:solidFill>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Pi</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Ai</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VV</a:t>
            </a:r>
            <a:r>
              <a:rPr lang="zh-CN" altLang="en-US" sz="2400" b="1" dirty="0">
                <a:latin typeface="华文宋体" panose="02010600040101010101" pitchFamily="2" charset="-122"/>
                <a:ea typeface="华文宋体" panose="02010600040101010101" pitchFamily="2" charset="-122"/>
              </a:rPr>
              <a:t>，</a:t>
            </a:r>
            <a:r>
              <a:rPr lang="de-DE" altLang="en-US" sz="2400" b="1" dirty="0">
                <a:latin typeface="华文宋体" panose="02010600040101010101" pitchFamily="2" charset="-122"/>
                <a:ea typeface="华文宋体" panose="02010600040101010101" pitchFamily="2" charset="-122"/>
              </a:rPr>
              <a:t>TV)</a:t>
            </a:r>
          </a:p>
          <a:p>
            <a:pPr lvl="1" eaLnBrk="1" hangingPunct="1">
              <a:lnSpc>
                <a:spcPct val="110000"/>
              </a:lnSpc>
            </a:pPr>
            <a:r>
              <a:rPr lang="zh-CN" altLang="en-US" sz="2400" b="1" dirty="0">
                <a:latin typeface="华文宋体" panose="02010600040101010101" pitchFamily="2" charset="-122"/>
                <a:ea typeface="华文宋体" panose="02010600040101010101" pitchFamily="2" charset="-122"/>
              </a:rPr>
              <a:t>说明  </a:t>
            </a:r>
            <a:r>
              <a:rPr lang="zh-CN"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为训练后的网络；tr为训练记录；Y为网络输出矢量；E为误差矢量；Pf为训练终止时的输入延迟状态；Af为训练终止时的层延迟状态；</a:t>
            </a:r>
            <a:r>
              <a:rPr lang="zh-CN" altLang="en-US" sz="2400" b="1" dirty="0">
                <a:solidFill>
                  <a:srgbClr val="FF0000"/>
                </a:solidFill>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为训练前的网络；</a:t>
            </a:r>
            <a:r>
              <a:rPr lang="zh-CN" altLang="en-US" sz="2400" b="1" dirty="0">
                <a:solidFill>
                  <a:srgbClr val="FF0000"/>
                </a:solidFill>
                <a:latin typeface="华文宋体" panose="02010600040101010101" pitchFamily="2" charset="-122"/>
                <a:ea typeface="华文宋体" panose="02010600040101010101" pitchFamily="2" charset="-122"/>
              </a:rPr>
              <a:t>P</a:t>
            </a:r>
            <a:r>
              <a:rPr lang="zh-CN" altLang="en-US" sz="2400" b="1" dirty="0">
                <a:latin typeface="华文宋体" panose="02010600040101010101" pitchFamily="2" charset="-122"/>
                <a:ea typeface="华文宋体" panose="02010600040101010101" pitchFamily="2" charset="-122"/>
              </a:rPr>
              <a:t>为网络的输入向量矩阵；</a:t>
            </a:r>
            <a:r>
              <a:rPr lang="zh-CN" altLang="en-US" sz="2400" b="1" dirty="0">
                <a:solidFill>
                  <a:srgbClr val="FF0000"/>
                </a:solidFill>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表示网络的目标矩阵，缺省值为0；Pi表示初始输入延时，缺省值为0；Ai表示初始的层延时，缺省值为0； VV为验证矢量（可省略）；TV为测试矢量（可省略）。</a:t>
            </a:r>
          </a:p>
        </p:txBody>
      </p:sp>
      <p:sp>
        <p:nvSpPr>
          <p:cNvPr id="8704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249E1DE4-E70D-4468-8D5A-7761EDC50EBA}" type="slidenum">
              <a:rPr lang="zh-CN" altLang="en-US" sz="1400" smtClean="0">
                <a:solidFill>
                  <a:schemeClr val="folHlink"/>
                </a:solidFill>
              </a:rPr>
              <a:t>161</a:t>
            </a:fld>
            <a:endParaRPr lang="zh-CN" altLang="en-US" sz="1400">
              <a:solidFill>
                <a:schemeClr val="folHlink"/>
              </a:solidFill>
            </a:endParaRPr>
          </a:p>
        </p:txBody>
      </p:sp>
      <p:sp>
        <p:nvSpPr>
          <p:cNvPr id="4" name="标题 86017"/>
          <p:cNvSpPr>
            <a:spLocks noGrp="1" noChangeArrowheads="1"/>
          </p:cNvSpPr>
          <p:nvPr>
            <p:ph type="title"/>
          </p:nvPr>
        </p:nvSpPr>
        <p:spPr>
          <a:xfrm>
            <a:off x="1044575" y="190500"/>
            <a:ext cx="6110605" cy="503238"/>
          </a:xfrm>
        </p:spPr>
        <p:txBody>
          <a:bodyPr/>
          <a:lstStyle/>
          <a:p>
            <a:pPr eaLnBrk="1" hangingPunct="1"/>
            <a:r>
              <a:rPr lang="en-US" altLang="zh-CN" sz="2800" b="1" dirty="0">
                <a:solidFill>
                  <a:srgbClr val="FF0000"/>
                </a:solidFill>
                <a:latin typeface="华文宋体" panose="02010600040101010101" pitchFamily="2" charset="-122"/>
                <a:ea typeface="华文宋体" panose="02010600040101010101" pitchFamily="2" charset="-122"/>
              </a:rPr>
              <a:t>5.5.2 </a:t>
            </a:r>
            <a:r>
              <a:rPr lang="zh-CN" altLang="en-US" sz="2800" b="1" dirty="0">
                <a:solidFill>
                  <a:srgbClr val="FF0000"/>
                </a:solidFill>
                <a:latin typeface="华文宋体" panose="02010600040101010101" pitchFamily="2" charset="-122"/>
                <a:ea typeface="华文宋体" panose="02010600040101010101" pitchFamily="2" charset="-122"/>
              </a:rPr>
              <a:t>单层感知器的</a:t>
            </a:r>
            <a:r>
              <a:rPr lang="en-US" altLang="zh-CN" sz="2800" b="1" dirty="0">
                <a:solidFill>
                  <a:srgbClr val="FF0000"/>
                </a:solidFill>
                <a:latin typeface="华文宋体" panose="02010600040101010101" pitchFamily="2" charset="-122"/>
                <a:ea typeface="华文宋体" panose="02010600040101010101" pitchFamily="2" charset="-122"/>
              </a:rPr>
              <a:t>MATLAB</a:t>
            </a:r>
            <a:r>
              <a:rPr lang="zh-CN" altLang="en-US" sz="2800" b="1" dirty="0">
                <a:solidFill>
                  <a:srgbClr val="FF0000"/>
                </a:solidFill>
                <a:latin typeface="华文宋体" panose="02010600040101010101" pitchFamily="2" charset="-122"/>
                <a:ea typeface="华文宋体" panose="02010600040101010101" pitchFamily="2" charset="-122"/>
              </a:rPr>
              <a:t>实现</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88065"/>
          <p:cNvSpPr>
            <a:spLocks noGrp="1" noChangeArrowheads="1"/>
          </p:cNvSpPr>
          <p:nvPr>
            <p:ph type="title"/>
          </p:nvPr>
        </p:nvSpPr>
        <p:spPr>
          <a:xfrm>
            <a:off x="628650" y="365127"/>
            <a:ext cx="7886700" cy="67500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9331" name="文本占位符 88066"/>
          <p:cNvSpPr>
            <a:spLocks noGrp="1" noChangeArrowheads="1"/>
          </p:cNvSpPr>
          <p:nvPr>
            <p:ph type="body" idx="1"/>
          </p:nvPr>
        </p:nvSpPr>
        <p:spPr>
          <a:xfrm>
            <a:off x="296862" y="1040130"/>
            <a:ext cx="8550275" cy="5543550"/>
          </a:xfrm>
        </p:spPr>
        <p:txBody>
          <a:bodyPr/>
          <a:lstStyle/>
          <a:p>
            <a:pPr eaLnBrk="1" hangingPunct="1">
              <a:lnSpc>
                <a:spcPct val="100000"/>
              </a:lnSpc>
            </a:pPr>
            <a:r>
              <a:rPr lang="zh-CN" altLang="en-US" sz="2400" b="1" dirty="0">
                <a:latin typeface="华文宋体" panose="02010600040101010101" pitchFamily="2" charset="-122"/>
                <a:ea typeface="华文宋体" panose="02010600040101010101" pitchFamily="2" charset="-122"/>
              </a:rPr>
              <a:t>sim( )</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功能  对网络进行仿真</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格式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(1) [</a:t>
            </a:r>
            <a:r>
              <a:rPr lang="zh-CN" altLang="en-US" sz="2400" b="1" dirty="0">
                <a:solidFill>
                  <a:srgbClr val="FF0000"/>
                </a:solidFill>
                <a:latin typeface="华文宋体" panose="02010600040101010101" pitchFamily="2" charset="-122"/>
                <a:ea typeface="华文宋体" panose="02010600040101010101" pitchFamily="2" charset="-122"/>
              </a:rPr>
              <a:t>Y</a:t>
            </a:r>
            <a:r>
              <a:rPr lang="zh-CN" altLang="en-US" sz="2400" b="1" dirty="0">
                <a:latin typeface="华文宋体" panose="02010600040101010101" pitchFamily="2" charset="-122"/>
                <a:ea typeface="华文宋体" panose="02010600040101010101" pitchFamily="2" charset="-122"/>
              </a:rPr>
              <a:t>，Pf，Af，E，perf] = </a:t>
            </a:r>
            <a:r>
              <a:rPr lang="zh-CN" altLang="en-US" sz="2400" b="1" dirty="0">
                <a:solidFill>
                  <a:srgbClr val="FF0000"/>
                </a:solidFill>
                <a:latin typeface="华文宋体" panose="02010600040101010101" pitchFamily="2" charset="-122"/>
                <a:ea typeface="华文宋体" panose="02010600040101010101" pitchFamily="2" charset="-122"/>
              </a:rPr>
              <a:t>sim(NET，P</a:t>
            </a:r>
            <a:r>
              <a:rPr lang="zh-CN" altLang="en-US" sz="2400" b="1" dirty="0">
                <a:latin typeface="华文宋体" panose="02010600040101010101" pitchFamily="2" charset="-122"/>
                <a:ea typeface="华文宋体" panose="02010600040101010101" pitchFamily="2" charset="-122"/>
              </a:rPr>
              <a:t>，Pi</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Ai，T</a:t>
            </a:r>
            <a:r>
              <a:rPr lang="zh-CN" altLang="en-US" sz="2400" b="1" dirty="0">
                <a:solidFill>
                  <a:srgbClr val="FF0000"/>
                </a:solidFill>
                <a:latin typeface="华文宋体" panose="02010600040101010101" pitchFamily="2" charset="-122"/>
                <a:ea typeface="华文宋体" panose="02010600040101010101" pitchFamily="2" charset="-122"/>
              </a:rPr>
              <a:t>)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(2) [Y</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Pf</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Af</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E</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perf] = sim(NET</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{Q TS}</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Pi，Ai，T) </a:t>
            </a:r>
          </a:p>
          <a:p>
            <a:pPr lvl="2" eaLnBrk="1" hangingPunct="1">
              <a:lnSpc>
                <a:spcPct val="100000"/>
              </a:lnSpc>
            </a:pPr>
            <a:r>
              <a:rPr lang="zh-CN" altLang="en-US" sz="2400" b="1" dirty="0">
                <a:latin typeface="华文宋体" panose="02010600040101010101" pitchFamily="2" charset="-122"/>
                <a:ea typeface="华文宋体" panose="02010600040101010101" pitchFamily="2" charset="-122"/>
              </a:rPr>
              <a:t>(3) [Y，Pf，Af，E，perf] = sim(NET，Q，Pi</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Ai，T)</a:t>
            </a:r>
          </a:p>
          <a:p>
            <a:pPr lvl="1" eaLnBrk="1" hangingPunct="1">
              <a:lnSpc>
                <a:spcPct val="100000"/>
              </a:lnSpc>
            </a:pPr>
            <a:r>
              <a:rPr lang="zh-CN" altLang="en-US" b="1" dirty="0">
                <a:latin typeface="华文宋体" panose="02010600040101010101" pitchFamily="2" charset="-122"/>
                <a:ea typeface="华文宋体" panose="02010600040101010101" pitchFamily="2" charset="-122"/>
              </a:rPr>
              <a:t>说明  Y为网络的输出；Pf表示最终的输入延时状态；Af表示最终的层延时状态；E为实际输出与目标矢量之间的误差；perf为网络的性能值；</a:t>
            </a:r>
            <a:r>
              <a:rPr lang="zh-CN" altLang="en-US" b="1" dirty="0">
                <a:solidFill>
                  <a:srgbClr val="FF0000"/>
                </a:solidFill>
                <a:latin typeface="华文宋体" panose="02010600040101010101" pitchFamily="2" charset="-122"/>
                <a:ea typeface="华文宋体" panose="02010600040101010101" pitchFamily="2" charset="-122"/>
              </a:rPr>
              <a:t>NET</a:t>
            </a:r>
            <a:r>
              <a:rPr lang="zh-CN" altLang="en-US" b="1" dirty="0">
                <a:latin typeface="华文宋体" panose="02010600040101010101" pitchFamily="2" charset="-122"/>
                <a:ea typeface="华文宋体" panose="02010600040101010101" pitchFamily="2" charset="-122"/>
              </a:rPr>
              <a:t>为要测试的网络对象；</a:t>
            </a:r>
            <a:r>
              <a:rPr lang="zh-CN" altLang="en-US" b="1" dirty="0">
                <a:solidFill>
                  <a:srgbClr val="FF0000"/>
                </a:solidFill>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为网络的输入向量矩阵；Pi为初始的输入延时状态（可省略）；Ai为初始的层延时状态（可省略）；T为目标矢量（可省略）。式(1)、(2)用于没有输入的网络，其中Q为批处理数据的个数，TS为网络仿真的时间步数。</a:t>
            </a:r>
          </a:p>
          <a:p>
            <a:pPr eaLnBrk="1" hangingPunct="1"/>
            <a:endParaRPr lang="zh-CN" altLang="en-US" sz="2400" dirty="0"/>
          </a:p>
        </p:txBody>
      </p:sp>
      <p:sp>
        <p:nvSpPr>
          <p:cNvPr id="8806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3925DBF-8509-4B22-A3F8-156C0E7BAA95}" type="slidenum">
              <a:rPr lang="zh-CN" altLang="en-US" sz="1400" smtClean="0">
                <a:solidFill>
                  <a:schemeClr val="folHlink"/>
                </a:solidFill>
              </a:rPr>
              <a:t>162</a:t>
            </a:fld>
            <a:endParaRPr lang="zh-CN" altLang="en-US" sz="1400">
              <a:solidFill>
                <a:schemeClr val="folHlink"/>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89089"/>
          <p:cNvSpPr>
            <a:spLocks noGrp="1" noChangeArrowheads="1"/>
          </p:cNvSpPr>
          <p:nvPr>
            <p:ph type="title"/>
          </p:nvPr>
        </p:nvSpPr>
        <p:spPr>
          <a:xfrm>
            <a:off x="628650" y="365127"/>
            <a:ext cx="7886700" cy="82359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0355" name="文本占位符 89090"/>
          <p:cNvSpPr>
            <a:spLocks noGrp="1" noChangeArrowheads="1"/>
          </p:cNvSpPr>
          <p:nvPr>
            <p:ph type="body" idx="1"/>
          </p:nvPr>
        </p:nvSpPr>
        <p:spPr>
          <a:xfrm>
            <a:off x="617220" y="1379855"/>
            <a:ext cx="7886700" cy="4351338"/>
          </a:xfrm>
        </p:spPr>
        <p:txBody>
          <a:bodyPr/>
          <a:lstStyle/>
          <a:p>
            <a:pPr eaLnBrk="1" hangingPunct="1">
              <a:lnSpc>
                <a:spcPct val="120000"/>
              </a:lnSpc>
            </a:pPr>
            <a:r>
              <a:rPr lang="en-US" altLang="zh-CN" b="1" dirty="0">
                <a:latin typeface="华文宋体" panose="02010600040101010101" pitchFamily="2" charset="-122"/>
                <a:ea typeface="华文宋体" panose="02010600040101010101" pitchFamily="2" charset="-122"/>
              </a:rPr>
              <a:t> mae( )</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功能  平均绝对误差性能函数</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格式  </a:t>
            </a:r>
            <a:r>
              <a:rPr lang="en-US" altLang="zh-CN" b="1" dirty="0">
                <a:latin typeface="华文宋体" panose="02010600040101010101" pitchFamily="2" charset="-122"/>
                <a:ea typeface="华文宋体" panose="02010600040101010101" pitchFamily="2" charset="-122"/>
              </a:rPr>
              <a:t>perf=mae(E</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w</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pp) </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说明  </a:t>
            </a:r>
            <a:r>
              <a:rPr lang="en-US" altLang="zh-CN" b="1" dirty="0">
                <a:latin typeface="华文宋体" panose="02010600040101010101" pitchFamily="2" charset="-122"/>
                <a:ea typeface="华文宋体" panose="02010600040101010101" pitchFamily="2" charset="-122"/>
              </a:rPr>
              <a:t>perf</a:t>
            </a:r>
            <a:r>
              <a:rPr lang="zh-CN" altLang="en-US" b="1" dirty="0">
                <a:latin typeface="华文宋体" panose="02010600040101010101" pitchFamily="2" charset="-122"/>
                <a:ea typeface="华文宋体" panose="02010600040101010101" pitchFamily="2" charset="-122"/>
              </a:rPr>
              <a:t>表示平均绝对误差和， </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为误差矩阵或向量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网络的目标向量与输出向量之差</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w</a:t>
            </a:r>
            <a:r>
              <a:rPr lang="zh-CN" altLang="en-US" b="1" dirty="0">
                <a:latin typeface="华文宋体" panose="02010600040101010101" pitchFamily="2" charset="-122"/>
                <a:ea typeface="华文宋体" panose="02010600040101010101" pitchFamily="2" charset="-122"/>
              </a:rPr>
              <a:t>为所有权值和偏值向量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可忽略</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pp</a:t>
            </a:r>
            <a:r>
              <a:rPr lang="zh-CN" altLang="en-US" b="1" dirty="0">
                <a:latin typeface="华文宋体" panose="02010600040101010101" pitchFamily="2" charset="-122"/>
                <a:ea typeface="华文宋体" panose="02010600040101010101" pitchFamily="2" charset="-122"/>
              </a:rPr>
              <a:t>为性能参数</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可忽略</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 </a:t>
            </a:r>
          </a:p>
        </p:txBody>
      </p:sp>
      <p:sp>
        <p:nvSpPr>
          <p:cNvPr id="89091"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B50E5311-87A3-4DDF-8583-A37B38E8169F}" type="slidenum">
              <a:rPr lang="zh-CN" altLang="en-US" sz="1400" smtClean="0">
                <a:solidFill>
                  <a:schemeClr val="folHlink"/>
                </a:solidFill>
              </a:rPr>
              <a:t>163</a:t>
            </a:fld>
            <a:endParaRPr lang="zh-CN" altLang="en-US" sz="1400">
              <a:solidFill>
                <a:schemeClr val="folHlink"/>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占位符 90113"/>
          <p:cNvSpPr>
            <a:spLocks noGrp="1" noChangeArrowheads="1"/>
          </p:cNvSpPr>
          <p:nvPr>
            <p:ph type="body" idx="1"/>
          </p:nvPr>
        </p:nvSpPr>
        <p:spPr>
          <a:xfrm>
            <a:off x="575468" y="123032"/>
            <a:ext cx="7993063" cy="6481762"/>
          </a:xfrm>
        </p:spPr>
        <p:txBody>
          <a:bodyPr>
            <a:normAutofit lnSpcReduction="10000"/>
          </a:bodyPr>
          <a:lstStyle/>
          <a:p>
            <a:pPr eaLnBrk="1" hangingPunct="1">
              <a:lnSpc>
                <a:spcPct val="120000"/>
              </a:lnSpc>
            </a:pPr>
            <a:r>
              <a:rPr lang="en-US" altLang="zh-CN" sz="2000" dirty="0"/>
              <a:t> </a:t>
            </a:r>
            <a:r>
              <a:rPr lang="en-US" altLang="zh-CN" sz="2400" b="1" dirty="0">
                <a:solidFill>
                  <a:srgbClr val="FF0000"/>
                </a:solidFill>
                <a:latin typeface="华文宋体" panose="02010600040101010101" pitchFamily="2" charset="-122"/>
                <a:ea typeface="华文宋体" panose="02010600040101010101" pitchFamily="2" charset="-122"/>
              </a:rPr>
              <a:t>plotpv( )</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功能  绘制样本点的函数</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格式  </a:t>
            </a:r>
            <a:r>
              <a:rPr lang="en-US" altLang="zh-CN" sz="2400" b="1" dirty="0">
                <a:latin typeface="华文宋体" panose="02010600040101010101" pitchFamily="2" charset="-122"/>
                <a:ea typeface="华文宋体" panose="02010600040101010101" pitchFamily="2" charset="-122"/>
              </a:rPr>
              <a:t>(1) plotpv(P</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p>
          <a:p>
            <a:pPr lvl="1" eaLnBrk="1" hangingPunct="1">
              <a:lnSpc>
                <a:spcPct val="120000"/>
              </a:lnSpc>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        (2) plotpv(P</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V)</a:t>
            </a:r>
          </a:p>
          <a:p>
            <a:pPr lvl="1" eaLnBrk="1" hangingPunct="1">
              <a:lnSpc>
                <a:spcPct val="120000"/>
              </a:lnSpc>
            </a:pPr>
            <a:r>
              <a:rPr lang="zh-CN" altLang="en-US" sz="2400" b="1" dirty="0">
                <a:latin typeface="华文宋体" panose="02010600040101010101" pitchFamily="2" charset="-122"/>
                <a:ea typeface="华文宋体" panose="02010600040101010101" pitchFamily="2" charset="-122"/>
              </a:rPr>
              <a:t>说明  </a:t>
            </a:r>
            <a:r>
              <a:rPr lang="en-US" altLang="zh-CN" sz="2400" b="1" dirty="0">
                <a:latin typeface="华文宋体" panose="02010600040101010101" pitchFamily="2" charset="-122"/>
                <a:ea typeface="华文宋体" panose="02010600040101010101" pitchFamily="2" charset="-122"/>
              </a:rPr>
              <a:t>P</a:t>
            </a:r>
            <a:r>
              <a:rPr lang="zh-CN" altLang="en-US" sz="2400" b="1" dirty="0">
                <a:latin typeface="华文宋体" panose="02010600040101010101" pitchFamily="2" charset="-122"/>
                <a:ea typeface="华文宋体" panose="02010600040101010101" pitchFamily="2" charset="-122"/>
              </a:rPr>
              <a:t>定义了</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个</a:t>
            </a:r>
            <a:r>
              <a:rPr lang="en-US" altLang="zh-CN" sz="2400" b="1" dirty="0">
                <a:latin typeface="华文宋体" panose="02010600040101010101" pitchFamily="2" charset="-122"/>
                <a:ea typeface="华文宋体" panose="02010600040101010101" pitchFamily="2" charset="-122"/>
              </a:rPr>
              <a:t>2</a:t>
            </a:r>
            <a:r>
              <a:rPr lang="zh-CN" altLang="en-US" sz="2400" b="1" dirty="0">
                <a:latin typeface="华文宋体" panose="02010600040101010101" pitchFamily="2" charset="-122"/>
                <a:ea typeface="华文宋体" panose="02010600040101010101" pitchFamily="2" charset="-122"/>
              </a:rPr>
              <a:t>或</a:t>
            </a:r>
            <a:r>
              <a:rPr lang="en-US" altLang="zh-CN" sz="2400" b="1" dirty="0">
                <a:latin typeface="华文宋体" panose="02010600040101010101" pitchFamily="2" charset="-122"/>
                <a:ea typeface="华文宋体" panose="02010600040101010101" pitchFamily="2" charset="-122"/>
              </a:rPr>
              <a:t>3</a:t>
            </a:r>
            <a:r>
              <a:rPr lang="zh-CN" altLang="en-US" sz="2400" b="1" dirty="0">
                <a:latin typeface="华文宋体" panose="02010600040101010101" pitchFamily="2" charset="-122"/>
                <a:ea typeface="华文宋体" panose="02010600040101010101" pitchFamily="2" charset="-122"/>
              </a:rPr>
              <a:t>维的样本，是一个</a:t>
            </a:r>
            <a:r>
              <a:rPr lang="en-US" altLang="zh-CN" sz="2400" b="1" dirty="0">
                <a:latin typeface="华文宋体" panose="02010600040101010101" pitchFamily="2" charset="-122"/>
                <a:ea typeface="华文宋体" panose="02010600040101010101" pitchFamily="2" charset="-122"/>
              </a:rPr>
              <a:t>2*n</a:t>
            </a:r>
            <a:r>
              <a:rPr lang="zh-CN" altLang="en-US" sz="2400" b="1" dirty="0">
                <a:latin typeface="华文宋体" panose="02010600040101010101" pitchFamily="2" charset="-122"/>
                <a:ea typeface="华文宋体" panose="02010600040101010101" pitchFamily="2" charset="-122"/>
              </a:rPr>
              <a:t>维或</a:t>
            </a:r>
            <a:r>
              <a:rPr lang="en-US" altLang="zh-CN" sz="2400" b="1" dirty="0">
                <a:latin typeface="华文宋体" panose="02010600040101010101" pitchFamily="2" charset="-122"/>
                <a:ea typeface="华文宋体" panose="02010600040101010101" pitchFamily="2" charset="-122"/>
              </a:rPr>
              <a:t>3*n</a:t>
            </a:r>
            <a:r>
              <a:rPr lang="zh-CN" altLang="en-US" sz="2400" b="1" dirty="0">
                <a:latin typeface="华文宋体" panose="02010600040101010101" pitchFamily="2" charset="-122"/>
                <a:ea typeface="华文宋体" panose="02010600040101010101" pitchFamily="2" charset="-122"/>
              </a:rPr>
              <a:t>维的矩阵；</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表示各样本点的类别，是一个</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维的向量；</a:t>
            </a:r>
            <a:r>
              <a:rPr lang="en-US" altLang="zh-CN" sz="2400" b="1" dirty="0">
                <a:latin typeface="华文宋体" panose="02010600040101010101" pitchFamily="2" charset="-122"/>
                <a:ea typeface="华文宋体" panose="02010600040101010101" pitchFamily="2" charset="-122"/>
              </a:rPr>
              <a:t>V=[</a:t>
            </a:r>
            <a:r>
              <a:rPr lang="en-US" altLang="zh-CN" sz="2400" b="1" dirty="0" err="1">
                <a:latin typeface="华文宋体" panose="02010600040101010101" pitchFamily="2" charset="-122"/>
                <a:ea typeface="华文宋体" panose="02010600040101010101" pitchFamily="2" charset="-122"/>
              </a:rPr>
              <a:t>x_min</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x_max</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y_min</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y_max</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，为一设置绘图坐标值范围的向量。利用</a:t>
            </a:r>
            <a:r>
              <a:rPr lang="en-US" altLang="zh-CN" sz="2400" b="1" dirty="0">
                <a:latin typeface="华文宋体" panose="02010600040101010101" pitchFamily="2" charset="-122"/>
                <a:ea typeface="华文宋体" panose="02010600040101010101" pitchFamily="2" charset="-122"/>
              </a:rPr>
              <a:t>plotpv( )</a:t>
            </a:r>
            <a:r>
              <a:rPr lang="zh-CN" altLang="en-US" sz="2400" b="1" dirty="0">
                <a:latin typeface="华文宋体" panose="02010600040101010101" pitchFamily="2" charset="-122"/>
                <a:ea typeface="华文宋体" panose="02010600040101010101" pitchFamily="2" charset="-122"/>
              </a:rPr>
              <a:t>函数可在坐标图中绘出给定的样本点及其类别，</a:t>
            </a:r>
            <a:r>
              <a:rPr lang="zh-CN" altLang="en-US" sz="2400" b="1" dirty="0">
                <a:solidFill>
                  <a:srgbClr val="FF0000"/>
                </a:solidFill>
                <a:latin typeface="华文宋体" panose="02010600040101010101" pitchFamily="2" charset="-122"/>
                <a:ea typeface="华文宋体" panose="02010600040101010101" pitchFamily="2" charset="-122"/>
              </a:rPr>
              <a:t>不同的类别使用不同的符号。</a:t>
            </a:r>
            <a:r>
              <a:rPr lang="zh-CN" altLang="en-US" sz="2400" b="1" dirty="0">
                <a:latin typeface="华文宋体" panose="02010600040101010101" pitchFamily="2" charset="-122"/>
                <a:ea typeface="华文宋体" panose="02010600040101010101" pitchFamily="2" charset="-122"/>
              </a:rPr>
              <a:t>如果</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只含一元矢量，则目标为</a:t>
            </a:r>
            <a:r>
              <a:rPr lang="en-US" altLang="zh-CN" sz="2400" b="1" dirty="0">
                <a:latin typeface="华文宋体" panose="02010600040101010101" pitchFamily="2" charset="-122"/>
                <a:ea typeface="华文宋体" panose="02010600040101010101" pitchFamily="2" charset="-122"/>
              </a:rPr>
              <a:t>0</a:t>
            </a:r>
            <a:r>
              <a:rPr lang="zh-CN" altLang="en-US" sz="2400" b="1" dirty="0">
                <a:latin typeface="华文宋体" panose="02010600040101010101" pitchFamily="2" charset="-122"/>
                <a:ea typeface="华文宋体" panose="02010600040101010101" pitchFamily="2" charset="-122"/>
              </a:rPr>
              <a:t>的输入矢量在坐标图中用符号＂</a:t>
            </a:r>
            <a:r>
              <a:rPr lang="en-US" altLang="zh-CN" sz="2400" b="1" dirty="0">
                <a:latin typeface="华文宋体" panose="02010600040101010101" pitchFamily="2" charset="-122"/>
                <a:ea typeface="华文宋体" panose="02010600040101010101" pitchFamily="2" charset="-122"/>
              </a:rPr>
              <a:t>o</a:t>
            </a:r>
            <a:r>
              <a:rPr lang="zh-CN" altLang="en-US" sz="2400" b="1" dirty="0">
                <a:latin typeface="华文宋体" panose="02010600040101010101" pitchFamily="2" charset="-122"/>
                <a:ea typeface="华文宋体" panose="02010600040101010101" pitchFamily="2" charset="-122"/>
              </a:rPr>
              <a:t>＂表示：  目标为</a:t>
            </a: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的输入矢量在坐标图中用符号＂</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＂表示。如果</a:t>
            </a:r>
            <a:r>
              <a:rPr lang="en-US" altLang="zh-CN" sz="2400" b="1" dirty="0">
                <a:latin typeface="华文宋体" panose="02010600040101010101" pitchFamily="2" charset="-122"/>
                <a:ea typeface="华文宋体" panose="02010600040101010101" pitchFamily="2" charset="-122"/>
              </a:rPr>
              <a:t>T</a:t>
            </a:r>
            <a:r>
              <a:rPr lang="zh-CN" altLang="en-US" sz="2400" b="1" dirty="0">
                <a:latin typeface="华文宋体" panose="02010600040101010101" pitchFamily="2" charset="-122"/>
                <a:ea typeface="华文宋体" panose="02010600040101010101" pitchFamily="2" charset="-122"/>
              </a:rPr>
              <a:t>含二元矢量，则输入矢量在坐标图中所采用的符号分别如下：</a:t>
            </a:r>
            <a:r>
              <a:rPr lang="en-US" altLang="zh-CN" sz="2400" b="1" dirty="0">
                <a:latin typeface="华文宋体" panose="02010600040101010101" pitchFamily="2" charset="-122"/>
                <a:ea typeface="华文宋体" panose="02010600040101010101" pitchFamily="2" charset="-122"/>
              </a:rPr>
              <a:t>[0 0]</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o</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[0 1]</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[1 0]</a:t>
            </a:r>
            <a:r>
              <a:rPr lang="zh-CN" altLang="en-US" sz="2400" b="1" dirty="0">
                <a:latin typeface="华文宋体" panose="02010600040101010101" pitchFamily="2" charset="-122"/>
                <a:ea typeface="华文宋体" panose="02010600040101010101" pitchFamily="2" charset="-122"/>
              </a:rPr>
              <a:t>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a:t>
            </a:r>
            <a:r>
              <a:rPr lang="en-US" altLang="zh-CN" sz="2400" b="1" dirty="0">
                <a:latin typeface="华文宋体" panose="02010600040101010101" pitchFamily="2" charset="-122"/>
                <a:ea typeface="华文宋体" panose="02010600040101010101" pitchFamily="2" charset="-122"/>
              </a:rPr>
              <a:t>[1 1]</a:t>
            </a:r>
            <a:r>
              <a:rPr lang="zh-CN" altLang="en-US" sz="2400" b="1" dirty="0">
                <a:latin typeface="华文宋体" panose="02010600040101010101" pitchFamily="2" charset="-122"/>
                <a:ea typeface="华文宋体" panose="02010600040101010101" pitchFamily="2" charset="-122"/>
              </a:rPr>
              <a:t>用＂＂表示。 </a:t>
            </a:r>
          </a:p>
        </p:txBody>
      </p:sp>
      <p:sp>
        <p:nvSpPr>
          <p:cNvPr id="101379" name="矩形 90114"/>
          <p:cNvSpPr>
            <a:spLocks noChangeArrowheads="1"/>
          </p:cNvSpPr>
          <p:nvPr/>
        </p:nvSpPr>
        <p:spPr bwMode="auto">
          <a:xfrm>
            <a:off x="0" y="3363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101380" name="对象 90115"/>
          <p:cNvGraphicFramePr>
            <a:graphicFrameLocks noChangeAspect="1"/>
          </p:cNvGraphicFramePr>
          <p:nvPr/>
        </p:nvGraphicFramePr>
        <p:xfrm>
          <a:off x="2339975" y="5773738"/>
          <a:ext cx="323850" cy="323850"/>
        </p:xfrm>
        <a:graphic>
          <a:graphicData uri="http://schemas.openxmlformats.org/presentationml/2006/ole">
            <mc:AlternateContent xmlns:mc="http://schemas.openxmlformats.org/markup-compatibility/2006">
              <mc:Choice xmlns:v="urn:schemas-microsoft-com:vml" Requires="v">
                <p:oleObj r:id="rId2" imgW="128270" imgH="128270" progId="">
                  <p:embed/>
                </p:oleObj>
              </mc:Choice>
              <mc:Fallback>
                <p:oleObj r:id="rId2" imgW="128270" imgH="128270" progId="">
                  <p:embed/>
                  <p:pic>
                    <p:nvPicPr>
                      <p:cNvPr id="0" name="对象 90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5773738"/>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16"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85C2F08-EB92-4668-A028-424D82DEDB30}" type="slidenum">
              <a:rPr lang="zh-CN" altLang="en-US" sz="1400" smtClean="0">
                <a:solidFill>
                  <a:schemeClr val="folHlink"/>
                </a:solidFill>
              </a:rPr>
              <a:t>164</a:t>
            </a:fld>
            <a:endParaRPr lang="zh-CN" altLang="en-US" sz="1400">
              <a:solidFill>
                <a:schemeClr val="folHlink"/>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91137"/>
          <p:cNvSpPr>
            <a:spLocks noGrp="1" noChangeArrowheads="1"/>
          </p:cNvSpPr>
          <p:nvPr>
            <p:ph type="title"/>
          </p:nvPr>
        </p:nvSpPr>
        <p:spPr>
          <a:xfrm>
            <a:off x="628650" y="365126"/>
            <a:ext cx="5772150" cy="2355214"/>
          </a:xfrm>
        </p:spPr>
        <p:txBody>
          <a:bodyPr/>
          <a:lstStyle/>
          <a:p>
            <a:pPr algn="l" eaLnBrk="1" hangingPunct="1"/>
            <a:r>
              <a:rPr lang="en-US" altLang="zh-CN" sz="4800" dirty="0"/>
              <a:t> </a:t>
            </a:r>
            <a:r>
              <a:rPr lang="zh-CN" altLang="en-US" sz="2800" dirty="0"/>
              <a:t>例</a:t>
            </a:r>
          </a:p>
        </p:txBody>
      </p:sp>
      <p:sp>
        <p:nvSpPr>
          <p:cNvPr id="102403" name="文本占位符 91138"/>
          <p:cNvSpPr>
            <a:spLocks noGrp="1" noChangeArrowheads="1"/>
          </p:cNvSpPr>
          <p:nvPr>
            <p:ph type="body" idx="1"/>
          </p:nvPr>
        </p:nvSpPr>
        <p:spPr>
          <a:xfrm>
            <a:off x="1326243" y="502396"/>
            <a:ext cx="5209768" cy="1893142"/>
          </a:xfrm>
        </p:spPr>
        <p:txBody>
          <a:bodyPr>
            <a:normAutofit fontScale="92500" lnSpcReduction="10000"/>
          </a:bodyPr>
          <a:lstStyle/>
          <a:p>
            <a:pPr eaLnBrk="1" hangingPunct="1"/>
            <a:r>
              <a:rPr lang="fr-FR" altLang="en-US" dirty="0">
                <a:solidFill>
                  <a:schemeClr val="tx2"/>
                </a:solidFill>
                <a:latin typeface="隶书" panose="02010509060101010101" pitchFamily="49" charset="-122"/>
              </a:rPr>
              <a:t>p = [0 0 1 1; 0 1 0 1];</a:t>
            </a:r>
          </a:p>
          <a:p>
            <a:pPr marL="0" indent="0" eaLnBrk="1" hangingPunct="1">
              <a:buNone/>
            </a:pPr>
            <a:endParaRPr lang="fr-FR" altLang="en-US" dirty="0">
              <a:solidFill>
                <a:schemeClr val="tx2"/>
              </a:solidFill>
              <a:latin typeface="隶书" panose="02010509060101010101" pitchFamily="49" charset="-122"/>
            </a:endParaRPr>
          </a:p>
          <a:p>
            <a:pPr eaLnBrk="1" hangingPunct="1"/>
            <a:r>
              <a:rPr lang="fr-FR" altLang="en-US" dirty="0">
                <a:solidFill>
                  <a:schemeClr val="tx2"/>
                </a:solidFill>
                <a:latin typeface="隶书" panose="02010509060101010101" pitchFamily="49" charset="-122"/>
              </a:rPr>
              <a:t>t = [0 0 0 1];</a:t>
            </a:r>
          </a:p>
          <a:p>
            <a:pPr eaLnBrk="1" hangingPunct="1"/>
            <a:r>
              <a:rPr lang="fr-FR" altLang="en-US" dirty="0">
                <a:solidFill>
                  <a:schemeClr val="tx2"/>
                </a:solidFill>
                <a:latin typeface="隶书" panose="02010509060101010101" pitchFamily="49" charset="-122"/>
              </a:rPr>
              <a:t>plotpv(p,t)</a:t>
            </a:r>
            <a:endParaRPr lang="zh-CN" altLang="en-US" dirty="0">
              <a:solidFill>
                <a:schemeClr val="tx2"/>
              </a:solidFill>
              <a:latin typeface="隶书" panose="02010509060101010101" pitchFamily="49" charset="-122"/>
            </a:endParaRPr>
          </a:p>
        </p:txBody>
      </p:sp>
      <p:pic>
        <p:nvPicPr>
          <p:cNvPr id="102404" name="图片 91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448" y="2395538"/>
            <a:ext cx="457041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9FB4D26D-59FD-422A-980B-69C6C08A0A71}" type="slidenum">
              <a:rPr lang="zh-CN" altLang="en-US" sz="1400" smtClean="0">
                <a:solidFill>
                  <a:schemeClr val="folHlink"/>
                </a:solidFill>
              </a:rPr>
              <a:t>165</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92161"/>
          <p:cNvSpPr>
            <a:spLocks noGrp="1" noChangeArrowheads="1"/>
          </p:cNvSpPr>
          <p:nvPr>
            <p:ph type="title"/>
          </p:nvPr>
        </p:nvSpPr>
        <p:spPr>
          <a:xfrm>
            <a:off x="628650" y="365127"/>
            <a:ext cx="7886700" cy="75501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3427" name="文本占位符 92162"/>
          <p:cNvSpPr>
            <a:spLocks noGrp="1" noChangeArrowheads="1"/>
          </p:cNvSpPr>
          <p:nvPr>
            <p:ph type="body" idx="1"/>
          </p:nvPr>
        </p:nvSpPr>
        <p:spPr>
          <a:xfrm>
            <a:off x="357188" y="1312228"/>
            <a:ext cx="8078151" cy="5260022"/>
          </a:xfrm>
        </p:spPr>
        <p:txBody>
          <a:bodyPr>
            <a:normAutofit fontScale="92500"/>
          </a:bodyPr>
          <a:lstStyle/>
          <a:p>
            <a:pPr eaLnBrk="1" hangingPunct="1">
              <a:lnSpc>
                <a:spcPct val="130000"/>
              </a:lnSpc>
            </a:pPr>
            <a:r>
              <a:rPr lang="en-US" altLang="zh-CN" b="1" dirty="0">
                <a:latin typeface="华文宋体" panose="02010600040101010101" pitchFamily="2" charset="-122"/>
                <a:ea typeface="华文宋体" panose="02010600040101010101" pitchFamily="2" charset="-122"/>
              </a:rPr>
              <a:t>plotpc()</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功能  在存在的图上绘制出感知器的分类线函数</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格式  </a:t>
            </a:r>
            <a:r>
              <a:rPr lang="en-US" altLang="zh-CN" sz="2800" b="1" dirty="0">
                <a:latin typeface="华文宋体" panose="02010600040101010101" pitchFamily="2" charset="-122"/>
                <a:ea typeface="华文宋体" panose="02010600040101010101" pitchFamily="2" charset="-122"/>
              </a:rPr>
              <a:t>(1) </a:t>
            </a:r>
            <a:r>
              <a:rPr lang="en-US" altLang="zh-CN" sz="2800" b="1" dirty="0" err="1">
                <a:latin typeface="华文宋体" panose="02010600040101010101" pitchFamily="2" charset="-122"/>
                <a:ea typeface="华文宋体" panose="02010600040101010101" pitchFamily="2" charset="-122"/>
              </a:rPr>
              <a:t>plotpc</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p>
          <a:p>
            <a:pPr lvl="1" eaLnBrk="1" hangingPunct="1">
              <a:lnSpc>
                <a:spcPct val="130000"/>
              </a:lnSpc>
              <a:buFont typeface="Wingdings" panose="05000000000000000000" pitchFamily="2" charset="2"/>
              <a:buNone/>
            </a:pPr>
            <a:r>
              <a:rPr lang="en-US" altLang="zh-CN" sz="2800" b="1" dirty="0">
                <a:latin typeface="华文宋体" panose="02010600040101010101" pitchFamily="2" charset="-122"/>
                <a:ea typeface="华文宋体" panose="02010600040101010101" pitchFamily="2" charset="-122"/>
              </a:rPr>
              <a:t>        (2) plotpc(W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H)</a:t>
            </a:r>
          </a:p>
          <a:p>
            <a:pPr lvl="1" eaLnBrk="1" hangingPunct="1">
              <a:lnSpc>
                <a:spcPct val="130000"/>
              </a:lnSpc>
            </a:pPr>
            <a:r>
              <a:rPr lang="zh-CN" altLang="en-US" sz="2800" b="1" dirty="0">
                <a:latin typeface="华文宋体" panose="02010600040101010101" pitchFamily="2" charset="-122"/>
                <a:ea typeface="华文宋体" panose="02010600040101010101" pitchFamily="2" charset="-122"/>
              </a:rPr>
              <a:t>说明 神经元可将输入空间用一条直线</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如果神经元有两个输入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，或用一个平面</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如果神经元有三个输入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，或用一个超平面</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如果神经元有三个以上输入</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分成两个区域。</a:t>
            </a:r>
            <a:r>
              <a:rPr lang="en-US" altLang="zh-CN" sz="2800" b="1" dirty="0">
                <a:latin typeface="华文宋体" panose="02010600040101010101" pitchFamily="2" charset="-122"/>
                <a:ea typeface="华文宋体" panose="02010600040101010101" pitchFamily="2" charset="-122"/>
              </a:rPr>
              <a:t>plotpc(w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对含权矩阵</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和偏差矢量</a:t>
            </a:r>
            <a:r>
              <a:rPr lang="en-US" altLang="zh-CN" sz="2800" b="1" dirty="0">
                <a:latin typeface="华文宋体" panose="02010600040101010101" pitchFamily="2" charset="-122"/>
                <a:ea typeface="华文宋体" panose="02010600040101010101" pitchFamily="2" charset="-122"/>
              </a:rPr>
              <a:t>b</a:t>
            </a:r>
            <a:r>
              <a:rPr lang="zh-CN" altLang="en-US" sz="2800" b="1" dirty="0">
                <a:latin typeface="华文宋体" panose="02010600040101010101" pitchFamily="2" charset="-122"/>
                <a:ea typeface="华文宋体" panose="02010600040101010101" pitchFamily="2" charset="-122"/>
              </a:rPr>
              <a:t>的神经元的两个或三个输入画一个分类线。</a:t>
            </a:r>
          </a:p>
        </p:txBody>
      </p:sp>
      <p:sp>
        <p:nvSpPr>
          <p:cNvPr id="9216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87F94E58-A003-41F6-9B98-33BB47DE9429}" type="slidenum">
              <a:rPr lang="zh-CN" altLang="en-US" sz="1400" smtClean="0">
                <a:solidFill>
                  <a:schemeClr val="folHlink"/>
                </a:solidFill>
              </a:rPr>
              <a:t>166</a:t>
            </a:fld>
            <a:endParaRPr lang="zh-CN" altLang="en-US" sz="1400">
              <a:solidFill>
                <a:schemeClr val="folHlink"/>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93185"/>
          <p:cNvSpPr>
            <a:spLocks noGrp="1" noChangeArrowheads="1"/>
          </p:cNvSpPr>
          <p:nvPr>
            <p:ph type="title"/>
          </p:nvPr>
        </p:nvSpPr>
        <p:spPr>
          <a:xfrm>
            <a:off x="628650" y="365127"/>
            <a:ext cx="7886700" cy="74358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3187" name="文本占位符 93186"/>
          <p:cNvSpPr>
            <a:spLocks noGrp="1" noChangeArrowheads="1"/>
          </p:cNvSpPr>
          <p:nvPr>
            <p:ph type="body" idx="1"/>
          </p:nvPr>
        </p:nvSpPr>
        <p:spPr>
          <a:xfrm>
            <a:off x="628650" y="1437004"/>
            <a:ext cx="7520940" cy="4826635"/>
          </a:xfrm>
        </p:spPr>
        <p:txBody>
          <a:bodyPr/>
          <a:lstStyle/>
          <a:p>
            <a:pPr eaLnBrk="1" hangingPunct="1">
              <a:lnSpc>
                <a:spcPct val="120000"/>
              </a:lnSpc>
            </a:pPr>
            <a:r>
              <a:rPr lang="zh-CN" altLang="en-US" b="1" dirty="0">
                <a:latin typeface="华文宋体" panose="02010600040101010101" pitchFamily="2" charset="-122"/>
                <a:ea typeface="华文宋体" panose="02010600040101010101" pitchFamily="2" charset="-122"/>
              </a:rPr>
              <a:t>使用</a:t>
            </a:r>
            <a:r>
              <a:rPr lang="en-US" altLang="zh-CN" b="1" dirty="0">
                <a:latin typeface="华文宋体" panose="02010600040101010101" pitchFamily="2" charset="-122"/>
                <a:ea typeface="华文宋体" panose="02010600040101010101" pitchFamily="2" charset="-122"/>
              </a:rPr>
              <a:t>MATLAB</a:t>
            </a:r>
            <a:r>
              <a:rPr lang="zh-CN" altLang="en-US" b="1" dirty="0">
                <a:latin typeface="华文宋体" panose="02010600040101010101" pitchFamily="2" charset="-122"/>
                <a:ea typeface="华文宋体" panose="02010600040101010101" pitchFamily="2" charset="-122"/>
              </a:rPr>
              <a:t>实现神经网络的步骤如下：</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第一步 根据应用创建一个神经网络；</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第二步 设定神经网络的训练参数，利用给定样本对创建的神经网络进行训练；</a:t>
            </a:r>
          </a:p>
          <a:p>
            <a:pPr lvl="1" eaLnBrk="1" hangingPunct="1">
              <a:lnSpc>
                <a:spcPct val="120000"/>
              </a:lnSpc>
            </a:pPr>
            <a:r>
              <a:rPr lang="zh-CN" altLang="en-US" b="1" dirty="0">
                <a:latin typeface="华文宋体" panose="02010600040101010101" pitchFamily="2" charset="-122"/>
                <a:ea typeface="华文宋体" panose="02010600040101010101" pitchFamily="2" charset="-122"/>
              </a:rPr>
              <a:t>第三步 输入测试数据，测试训练好的神经网络的性能。</a:t>
            </a:r>
          </a:p>
          <a:p>
            <a:pPr eaLnBrk="1" hangingPunct="1">
              <a:lnSpc>
                <a:spcPct val="120000"/>
              </a:lnSpc>
            </a:pPr>
            <a:r>
              <a:rPr lang="zh-CN" altLang="en-US" b="1" dirty="0">
                <a:latin typeface="华文宋体" panose="02010600040101010101" pitchFamily="2" charset="-122"/>
                <a:ea typeface="华文宋体" panose="02010600040101010101" pitchFamily="2" charset="-122"/>
              </a:rPr>
              <a:t>例</a:t>
            </a:r>
            <a:r>
              <a:rPr lang="en-US" altLang="zh-CN" b="1" dirty="0">
                <a:latin typeface="华文宋体" panose="02010600040101010101" pitchFamily="2" charset="-122"/>
                <a:ea typeface="华文宋体" panose="02010600040101010101" pitchFamily="2" charset="-122"/>
              </a:rPr>
              <a:t>3.7.2</a:t>
            </a:r>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5FBC0446-A5A3-4C88-977D-F9C708CDAC99}" type="slidenum">
              <a:rPr lang="zh-CN" altLang="en-US" sz="1400" smtClean="0">
                <a:solidFill>
                  <a:schemeClr val="folHlink"/>
                </a:solidFill>
              </a:rPr>
              <a:t>167</a:t>
            </a:fld>
            <a:endParaRPr lang="zh-CN" altLang="en-US" sz="1400">
              <a:solidFill>
                <a:schemeClr val="folHlink"/>
              </a:solidFill>
            </a:endParaRPr>
          </a:p>
        </p:txBody>
      </p:sp>
      <p:grpSp>
        <p:nvGrpSpPr>
          <p:cNvPr id="5" name="组 9"/>
          <p:cNvGrpSpPr/>
          <p:nvPr/>
        </p:nvGrpSpPr>
        <p:grpSpPr>
          <a:xfrm>
            <a:off x="8400804" y="0"/>
            <a:ext cx="733409" cy="6858000"/>
            <a:chOff x="9055676" y="0"/>
            <a:chExt cx="3136324" cy="6858000"/>
          </a:xfrm>
        </p:grpSpPr>
        <p:sp>
          <p:nvSpPr>
            <p:cNvPr id="6"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矩形 8"/>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animEffect transition="in" filter="strips(upRight)">
                                      <p:cBhvr>
                                        <p:cTn id="7" dur="500"/>
                                        <p:tgtEl>
                                          <p:spTgt spid="93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3187">
                                            <p:txEl>
                                              <p:pRg st="2" end="2"/>
                                            </p:txEl>
                                          </p:spTgt>
                                        </p:tgtEl>
                                        <p:attrNameLst>
                                          <p:attrName>style.visibility</p:attrName>
                                        </p:attrNameLst>
                                      </p:cBhvr>
                                      <p:to>
                                        <p:strVal val="visible"/>
                                      </p:to>
                                    </p:set>
                                    <p:animEffect transition="in" filter="strips(upRight)">
                                      <p:cBhvr>
                                        <p:cTn id="12" dur="500"/>
                                        <p:tgtEl>
                                          <p:spTgt spid="93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3187">
                                            <p:txEl>
                                              <p:pRg st="3" end="3"/>
                                            </p:txEl>
                                          </p:spTgt>
                                        </p:tgtEl>
                                        <p:attrNameLst>
                                          <p:attrName>style.visibility</p:attrName>
                                        </p:attrNameLst>
                                      </p:cBhvr>
                                      <p:to>
                                        <p:strVal val="visible"/>
                                      </p:to>
                                    </p:set>
                                    <p:animEffect transition="in" filter="strips(upRight)">
                                      <p:cBhvr>
                                        <p:cTn id="17" dur="500"/>
                                        <p:tgtEl>
                                          <p:spTgt spid="93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93187">
                                            <p:txEl>
                                              <p:pRg st="4" end="4"/>
                                            </p:txEl>
                                          </p:spTgt>
                                        </p:tgtEl>
                                        <p:attrNameLst>
                                          <p:attrName>style.visibility</p:attrName>
                                        </p:attrNameLst>
                                      </p:cBhvr>
                                      <p:to>
                                        <p:strVal val="visible"/>
                                      </p:to>
                                    </p:set>
                                    <p:anim calcmode="lin" valueType="num">
                                      <p:cBhvr>
                                        <p:cTn id="22" dur="1000" fill="hold"/>
                                        <p:tgtEl>
                                          <p:spTgt spid="93187">
                                            <p:txEl>
                                              <p:pRg st="4" end="4"/>
                                            </p:txEl>
                                          </p:spTgt>
                                        </p:tgtEl>
                                        <p:attrNameLst>
                                          <p:attrName>ppt_w</p:attrName>
                                        </p:attrNameLst>
                                      </p:cBhvr>
                                      <p:tavLst>
                                        <p:tav tm="0">
                                          <p:val>
                                            <p:strVal val="#ppt_w*0.70"/>
                                          </p:val>
                                        </p:tav>
                                        <p:tav tm="100000">
                                          <p:val>
                                            <p:strVal val="#ppt_w"/>
                                          </p:val>
                                        </p:tav>
                                      </p:tavLst>
                                    </p:anim>
                                    <p:anim calcmode="lin" valueType="num">
                                      <p:cBhvr>
                                        <p:cTn id="23" dur="1000" fill="hold"/>
                                        <p:tgtEl>
                                          <p:spTgt spid="93187">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文本占位符 94209"/>
          <p:cNvSpPr>
            <a:spLocks noGrp="1" noChangeArrowheads="1"/>
          </p:cNvSpPr>
          <p:nvPr>
            <p:ph type="body" idx="1"/>
          </p:nvPr>
        </p:nvSpPr>
        <p:spPr>
          <a:xfrm>
            <a:off x="647065" y="168276"/>
            <a:ext cx="8302625" cy="6553200"/>
          </a:xfrm>
        </p:spPr>
        <p:txBody>
          <a:bodyPr>
            <a:normAutofit/>
          </a:bodyPr>
          <a:lstStyle/>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 [-0.4 -0.5 0.6; 0.9 0 0.1]; %给定训练样本数据</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T= [1 1 0];  %样本数据所对应的类别</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用1和0来表示两种类别</a:t>
            </a:r>
          </a:p>
          <a:p>
            <a:pPr eaLnBrk="1" hangingPunct="1">
              <a:lnSpc>
                <a:spcPct val="120000"/>
              </a:lnSpc>
              <a:spcBef>
                <a:spcPts val="0"/>
              </a:spcBef>
              <a:buFont typeface="Wingdings" panose="05000000000000000000" pitchFamily="2" charset="2"/>
              <a:buNone/>
            </a:pP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创建一个有两个输入、样本数据的取值范围都在[-1，1]之间，并且网络只有一个神经元的感知器神经网络</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net=newp([-1 1;-1 1],1);		</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net.trainParam.epochs=20;%设置网络的最大训练次数为20次</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net=train(net,P,T); %使用训练函数对创建的网络进行训练</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Y=sim(net,P)               %对训练后的网络进行仿真</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E1=mae(Y-T) %计算网络的平均绝对误差，表示网络错误分类</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Q=[0.6 0.9 -0.1; -0.1 -0.5 0.5]; %检测训练好的神经网络的性能</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Y1=sim(net,Q) %对网络进行仿真，仿真输出即为分类的结果</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figure;              %创建一个新的绘图窗口</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plotpv(Q,Y1);        %在坐标图中绘制测试数据</a:t>
            </a:r>
          </a:p>
          <a:p>
            <a:pPr eaLnBrk="1" hangingPunct="1">
              <a:lnSpc>
                <a:spcPct val="120000"/>
              </a:lnSpc>
              <a:spcBef>
                <a:spcPts val="0"/>
              </a:spcBef>
              <a:buFont typeface="Wingdings" panose="05000000000000000000" pitchFamily="2" charset="2"/>
              <a:buNone/>
            </a:pPr>
            <a:r>
              <a:rPr lang="zh-CN" altLang="en-US" sz="2400" b="1" dirty="0">
                <a:latin typeface="华文宋体" panose="02010600040101010101" pitchFamily="2" charset="-122"/>
                <a:ea typeface="华文宋体" panose="02010600040101010101" pitchFamily="2" charset="-122"/>
              </a:rPr>
              <a:t>plotpc(net.iw{1},net.b{1}) %在坐标图中绘制分类线</a:t>
            </a:r>
          </a:p>
          <a:p>
            <a:pPr eaLnBrk="1" hangingPunct="1">
              <a:lnSpc>
                <a:spcPct val="120000"/>
              </a:lnSpc>
              <a:spcBef>
                <a:spcPts val="0"/>
              </a:spcBef>
              <a:buFont typeface="Wingdings" panose="05000000000000000000" pitchFamily="2" charset="2"/>
              <a:buNone/>
            </a:pPr>
            <a:endParaRPr lang="zh-CN" altLang="en-US" sz="700" b="1" dirty="0">
              <a:latin typeface="华文宋体" panose="02010600040101010101" pitchFamily="2" charset="-122"/>
              <a:ea typeface="华文宋体" panose="02010600040101010101" pitchFamily="2" charset="-122"/>
            </a:endParaRPr>
          </a:p>
          <a:p>
            <a:pPr eaLnBrk="1" hangingPunct="1">
              <a:lnSpc>
                <a:spcPct val="110000"/>
              </a:lnSpc>
              <a:buFont typeface="Wingdings" panose="05000000000000000000" pitchFamily="2" charset="2"/>
              <a:buNone/>
            </a:pPr>
            <a:endParaRPr lang="zh-CN" altLang="en-US" sz="700" b="1" dirty="0">
              <a:latin typeface="华文宋体" panose="02010600040101010101" pitchFamily="2" charset="-122"/>
              <a:ea typeface="华文宋体" panose="02010600040101010101" pitchFamily="2" charset="-122"/>
            </a:endParaRPr>
          </a:p>
          <a:p>
            <a:pPr eaLnBrk="1" hangingPunct="1">
              <a:lnSpc>
                <a:spcPct val="110000"/>
              </a:lnSpc>
              <a:buFont typeface="Wingdings" panose="05000000000000000000" pitchFamily="2" charset="2"/>
              <a:buNone/>
            </a:pPr>
            <a:endParaRPr lang="zh-CN" altLang="en-US" sz="700" dirty="0"/>
          </a:p>
          <a:p>
            <a:pPr eaLnBrk="1" hangingPunct="1">
              <a:lnSpc>
                <a:spcPct val="110000"/>
              </a:lnSpc>
              <a:buFont typeface="Wingdings" panose="05000000000000000000" pitchFamily="2" charset="2"/>
              <a:buNone/>
            </a:pPr>
            <a:endParaRPr lang="zh-CN" altLang="en-US" sz="700" dirty="0"/>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D6CD9C7C-64C3-444F-9365-81D5703D7701}" type="slidenum">
              <a:rPr lang="zh-CN" altLang="en-US" sz="1400" smtClean="0">
                <a:solidFill>
                  <a:schemeClr val="folHlink"/>
                </a:solidFill>
              </a:rPr>
              <a:t>168</a:t>
            </a:fld>
            <a:endParaRPr lang="zh-CN" altLang="en-US" sz="1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94210">
                                            <p:txEl>
                                              <p:pRg st="0" end="0"/>
                                            </p:txEl>
                                          </p:spTgt>
                                        </p:tgtEl>
                                        <p:attrNameLst>
                                          <p:attrName>style.visibility</p:attrName>
                                        </p:attrNameLst>
                                      </p:cBhvr>
                                      <p:to>
                                        <p:strVal val="visible"/>
                                      </p:to>
                                    </p:set>
                                    <p:animEffect transition="in" filter="strips(upRight)">
                                      <p:cBhvr>
                                        <p:cTn id="7" dur="500"/>
                                        <p:tgtEl>
                                          <p:spTgt spid="942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94210">
                                            <p:txEl>
                                              <p:pRg st="1" end="1"/>
                                            </p:txEl>
                                          </p:spTgt>
                                        </p:tgtEl>
                                        <p:attrNameLst>
                                          <p:attrName>style.visibility</p:attrName>
                                        </p:attrNameLst>
                                      </p:cBhvr>
                                      <p:to>
                                        <p:strVal val="visible"/>
                                      </p:to>
                                    </p:set>
                                    <p:animEffect transition="in" filter="strips(upRight)">
                                      <p:cBhvr>
                                        <p:cTn id="12" dur="500"/>
                                        <p:tgtEl>
                                          <p:spTgt spid="942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94210">
                                            <p:txEl>
                                              <p:pRg st="2" end="2"/>
                                            </p:txEl>
                                          </p:spTgt>
                                        </p:tgtEl>
                                        <p:attrNameLst>
                                          <p:attrName>style.visibility</p:attrName>
                                        </p:attrNameLst>
                                      </p:cBhvr>
                                      <p:to>
                                        <p:strVal val="visible"/>
                                      </p:to>
                                    </p:set>
                                    <p:animEffect transition="in" filter="strips(upRight)">
                                      <p:cBhvr>
                                        <p:cTn id="17" dur="500"/>
                                        <p:tgtEl>
                                          <p:spTgt spid="94210">
                                            <p:txEl>
                                              <p:pRg st="2" end="2"/>
                                            </p:txEl>
                                          </p:spTgt>
                                        </p:tgtEl>
                                      </p:cBhvr>
                                    </p:animEffect>
                                  </p:childTnLst>
                                </p:cTn>
                              </p:par>
                              <p:par>
                                <p:cTn id="18" presetID="18" presetClass="entr" presetSubtype="3" fill="hold" nodeType="withEffect">
                                  <p:stCondLst>
                                    <p:cond delay="0"/>
                                  </p:stCondLst>
                                  <p:childTnLst>
                                    <p:set>
                                      <p:cBhvr>
                                        <p:cTn id="19" dur="1" fill="hold">
                                          <p:stCondLst>
                                            <p:cond delay="0"/>
                                          </p:stCondLst>
                                        </p:cTn>
                                        <p:tgtEl>
                                          <p:spTgt spid="94210">
                                            <p:txEl>
                                              <p:pRg st="3" end="3"/>
                                            </p:txEl>
                                          </p:spTgt>
                                        </p:tgtEl>
                                        <p:attrNameLst>
                                          <p:attrName>style.visibility</p:attrName>
                                        </p:attrNameLst>
                                      </p:cBhvr>
                                      <p:to>
                                        <p:strVal val="visible"/>
                                      </p:to>
                                    </p:set>
                                    <p:animEffect transition="in" filter="strips(upRight)">
                                      <p:cBhvr>
                                        <p:cTn id="20" dur="500"/>
                                        <p:tgtEl>
                                          <p:spTgt spid="942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94210">
                                            <p:txEl>
                                              <p:pRg st="4" end="4"/>
                                            </p:txEl>
                                          </p:spTgt>
                                        </p:tgtEl>
                                        <p:attrNameLst>
                                          <p:attrName>style.visibility</p:attrName>
                                        </p:attrNameLst>
                                      </p:cBhvr>
                                      <p:to>
                                        <p:strVal val="visible"/>
                                      </p:to>
                                    </p:set>
                                    <p:animEffect transition="in" filter="strips(upRight)">
                                      <p:cBhvr>
                                        <p:cTn id="25" dur="500"/>
                                        <p:tgtEl>
                                          <p:spTgt spid="942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nodeType="clickEffect">
                                  <p:stCondLst>
                                    <p:cond delay="0"/>
                                  </p:stCondLst>
                                  <p:childTnLst>
                                    <p:set>
                                      <p:cBhvr>
                                        <p:cTn id="29" dur="1" fill="hold">
                                          <p:stCondLst>
                                            <p:cond delay="0"/>
                                          </p:stCondLst>
                                        </p:cTn>
                                        <p:tgtEl>
                                          <p:spTgt spid="94210">
                                            <p:txEl>
                                              <p:pRg st="5" end="5"/>
                                            </p:txEl>
                                          </p:spTgt>
                                        </p:tgtEl>
                                        <p:attrNameLst>
                                          <p:attrName>style.visibility</p:attrName>
                                        </p:attrNameLst>
                                      </p:cBhvr>
                                      <p:to>
                                        <p:strVal val="visible"/>
                                      </p:to>
                                    </p:set>
                                    <p:animEffect transition="in" filter="strips(upRight)">
                                      <p:cBhvr>
                                        <p:cTn id="30" dur="500"/>
                                        <p:tgtEl>
                                          <p:spTgt spid="942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94210">
                                            <p:txEl>
                                              <p:pRg st="6" end="6"/>
                                            </p:txEl>
                                          </p:spTgt>
                                        </p:tgtEl>
                                        <p:attrNameLst>
                                          <p:attrName>style.visibility</p:attrName>
                                        </p:attrNameLst>
                                      </p:cBhvr>
                                      <p:to>
                                        <p:strVal val="visible"/>
                                      </p:to>
                                    </p:set>
                                    <p:animEffect transition="in" filter="strips(upRight)">
                                      <p:cBhvr>
                                        <p:cTn id="35" dur="500"/>
                                        <p:tgtEl>
                                          <p:spTgt spid="9421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3" fill="hold" nodeType="clickEffect">
                                  <p:stCondLst>
                                    <p:cond delay="0"/>
                                  </p:stCondLst>
                                  <p:childTnLst>
                                    <p:set>
                                      <p:cBhvr>
                                        <p:cTn id="39" dur="1" fill="hold">
                                          <p:stCondLst>
                                            <p:cond delay="0"/>
                                          </p:stCondLst>
                                        </p:cTn>
                                        <p:tgtEl>
                                          <p:spTgt spid="94210">
                                            <p:txEl>
                                              <p:pRg st="7" end="7"/>
                                            </p:txEl>
                                          </p:spTgt>
                                        </p:tgtEl>
                                        <p:attrNameLst>
                                          <p:attrName>style.visibility</p:attrName>
                                        </p:attrNameLst>
                                      </p:cBhvr>
                                      <p:to>
                                        <p:strVal val="visible"/>
                                      </p:to>
                                    </p:set>
                                    <p:animEffect transition="in" filter="strips(upRight)">
                                      <p:cBhvr>
                                        <p:cTn id="40" dur="500"/>
                                        <p:tgtEl>
                                          <p:spTgt spid="94210">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94210">
                                            <p:txEl>
                                              <p:pRg st="8" end="8"/>
                                            </p:txEl>
                                          </p:spTgt>
                                        </p:tgtEl>
                                        <p:attrNameLst>
                                          <p:attrName>style.visibility</p:attrName>
                                        </p:attrNameLst>
                                      </p:cBhvr>
                                      <p:to>
                                        <p:strVal val="visible"/>
                                      </p:to>
                                    </p:set>
                                    <p:animEffect transition="in" filter="strips(upRight)">
                                      <p:cBhvr>
                                        <p:cTn id="45" dur="500"/>
                                        <p:tgtEl>
                                          <p:spTgt spid="94210">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nodeType="clickEffect">
                                  <p:stCondLst>
                                    <p:cond delay="0"/>
                                  </p:stCondLst>
                                  <p:childTnLst>
                                    <p:set>
                                      <p:cBhvr>
                                        <p:cTn id="49" dur="1" fill="hold">
                                          <p:stCondLst>
                                            <p:cond delay="0"/>
                                          </p:stCondLst>
                                        </p:cTn>
                                        <p:tgtEl>
                                          <p:spTgt spid="94210">
                                            <p:txEl>
                                              <p:pRg st="9" end="9"/>
                                            </p:txEl>
                                          </p:spTgt>
                                        </p:tgtEl>
                                        <p:attrNameLst>
                                          <p:attrName>style.visibility</p:attrName>
                                        </p:attrNameLst>
                                      </p:cBhvr>
                                      <p:to>
                                        <p:strVal val="visible"/>
                                      </p:to>
                                    </p:set>
                                    <p:animEffect transition="in" filter="strips(upRight)">
                                      <p:cBhvr>
                                        <p:cTn id="50" dur="500"/>
                                        <p:tgtEl>
                                          <p:spTgt spid="94210">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94210">
                                            <p:txEl>
                                              <p:pRg st="10" end="10"/>
                                            </p:txEl>
                                          </p:spTgt>
                                        </p:tgtEl>
                                        <p:attrNameLst>
                                          <p:attrName>style.visibility</p:attrName>
                                        </p:attrNameLst>
                                      </p:cBhvr>
                                      <p:to>
                                        <p:strVal val="visible"/>
                                      </p:to>
                                    </p:set>
                                    <p:animEffect transition="in" filter="strips(upRight)">
                                      <p:cBhvr>
                                        <p:cTn id="55" dur="500"/>
                                        <p:tgtEl>
                                          <p:spTgt spid="94210">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3" fill="hold" nodeType="clickEffect">
                                  <p:stCondLst>
                                    <p:cond delay="0"/>
                                  </p:stCondLst>
                                  <p:childTnLst>
                                    <p:set>
                                      <p:cBhvr>
                                        <p:cTn id="59" dur="1" fill="hold">
                                          <p:stCondLst>
                                            <p:cond delay="0"/>
                                          </p:stCondLst>
                                        </p:cTn>
                                        <p:tgtEl>
                                          <p:spTgt spid="94210">
                                            <p:txEl>
                                              <p:pRg st="11" end="11"/>
                                            </p:txEl>
                                          </p:spTgt>
                                        </p:tgtEl>
                                        <p:attrNameLst>
                                          <p:attrName>style.visibility</p:attrName>
                                        </p:attrNameLst>
                                      </p:cBhvr>
                                      <p:to>
                                        <p:strVal val="visible"/>
                                      </p:to>
                                    </p:set>
                                    <p:animEffect transition="in" filter="strips(upRight)">
                                      <p:cBhvr>
                                        <p:cTn id="60" dur="500"/>
                                        <p:tgtEl>
                                          <p:spTgt spid="94210">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nodeType="clickEffect">
                                  <p:stCondLst>
                                    <p:cond delay="0"/>
                                  </p:stCondLst>
                                  <p:childTnLst>
                                    <p:set>
                                      <p:cBhvr>
                                        <p:cTn id="64" dur="1" fill="hold">
                                          <p:stCondLst>
                                            <p:cond delay="0"/>
                                          </p:stCondLst>
                                        </p:cTn>
                                        <p:tgtEl>
                                          <p:spTgt spid="94210">
                                            <p:txEl>
                                              <p:pRg st="12" end="12"/>
                                            </p:txEl>
                                          </p:spTgt>
                                        </p:tgtEl>
                                        <p:attrNameLst>
                                          <p:attrName>style.visibility</p:attrName>
                                        </p:attrNameLst>
                                      </p:cBhvr>
                                      <p:to>
                                        <p:strVal val="visible"/>
                                      </p:to>
                                    </p:set>
                                    <p:animEffect transition="in" filter="strips(upRight)">
                                      <p:cBhvr>
                                        <p:cTn id="65" dur="500"/>
                                        <p:tgtEl>
                                          <p:spTgt spid="942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95233"/>
          <p:cNvSpPr>
            <a:spLocks noGrp="1" noChangeArrowheads="1"/>
          </p:cNvSpPr>
          <p:nvPr>
            <p:ph type="title"/>
          </p:nvPr>
        </p:nvSpPr>
        <p:spPr>
          <a:xfrm>
            <a:off x="540068" y="0"/>
            <a:ext cx="7886700" cy="77946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95235" name="文本占位符 95234"/>
          <p:cNvSpPr>
            <a:spLocks noGrp="1" noChangeArrowheads="1"/>
          </p:cNvSpPr>
          <p:nvPr>
            <p:ph type="body" idx="1"/>
          </p:nvPr>
        </p:nvSpPr>
        <p:spPr>
          <a:xfrm>
            <a:off x="540068" y="970597"/>
            <a:ext cx="7777162" cy="5887403"/>
          </a:xfrm>
        </p:spPr>
        <p:txBody>
          <a:bodyPr>
            <a:normAutofit fontScale="92500" lnSpcReduction="10000"/>
          </a:bodyPr>
          <a:lstStyle/>
          <a:p>
            <a:pPr eaLnBrk="1" hangingPunct="1">
              <a:lnSpc>
                <a:spcPct val="90000"/>
              </a:lnSpc>
            </a:pPr>
            <a:r>
              <a:rPr lang="zh-CN" altLang="en-US" sz="2600" b="1" dirty="0">
                <a:latin typeface="华文宋体" panose="02010600040101010101" pitchFamily="2" charset="-122"/>
                <a:ea typeface="华文宋体" panose="02010600040101010101" pitchFamily="2" charset="-122"/>
              </a:rPr>
              <a:t>例</a:t>
            </a:r>
            <a:r>
              <a:rPr lang="en-US" altLang="zh-CN" sz="2600" b="1" dirty="0">
                <a:latin typeface="华文宋体" panose="02010600040101010101" pitchFamily="2" charset="-122"/>
                <a:ea typeface="华文宋体" panose="02010600040101010101" pitchFamily="2" charset="-122"/>
              </a:rPr>
              <a:t>3.7.2</a:t>
            </a:r>
            <a:r>
              <a:rPr lang="zh-CN" altLang="en-US" sz="2600" b="1" dirty="0">
                <a:latin typeface="华文宋体" panose="02010600040101010101" pitchFamily="2" charset="-122"/>
                <a:ea typeface="华文宋体" panose="02010600040101010101" pitchFamily="2" charset="-122"/>
              </a:rPr>
              <a:t>运行后在命令行窗口中得到的结果如下：</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&gt;&gt; TRAINC, Epoch 0/20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使用</a:t>
            </a:r>
            <a:r>
              <a:rPr lang="en-US" altLang="zh-CN" sz="2600" b="1" dirty="0">
                <a:latin typeface="华文宋体" panose="02010600040101010101" pitchFamily="2" charset="-122"/>
                <a:ea typeface="华文宋体" panose="02010600040101010101" pitchFamily="2" charset="-122"/>
              </a:rPr>
              <a:t>TRAINC</a:t>
            </a:r>
            <a:r>
              <a:rPr lang="zh-CN" altLang="en-US" sz="2600" b="1" dirty="0">
                <a:latin typeface="华文宋体" panose="02010600040101010101" pitchFamily="2" charset="-122"/>
                <a:ea typeface="华文宋体" panose="02010600040101010101" pitchFamily="2" charset="-122"/>
              </a:rPr>
              <a:t>作为神经网络的训练函数，第</a:t>
            </a:r>
            <a:r>
              <a:rPr lang="en-US" altLang="zh-CN" sz="2600" b="1" dirty="0">
                <a:latin typeface="华文宋体" panose="02010600040101010101" pitchFamily="2" charset="-122"/>
                <a:ea typeface="华文宋体" panose="02010600040101010101" pitchFamily="2" charset="-122"/>
              </a:rPr>
              <a:t>0</a:t>
            </a:r>
            <a:r>
              <a:rPr lang="zh-CN" altLang="en-US" sz="2600" b="1" dirty="0">
                <a:latin typeface="华文宋体" panose="02010600040101010101" pitchFamily="2" charset="-122"/>
                <a:ea typeface="华文宋体" panose="02010600040101010101" pitchFamily="2" charset="-122"/>
              </a:rPr>
              <a:t>次训练，最</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大训练次数为</a:t>
            </a:r>
            <a:r>
              <a:rPr lang="en-US" altLang="zh-CN" sz="2600" b="1" dirty="0">
                <a:latin typeface="华文宋体" panose="02010600040101010101" pitchFamily="2" charset="-122"/>
                <a:ea typeface="华文宋体" panose="02010600040101010101" pitchFamily="2" charset="-122"/>
              </a:rPr>
              <a:t>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TRAINC, Epoch 3/20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达到目标误差要求，结束训练</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TRAINC, Performance goal met.</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Y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1     1     0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E1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0</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Y1 =</a:t>
            </a:r>
          </a:p>
          <a:p>
            <a:pPr eaLnBrk="1" hangingPunct="1">
              <a:lnSpc>
                <a:spcPct val="90000"/>
              </a:lnSpc>
              <a:buFont typeface="Wingdings" panose="05000000000000000000" pitchFamily="2" charset="2"/>
              <a:buNone/>
            </a:pPr>
            <a:r>
              <a:rPr lang="en-US" altLang="zh-CN" sz="2600" b="1" dirty="0">
                <a:latin typeface="华文宋体" panose="02010600040101010101" pitchFamily="2" charset="-122"/>
                <a:ea typeface="华文宋体" panose="02010600040101010101" pitchFamily="2" charset="-122"/>
              </a:rPr>
              <a:t>     0     0     1   </a:t>
            </a:r>
          </a:p>
          <a:p>
            <a:pPr eaLnBrk="1" hangingPunct="1">
              <a:lnSpc>
                <a:spcPct val="90000"/>
              </a:lnSpc>
              <a:buFont typeface="Wingdings" panose="05000000000000000000" pitchFamily="2" charset="2"/>
              <a:buNone/>
            </a:pPr>
            <a:endParaRPr lang="en-US" altLang="zh-CN" sz="2400" dirty="0"/>
          </a:p>
          <a:p>
            <a:pPr eaLnBrk="1" hangingPunct="1">
              <a:lnSpc>
                <a:spcPct val="90000"/>
              </a:lnSpc>
            </a:pPr>
            <a:endParaRPr lang="en-US" altLang="zh-CN" sz="2400" dirty="0"/>
          </a:p>
        </p:txBody>
      </p:sp>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F233BF12-96F9-43C5-896B-C4FCA94A42D3}" type="slidenum">
              <a:rPr lang="zh-CN" altLang="en-US" sz="1400" smtClean="0">
                <a:solidFill>
                  <a:schemeClr val="folHlink"/>
                </a:solidFill>
              </a:rPr>
              <a:t>169</a:t>
            </a:fld>
            <a:endParaRPr lang="zh-CN" altLang="en-US" sz="1400">
              <a:solidFill>
                <a:schemeClr val="folHlink"/>
              </a:solidFill>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 calcmode="lin" valueType="num">
                                      <p:cBhvr>
                                        <p:cTn id="7" dur="1000" fill="hold"/>
                                        <p:tgtEl>
                                          <p:spTgt spid="95235">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9523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95235">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 calcmode="lin" valueType="num">
                                      <p:cBhvr>
                                        <p:cTn id="12" dur="1000" fill="hold"/>
                                        <p:tgtEl>
                                          <p:spTgt spid="95235">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95235">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95235">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 calcmode="lin" valueType="num">
                                      <p:cBhvr>
                                        <p:cTn id="17" dur="1000" fill="hold"/>
                                        <p:tgtEl>
                                          <p:spTgt spid="95235">
                                            <p:txEl>
                                              <p:pRg st="3" end="3"/>
                                            </p:txEl>
                                          </p:spTgt>
                                        </p:tgtEl>
                                        <p:attrNameLst>
                                          <p:attrName>ppt_w</p:attrName>
                                        </p:attrNameLst>
                                      </p:cBhvr>
                                      <p:tavLst>
                                        <p:tav tm="0">
                                          <p:val>
                                            <p:strVal val="#ppt_w*0.70"/>
                                          </p:val>
                                        </p:tav>
                                        <p:tav tm="100000">
                                          <p:val>
                                            <p:strVal val="#ppt_w"/>
                                          </p:val>
                                        </p:tav>
                                      </p:tavLst>
                                    </p:anim>
                                    <p:anim calcmode="lin" valueType="num">
                                      <p:cBhvr>
                                        <p:cTn id="18" dur="1000" fill="hold"/>
                                        <p:tgtEl>
                                          <p:spTgt spid="95235">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95235">
                                            <p:txEl>
                                              <p:pRg st="3" end="3"/>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95235">
                                            <p:txEl>
                                              <p:pRg st="4" end="4"/>
                                            </p:txEl>
                                          </p:spTgt>
                                        </p:tgtEl>
                                        <p:attrNameLst>
                                          <p:attrName>style.visibility</p:attrName>
                                        </p:attrNameLst>
                                      </p:cBhvr>
                                      <p:to>
                                        <p:strVal val="visible"/>
                                      </p:to>
                                    </p:set>
                                    <p:anim calcmode="lin" valueType="num">
                                      <p:cBhvr>
                                        <p:cTn id="22" dur="1000" fill="hold"/>
                                        <p:tgtEl>
                                          <p:spTgt spid="95235">
                                            <p:txEl>
                                              <p:pRg st="4" end="4"/>
                                            </p:txEl>
                                          </p:spTgt>
                                        </p:tgtEl>
                                        <p:attrNameLst>
                                          <p:attrName>ppt_w</p:attrName>
                                        </p:attrNameLst>
                                      </p:cBhvr>
                                      <p:tavLst>
                                        <p:tav tm="0">
                                          <p:val>
                                            <p:strVal val="#ppt_w*0.70"/>
                                          </p:val>
                                        </p:tav>
                                        <p:tav tm="100000">
                                          <p:val>
                                            <p:strVal val="#ppt_w"/>
                                          </p:val>
                                        </p:tav>
                                      </p:tavLst>
                                    </p:anim>
                                    <p:anim calcmode="lin" valueType="num">
                                      <p:cBhvr>
                                        <p:cTn id="23" dur="1000" fill="hold"/>
                                        <p:tgtEl>
                                          <p:spTgt spid="95235">
                                            <p:txEl>
                                              <p:pRg st="4" end="4"/>
                                            </p:txEl>
                                          </p:spTgt>
                                        </p:tgtEl>
                                        <p:attrNameLst>
                                          <p:attrName>ppt_h</p:attrName>
                                        </p:attrNameLst>
                                      </p:cBhvr>
                                      <p:tavLst>
                                        <p:tav tm="0">
                                          <p:val>
                                            <p:strVal val="#ppt_h"/>
                                          </p:val>
                                        </p:tav>
                                        <p:tav tm="100000">
                                          <p:val>
                                            <p:strVal val="#ppt_h"/>
                                          </p:val>
                                        </p:tav>
                                      </p:tavLst>
                                    </p:anim>
                                    <p:animEffect transition="in" filter="fade">
                                      <p:cBhvr>
                                        <p:cTn id="24" dur="1000"/>
                                        <p:tgtEl>
                                          <p:spTgt spid="95235">
                                            <p:txEl>
                                              <p:pRg st="4" end="4"/>
                                            </p:txEl>
                                          </p:spTgt>
                                        </p:tgtEl>
                                      </p:cBhvr>
                                    </p:animEffect>
                                  </p:childTnLst>
                                </p:cTn>
                              </p:par>
                              <p:par>
                                <p:cTn id="25" presetID="55" presetClass="entr" presetSubtype="0" fill="hold" nodeType="withEffect">
                                  <p:stCondLst>
                                    <p:cond delay="0"/>
                                  </p:stCondLst>
                                  <p:childTnLst>
                                    <p:set>
                                      <p:cBhvr>
                                        <p:cTn id="26" dur="1" fill="hold">
                                          <p:stCondLst>
                                            <p:cond delay="0"/>
                                          </p:stCondLst>
                                        </p:cTn>
                                        <p:tgtEl>
                                          <p:spTgt spid="95235">
                                            <p:txEl>
                                              <p:pRg st="5" end="5"/>
                                            </p:txEl>
                                          </p:spTgt>
                                        </p:tgtEl>
                                        <p:attrNameLst>
                                          <p:attrName>style.visibility</p:attrName>
                                        </p:attrNameLst>
                                      </p:cBhvr>
                                      <p:to>
                                        <p:strVal val="visible"/>
                                      </p:to>
                                    </p:set>
                                    <p:anim calcmode="lin" valueType="num">
                                      <p:cBhvr>
                                        <p:cTn id="27" dur="1000" fill="hold"/>
                                        <p:tgtEl>
                                          <p:spTgt spid="95235">
                                            <p:txEl>
                                              <p:pRg st="5" end="5"/>
                                            </p:txEl>
                                          </p:spTgt>
                                        </p:tgtEl>
                                        <p:attrNameLst>
                                          <p:attrName>ppt_w</p:attrName>
                                        </p:attrNameLst>
                                      </p:cBhvr>
                                      <p:tavLst>
                                        <p:tav tm="0">
                                          <p:val>
                                            <p:strVal val="#ppt_w*0.70"/>
                                          </p:val>
                                        </p:tav>
                                        <p:tav tm="100000">
                                          <p:val>
                                            <p:strVal val="#ppt_w"/>
                                          </p:val>
                                        </p:tav>
                                      </p:tavLst>
                                    </p:anim>
                                    <p:anim calcmode="lin" valueType="num">
                                      <p:cBhvr>
                                        <p:cTn id="28" dur="1000" fill="hold"/>
                                        <p:tgtEl>
                                          <p:spTgt spid="95235">
                                            <p:txEl>
                                              <p:pRg st="5" end="5"/>
                                            </p:txEl>
                                          </p:spTgt>
                                        </p:tgtEl>
                                        <p:attrNameLst>
                                          <p:attrName>ppt_h</p:attrName>
                                        </p:attrNameLst>
                                      </p:cBhvr>
                                      <p:tavLst>
                                        <p:tav tm="0">
                                          <p:val>
                                            <p:strVal val="#ppt_h"/>
                                          </p:val>
                                        </p:tav>
                                        <p:tav tm="100000">
                                          <p:val>
                                            <p:strVal val="#ppt_h"/>
                                          </p:val>
                                        </p:tav>
                                      </p:tavLst>
                                    </p:anim>
                                    <p:animEffect transition="in" filter="fade">
                                      <p:cBhvr>
                                        <p:cTn id="29" dur="1000"/>
                                        <p:tgtEl>
                                          <p:spTgt spid="95235">
                                            <p:txEl>
                                              <p:pRg st="5" end="5"/>
                                            </p:txEl>
                                          </p:spTgt>
                                        </p:tgtEl>
                                      </p:cBhvr>
                                    </p:animEffect>
                                  </p:childTnLst>
                                </p:cTn>
                              </p:par>
                              <p:par>
                                <p:cTn id="30" presetID="55" presetClass="entr" presetSubtype="0" fill="hold" nodeType="withEffect">
                                  <p:stCondLst>
                                    <p:cond delay="0"/>
                                  </p:stCondLst>
                                  <p:childTnLst>
                                    <p:set>
                                      <p:cBhvr>
                                        <p:cTn id="31" dur="1" fill="hold">
                                          <p:stCondLst>
                                            <p:cond delay="0"/>
                                          </p:stCondLst>
                                        </p:cTn>
                                        <p:tgtEl>
                                          <p:spTgt spid="95235">
                                            <p:txEl>
                                              <p:pRg st="6" end="6"/>
                                            </p:txEl>
                                          </p:spTgt>
                                        </p:tgtEl>
                                        <p:attrNameLst>
                                          <p:attrName>style.visibility</p:attrName>
                                        </p:attrNameLst>
                                      </p:cBhvr>
                                      <p:to>
                                        <p:strVal val="visible"/>
                                      </p:to>
                                    </p:set>
                                    <p:anim calcmode="lin" valueType="num">
                                      <p:cBhvr>
                                        <p:cTn id="32" dur="1000" fill="hold"/>
                                        <p:tgtEl>
                                          <p:spTgt spid="95235">
                                            <p:txEl>
                                              <p:pRg st="6" end="6"/>
                                            </p:txEl>
                                          </p:spTgt>
                                        </p:tgtEl>
                                        <p:attrNameLst>
                                          <p:attrName>ppt_w</p:attrName>
                                        </p:attrNameLst>
                                      </p:cBhvr>
                                      <p:tavLst>
                                        <p:tav tm="0">
                                          <p:val>
                                            <p:strVal val="#ppt_w*0.70"/>
                                          </p:val>
                                        </p:tav>
                                        <p:tav tm="100000">
                                          <p:val>
                                            <p:strVal val="#ppt_w"/>
                                          </p:val>
                                        </p:tav>
                                      </p:tavLst>
                                    </p:anim>
                                    <p:anim calcmode="lin" valueType="num">
                                      <p:cBhvr>
                                        <p:cTn id="33" dur="1000" fill="hold"/>
                                        <p:tgtEl>
                                          <p:spTgt spid="95235">
                                            <p:txEl>
                                              <p:pRg st="6" end="6"/>
                                            </p:txEl>
                                          </p:spTgt>
                                        </p:tgtEl>
                                        <p:attrNameLst>
                                          <p:attrName>ppt_h</p:attrName>
                                        </p:attrNameLst>
                                      </p:cBhvr>
                                      <p:tavLst>
                                        <p:tav tm="0">
                                          <p:val>
                                            <p:strVal val="#ppt_h"/>
                                          </p:val>
                                        </p:tav>
                                        <p:tav tm="100000">
                                          <p:val>
                                            <p:strVal val="#ppt_h"/>
                                          </p:val>
                                        </p:tav>
                                      </p:tavLst>
                                    </p:anim>
                                    <p:animEffect transition="in" filter="fade">
                                      <p:cBhvr>
                                        <p:cTn id="34" dur="1000"/>
                                        <p:tgtEl>
                                          <p:spTgt spid="95235">
                                            <p:txEl>
                                              <p:pRg st="6" end="6"/>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95235">
                                            <p:txEl>
                                              <p:pRg st="7" end="7"/>
                                            </p:txEl>
                                          </p:spTgt>
                                        </p:tgtEl>
                                        <p:attrNameLst>
                                          <p:attrName>style.visibility</p:attrName>
                                        </p:attrNameLst>
                                      </p:cBhvr>
                                      <p:to>
                                        <p:strVal val="visible"/>
                                      </p:to>
                                    </p:set>
                                    <p:anim calcmode="lin" valueType="num">
                                      <p:cBhvr>
                                        <p:cTn id="37" dur="1000" fill="hold"/>
                                        <p:tgtEl>
                                          <p:spTgt spid="95235">
                                            <p:txEl>
                                              <p:pRg st="7" end="7"/>
                                            </p:txEl>
                                          </p:spTgt>
                                        </p:tgtEl>
                                        <p:attrNameLst>
                                          <p:attrName>ppt_w</p:attrName>
                                        </p:attrNameLst>
                                      </p:cBhvr>
                                      <p:tavLst>
                                        <p:tav tm="0">
                                          <p:val>
                                            <p:strVal val="#ppt_w*0.70"/>
                                          </p:val>
                                        </p:tav>
                                        <p:tav tm="100000">
                                          <p:val>
                                            <p:strVal val="#ppt_w"/>
                                          </p:val>
                                        </p:tav>
                                      </p:tavLst>
                                    </p:anim>
                                    <p:anim calcmode="lin" valueType="num">
                                      <p:cBhvr>
                                        <p:cTn id="38" dur="1000" fill="hold"/>
                                        <p:tgtEl>
                                          <p:spTgt spid="95235">
                                            <p:txEl>
                                              <p:pRg st="7" end="7"/>
                                            </p:txEl>
                                          </p:spTgt>
                                        </p:tgtEl>
                                        <p:attrNameLst>
                                          <p:attrName>ppt_h</p:attrName>
                                        </p:attrNameLst>
                                      </p:cBhvr>
                                      <p:tavLst>
                                        <p:tav tm="0">
                                          <p:val>
                                            <p:strVal val="#ppt_h"/>
                                          </p:val>
                                        </p:tav>
                                        <p:tav tm="100000">
                                          <p:val>
                                            <p:strVal val="#ppt_h"/>
                                          </p:val>
                                        </p:tav>
                                      </p:tavLst>
                                    </p:anim>
                                    <p:animEffect transition="in" filter="fade">
                                      <p:cBhvr>
                                        <p:cTn id="39" dur="1000"/>
                                        <p:tgtEl>
                                          <p:spTgt spid="95235">
                                            <p:txEl>
                                              <p:pRg st="7" end="7"/>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95235">
                                            <p:txEl>
                                              <p:pRg st="8" end="8"/>
                                            </p:txEl>
                                          </p:spTgt>
                                        </p:tgtEl>
                                        <p:attrNameLst>
                                          <p:attrName>style.visibility</p:attrName>
                                        </p:attrNameLst>
                                      </p:cBhvr>
                                      <p:to>
                                        <p:strVal val="visible"/>
                                      </p:to>
                                    </p:set>
                                    <p:anim calcmode="lin" valueType="num">
                                      <p:cBhvr>
                                        <p:cTn id="42" dur="1000" fill="hold"/>
                                        <p:tgtEl>
                                          <p:spTgt spid="95235">
                                            <p:txEl>
                                              <p:pRg st="8" end="8"/>
                                            </p:txEl>
                                          </p:spTgt>
                                        </p:tgtEl>
                                        <p:attrNameLst>
                                          <p:attrName>ppt_w</p:attrName>
                                        </p:attrNameLst>
                                      </p:cBhvr>
                                      <p:tavLst>
                                        <p:tav tm="0">
                                          <p:val>
                                            <p:strVal val="#ppt_w*0.70"/>
                                          </p:val>
                                        </p:tav>
                                        <p:tav tm="100000">
                                          <p:val>
                                            <p:strVal val="#ppt_w"/>
                                          </p:val>
                                        </p:tav>
                                      </p:tavLst>
                                    </p:anim>
                                    <p:anim calcmode="lin" valueType="num">
                                      <p:cBhvr>
                                        <p:cTn id="43" dur="1000" fill="hold"/>
                                        <p:tgtEl>
                                          <p:spTgt spid="95235">
                                            <p:txEl>
                                              <p:pRg st="8" end="8"/>
                                            </p:txEl>
                                          </p:spTgt>
                                        </p:tgtEl>
                                        <p:attrNameLst>
                                          <p:attrName>ppt_h</p:attrName>
                                        </p:attrNameLst>
                                      </p:cBhvr>
                                      <p:tavLst>
                                        <p:tav tm="0">
                                          <p:val>
                                            <p:strVal val="#ppt_h"/>
                                          </p:val>
                                        </p:tav>
                                        <p:tav tm="100000">
                                          <p:val>
                                            <p:strVal val="#ppt_h"/>
                                          </p:val>
                                        </p:tav>
                                      </p:tavLst>
                                    </p:anim>
                                    <p:animEffect transition="in" filter="fade">
                                      <p:cBhvr>
                                        <p:cTn id="44" dur="1000"/>
                                        <p:tgtEl>
                                          <p:spTgt spid="95235">
                                            <p:txEl>
                                              <p:pRg st="8" end="8"/>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95235">
                                            <p:txEl>
                                              <p:pRg st="9" end="9"/>
                                            </p:txEl>
                                          </p:spTgt>
                                        </p:tgtEl>
                                        <p:attrNameLst>
                                          <p:attrName>style.visibility</p:attrName>
                                        </p:attrNameLst>
                                      </p:cBhvr>
                                      <p:to>
                                        <p:strVal val="visible"/>
                                      </p:to>
                                    </p:set>
                                    <p:anim calcmode="lin" valueType="num">
                                      <p:cBhvr>
                                        <p:cTn id="47" dur="1000" fill="hold"/>
                                        <p:tgtEl>
                                          <p:spTgt spid="95235">
                                            <p:txEl>
                                              <p:pRg st="9" end="9"/>
                                            </p:txEl>
                                          </p:spTgt>
                                        </p:tgtEl>
                                        <p:attrNameLst>
                                          <p:attrName>ppt_w</p:attrName>
                                        </p:attrNameLst>
                                      </p:cBhvr>
                                      <p:tavLst>
                                        <p:tav tm="0">
                                          <p:val>
                                            <p:strVal val="#ppt_w*0.70"/>
                                          </p:val>
                                        </p:tav>
                                        <p:tav tm="100000">
                                          <p:val>
                                            <p:strVal val="#ppt_w"/>
                                          </p:val>
                                        </p:tav>
                                      </p:tavLst>
                                    </p:anim>
                                    <p:anim calcmode="lin" valueType="num">
                                      <p:cBhvr>
                                        <p:cTn id="48" dur="1000" fill="hold"/>
                                        <p:tgtEl>
                                          <p:spTgt spid="95235">
                                            <p:txEl>
                                              <p:pRg st="9" end="9"/>
                                            </p:txEl>
                                          </p:spTgt>
                                        </p:tgtEl>
                                        <p:attrNameLst>
                                          <p:attrName>ppt_h</p:attrName>
                                        </p:attrNameLst>
                                      </p:cBhvr>
                                      <p:tavLst>
                                        <p:tav tm="0">
                                          <p:val>
                                            <p:strVal val="#ppt_h"/>
                                          </p:val>
                                        </p:tav>
                                        <p:tav tm="100000">
                                          <p:val>
                                            <p:strVal val="#ppt_h"/>
                                          </p:val>
                                        </p:tav>
                                      </p:tavLst>
                                    </p:anim>
                                    <p:animEffect transition="in" filter="fade">
                                      <p:cBhvr>
                                        <p:cTn id="49" dur="1000"/>
                                        <p:tgtEl>
                                          <p:spTgt spid="95235">
                                            <p:txEl>
                                              <p:pRg st="9" end="9"/>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95235">
                                            <p:txEl>
                                              <p:pRg st="10" end="10"/>
                                            </p:txEl>
                                          </p:spTgt>
                                        </p:tgtEl>
                                        <p:attrNameLst>
                                          <p:attrName>style.visibility</p:attrName>
                                        </p:attrNameLst>
                                      </p:cBhvr>
                                      <p:to>
                                        <p:strVal val="visible"/>
                                      </p:to>
                                    </p:set>
                                    <p:anim calcmode="lin" valueType="num">
                                      <p:cBhvr>
                                        <p:cTn id="52" dur="1000" fill="hold"/>
                                        <p:tgtEl>
                                          <p:spTgt spid="95235">
                                            <p:txEl>
                                              <p:pRg st="10" end="10"/>
                                            </p:txEl>
                                          </p:spTgt>
                                        </p:tgtEl>
                                        <p:attrNameLst>
                                          <p:attrName>ppt_w</p:attrName>
                                        </p:attrNameLst>
                                      </p:cBhvr>
                                      <p:tavLst>
                                        <p:tav tm="0">
                                          <p:val>
                                            <p:strVal val="#ppt_w*0.70"/>
                                          </p:val>
                                        </p:tav>
                                        <p:tav tm="100000">
                                          <p:val>
                                            <p:strVal val="#ppt_w"/>
                                          </p:val>
                                        </p:tav>
                                      </p:tavLst>
                                    </p:anim>
                                    <p:anim calcmode="lin" valueType="num">
                                      <p:cBhvr>
                                        <p:cTn id="53" dur="1000" fill="hold"/>
                                        <p:tgtEl>
                                          <p:spTgt spid="95235">
                                            <p:txEl>
                                              <p:pRg st="10" end="10"/>
                                            </p:txEl>
                                          </p:spTgt>
                                        </p:tgtEl>
                                        <p:attrNameLst>
                                          <p:attrName>ppt_h</p:attrName>
                                        </p:attrNameLst>
                                      </p:cBhvr>
                                      <p:tavLst>
                                        <p:tav tm="0">
                                          <p:val>
                                            <p:strVal val="#ppt_h"/>
                                          </p:val>
                                        </p:tav>
                                        <p:tav tm="100000">
                                          <p:val>
                                            <p:strVal val="#ppt_h"/>
                                          </p:val>
                                        </p:tav>
                                      </p:tavLst>
                                    </p:anim>
                                    <p:animEffect transition="in" filter="fade">
                                      <p:cBhvr>
                                        <p:cTn id="54" dur="1000"/>
                                        <p:tgtEl>
                                          <p:spTgt spid="95235">
                                            <p:txEl>
                                              <p:pRg st="10" end="10"/>
                                            </p:txEl>
                                          </p:spTgt>
                                        </p:tgtEl>
                                      </p:cBhvr>
                                    </p:animEffect>
                                  </p:childTnLst>
                                </p:cTn>
                              </p:par>
                              <p:par>
                                <p:cTn id="55" presetID="55" presetClass="entr" presetSubtype="0" fill="hold" nodeType="withEffect">
                                  <p:stCondLst>
                                    <p:cond delay="0"/>
                                  </p:stCondLst>
                                  <p:childTnLst>
                                    <p:set>
                                      <p:cBhvr>
                                        <p:cTn id="56" dur="1" fill="hold">
                                          <p:stCondLst>
                                            <p:cond delay="0"/>
                                          </p:stCondLst>
                                        </p:cTn>
                                        <p:tgtEl>
                                          <p:spTgt spid="95235">
                                            <p:txEl>
                                              <p:pRg st="11" end="11"/>
                                            </p:txEl>
                                          </p:spTgt>
                                        </p:tgtEl>
                                        <p:attrNameLst>
                                          <p:attrName>style.visibility</p:attrName>
                                        </p:attrNameLst>
                                      </p:cBhvr>
                                      <p:to>
                                        <p:strVal val="visible"/>
                                      </p:to>
                                    </p:set>
                                    <p:anim calcmode="lin" valueType="num">
                                      <p:cBhvr>
                                        <p:cTn id="57" dur="1000" fill="hold"/>
                                        <p:tgtEl>
                                          <p:spTgt spid="95235">
                                            <p:txEl>
                                              <p:pRg st="11" end="11"/>
                                            </p:txEl>
                                          </p:spTgt>
                                        </p:tgtEl>
                                        <p:attrNameLst>
                                          <p:attrName>ppt_w</p:attrName>
                                        </p:attrNameLst>
                                      </p:cBhvr>
                                      <p:tavLst>
                                        <p:tav tm="0">
                                          <p:val>
                                            <p:strVal val="#ppt_w*0.70"/>
                                          </p:val>
                                        </p:tav>
                                        <p:tav tm="100000">
                                          <p:val>
                                            <p:strVal val="#ppt_w"/>
                                          </p:val>
                                        </p:tav>
                                      </p:tavLst>
                                    </p:anim>
                                    <p:anim calcmode="lin" valueType="num">
                                      <p:cBhvr>
                                        <p:cTn id="58" dur="1000" fill="hold"/>
                                        <p:tgtEl>
                                          <p:spTgt spid="95235">
                                            <p:txEl>
                                              <p:pRg st="11" end="11"/>
                                            </p:txEl>
                                          </p:spTgt>
                                        </p:tgtEl>
                                        <p:attrNameLst>
                                          <p:attrName>ppt_h</p:attrName>
                                        </p:attrNameLst>
                                      </p:cBhvr>
                                      <p:tavLst>
                                        <p:tav tm="0">
                                          <p:val>
                                            <p:strVal val="#ppt_h"/>
                                          </p:val>
                                        </p:tav>
                                        <p:tav tm="100000">
                                          <p:val>
                                            <p:strVal val="#ppt_h"/>
                                          </p:val>
                                        </p:tav>
                                      </p:tavLst>
                                    </p:anim>
                                    <p:animEffect transition="in" filter="fade">
                                      <p:cBhvr>
                                        <p:cTn id="59" dur="1000"/>
                                        <p:tgtEl>
                                          <p:spTgt spid="95235">
                                            <p:txEl>
                                              <p:pRg st="11" end="11"/>
                                            </p:txEl>
                                          </p:spTgt>
                                        </p:tgtEl>
                                      </p:cBhvr>
                                    </p:animEffect>
                                  </p:childTnLst>
                                </p:cTn>
                              </p:par>
                              <p:par>
                                <p:cTn id="60" presetID="55" presetClass="entr" presetSubtype="0" fill="hold" nodeType="withEffect">
                                  <p:stCondLst>
                                    <p:cond delay="0"/>
                                  </p:stCondLst>
                                  <p:childTnLst>
                                    <p:set>
                                      <p:cBhvr>
                                        <p:cTn id="61" dur="1" fill="hold">
                                          <p:stCondLst>
                                            <p:cond delay="0"/>
                                          </p:stCondLst>
                                        </p:cTn>
                                        <p:tgtEl>
                                          <p:spTgt spid="95235">
                                            <p:txEl>
                                              <p:pRg st="12" end="12"/>
                                            </p:txEl>
                                          </p:spTgt>
                                        </p:tgtEl>
                                        <p:attrNameLst>
                                          <p:attrName>style.visibility</p:attrName>
                                        </p:attrNameLst>
                                      </p:cBhvr>
                                      <p:to>
                                        <p:strVal val="visible"/>
                                      </p:to>
                                    </p:set>
                                    <p:anim calcmode="lin" valueType="num">
                                      <p:cBhvr>
                                        <p:cTn id="62" dur="1000" fill="hold"/>
                                        <p:tgtEl>
                                          <p:spTgt spid="95235">
                                            <p:txEl>
                                              <p:pRg st="12" end="12"/>
                                            </p:txEl>
                                          </p:spTgt>
                                        </p:tgtEl>
                                        <p:attrNameLst>
                                          <p:attrName>ppt_w</p:attrName>
                                        </p:attrNameLst>
                                      </p:cBhvr>
                                      <p:tavLst>
                                        <p:tav tm="0">
                                          <p:val>
                                            <p:strVal val="#ppt_w*0.70"/>
                                          </p:val>
                                        </p:tav>
                                        <p:tav tm="100000">
                                          <p:val>
                                            <p:strVal val="#ppt_w"/>
                                          </p:val>
                                        </p:tav>
                                      </p:tavLst>
                                    </p:anim>
                                    <p:anim calcmode="lin" valueType="num">
                                      <p:cBhvr>
                                        <p:cTn id="63" dur="1000" fill="hold"/>
                                        <p:tgtEl>
                                          <p:spTgt spid="95235">
                                            <p:txEl>
                                              <p:pRg st="12" end="12"/>
                                            </p:txEl>
                                          </p:spTgt>
                                        </p:tgtEl>
                                        <p:attrNameLst>
                                          <p:attrName>ppt_h</p:attrName>
                                        </p:attrNameLst>
                                      </p:cBhvr>
                                      <p:tavLst>
                                        <p:tav tm="0">
                                          <p:val>
                                            <p:strVal val="#ppt_h"/>
                                          </p:val>
                                        </p:tav>
                                        <p:tav tm="100000">
                                          <p:val>
                                            <p:strVal val="#ppt_h"/>
                                          </p:val>
                                        </p:tav>
                                      </p:tavLst>
                                    </p:anim>
                                    <p:animEffect transition="in" filter="fade">
                                      <p:cBhvr>
                                        <p:cTn id="64" dur="1000"/>
                                        <p:tgtEl>
                                          <p:spTgt spid="952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533" y="4155692"/>
            <a:ext cx="7886700" cy="2702308"/>
          </a:xfrm>
        </p:spPr>
        <p:txBody>
          <a:bodyPr>
            <a:normAutofit/>
          </a:bodyPr>
          <a:lstStyle/>
          <a:p>
            <a:pPr latinLnBrk="1">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高级研究员欧阳龙和研发工程师</a:t>
            </a:r>
            <a:r>
              <a:rPr lang="en-US" altLang="zh-CN" sz="2400" b="1" dirty="0">
                <a:latin typeface="华文宋体" panose="02010600040101010101" pitchFamily="2" charset="-122"/>
                <a:ea typeface="华文宋体" panose="02010600040101010101" pitchFamily="2" charset="-122"/>
              </a:rPr>
              <a:t>Christopher Hesse</a:t>
            </a:r>
            <a:r>
              <a:rPr lang="zh-CN" altLang="zh-CN" sz="2400" b="1" dirty="0">
                <a:latin typeface="华文宋体" panose="02010600040101010101" pitchFamily="2" charset="-122"/>
                <a:ea typeface="华文宋体" panose="02010600040101010101" pitchFamily="2" charset="-122"/>
              </a:rPr>
              <a:t>参与了其中</a:t>
            </a:r>
            <a:r>
              <a:rPr lang="en-US" altLang="zh-CN" sz="2400" b="1" dirty="0">
                <a:latin typeface="华文宋体" panose="02010600040101010101" pitchFamily="2" charset="-122"/>
                <a:ea typeface="华文宋体" panose="02010600040101010101" pitchFamily="2" charset="-122"/>
              </a:rPr>
              <a:t>4</a:t>
            </a:r>
            <a:r>
              <a:rPr lang="zh-CN" altLang="zh-CN" sz="2400" b="1" dirty="0">
                <a:latin typeface="华文宋体" panose="02010600040101010101" pitchFamily="2" charset="-122"/>
                <a:ea typeface="华文宋体" panose="02010600040101010101" pitchFamily="2" charset="-122"/>
              </a:rPr>
              <a:t>项关键技术项目的研发。</a:t>
            </a:r>
          </a:p>
          <a:p>
            <a:pPr>
              <a:lnSpc>
                <a:spcPct val="150000"/>
              </a:lnSpc>
              <a:buFont typeface="Wingdings" panose="05000000000000000000" pitchFamily="2" charset="2"/>
              <a:buChar char="u"/>
            </a:pPr>
            <a:r>
              <a:rPr lang="zh-CN" altLang="zh-CN" sz="2400" b="1" dirty="0">
                <a:latin typeface="华文宋体" panose="02010600040101010101" pitchFamily="2" charset="-122"/>
                <a:ea typeface="华文宋体" panose="02010600040101010101" pitchFamily="2" charset="-122"/>
              </a:rPr>
              <a:t>欧阳龙是</a:t>
            </a:r>
            <a:r>
              <a:rPr lang="en-US" altLang="zh-CN" sz="2400" b="1" dirty="0" err="1">
                <a:latin typeface="华文宋体" panose="02010600040101010101" pitchFamily="2" charset="-122"/>
                <a:ea typeface="华文宋体" panose="02010600040101010101" pitchFamily="2" charset="-122"/>
              </a:rPr>
              <a:t>InstructGPT</a:t>
            </a:r>
            <a:r>
              <a:rPr lang="zh-CN" altLang="zh-CN" sz="2400" b="1" dirty="0">
                <a:latin typeface="华文宋体" panose="02010600040101010101" pitchFamily="2" charset="-122"/>
                <a:ea typeface="华文宋体" panose="02010600040101010101" pitchFamily="2" charset="-122"/>
              </a:rPr>
              <a:t>论文的第一作者，</a:t>
            </a:r>
            <a:r>
              <a:rPr lang="en-US" altLang="zh-CN" sz="2400" b="1" dirty="0">
                <a:latin typeface="华文宋体" panose="02010600040101010101" pitchFamily="2" charset="-122"/>
                <a:ea typeface="华文宋体" panose="02010600040101010101" pitchFamily="2" charset="-122"/>
              </a:rPr>
              <a:t>RLHF</a:t>
            </a:r>
            <a:r>
              <a:rPr lang="zh-CN" altLang="zh-CN" sz="2400" b="1" dirty="0">
                <a:latin typeface="华文宋体" panose="02010600040101010101" pitchFamily="2" charset="-122"/>
                <a:ea typeface="华文宋体" panose="02010600040101010101" pitchFamily="2" charset="-122"/>
              </a:rPr>
              <a:t>论文的第二作者，是这两个关键技术项目的核心人员之一。</a:t>
            </a:r>
            <a:endParaRPr lang="zh-CN" altLang="en-US" sz="2400" b="1" dirty="0">
              <a:latin typeface="华文宋体" panose="02010600040101010101" pitchFamily="2" charset="-122"/>
              <a:ea typeface="华文宋体" panose="02010600040101010101" pitchFamily="2" charset="-122"/>
            </a:endParaRPr>
          </a:p>
        </p:txBody>
      </p:sp>
      <p:pic>
        <p:nvPicPr>
          <p:cNvPr id="38914" name="Picture 2" descr="https://pics2.baidu.com/feed/78310a55b319ebc4335751d78191acf01f171697.jpeg@f_auto?token=9f99ee62a9f35691462b3707e52c8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683" y="165252"/>
            <a:ext cx="5486400" cy="3695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96257"/>
          <p:cNvSpPr>
            <a:spLocks noGrp="1" noChangeArrowheads="1"/>
          </p:cNvSpPr>
          <p:nvPr>
            <p:ph type="title"/>
          </p:nvPr>
        </p:nvSpPr>
        <p:spPr>
          <a:xfrm>
            <a:off x="628650" y="365126"/>
            <a:ext cx="7886700" cy="677861"/>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7523" name="文本占位符 96258"/>
          <p:cNvSpPr>
            <a:spLocks noGrp="1" noChangeArrowheads="1"/>
          </p:cNvSpPr>
          <p:nvPr>
            <p:ph type="body" idx="1"/>
          </p:nvPr>
        </p:nvSpPr>
        <p:spPr>
          <a:xfrm>
            <a:off x="971550" y="1341438"/>
            <a:ext cx="7772400" cy="487362"/>
          </a:xfrm>
        </p:spPr>
        <p:txBody>
          <a:bodyPr/>
          <a:lstStyle/>
          <a:p>
            <a:pPr eaLnBrk="1" hangingPunct="1"/>
            <a:r>
              <a:rPr lang="zh-CN" altLang="en-US" b="1" dirty="0">
                <a:latin typeface="华文宋体" panose="02010600040101010101" pitchFamily="2" charset="-122"/>
                <a:ea typeface="华文宋体" panose="02010600040101010101" pitchFamily="2" charset="-122"/>
              </a:rPr>
              <a:t>例</a:t>
            </a:r>
            <a:r>
              <a:rPr lang="en-US" altLang="zh-CN" b="1" dirty="0">
                <a:latin typeface="华文宋体" panose="02010600040101010101" pitchFamily="2" charset="-122"/>
                <a:ea typeface="华文宋体" panose="02010600040101010101" pitchFamily="2" charset="-122"/>
              </a:rPr>
              <a:t>3.7.2</a:t>
            </a:r>
            <a:r>
              <a:rPr lang="zh-CN" altLang="en-US" b="1" dirty="0">
                <a:latin typeface="华文宋体" panose="02010600040101010101" pitchFamily="2" charset="-122"/>
                <a:ea typeface="华文宋体" panose="02010600040101010101" pitchFamily="2" charset="-122"/>
              </a:rPr>
              <a:t>训练误差曲线 </a:t>
            </a:r>
          </a:p>
        </p:txBody>
      </p:sp>
      <p:pic>
        <p:nvPicPr>
          <p:cNvPr id="96260" name="图片 962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2127251"/>
            <a:ext cx="51117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60E2F444-E9E5-4465-8481-0A5334C0EA65}" type="slidenum">
              <a:rPr lang="zh-CN" altLang="en-US" sz="1400" smtClean="0">
                <a:solidFill>
                  <a:schemeClr val="folHlink"/>
                </a:solidFill>
              </a:rPr>
              <a:t>170</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animEffect transition="in" filter="wheel(4)">
                                      <p:cBhvr>
                                        <p:cTn id="7" dur="10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97281"/>
          <p:cNvSpPr>
            <a:spLocks noGrp="1" noChangeArrowheads="1"/>
          </p:cNvSpPr>
          <p:nvPr>
            <p:ph type="title"/>
          </p:nvPr>
        </p:nvSpPr>
        <p:spPr>
          <a:xfrm>
            <a:off x="240030" y="365127"/>
            <a:ext cx="8275320" cy="82359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5.5.2  </a:t>
            </a:r>
            <a:r>
              <a:rPr lang="zh-CN" altLang="en-US" sz="3600" b="1" dirty="0">
                <a:solidFill>
                  <a:srgbClr val="FF0000"/>
                </a:solidFill>
                <a:latin typeface="华文宋体" panose="02010600040101010101" pitchFamily="2" charset="-122"/>
                <a:ea typeface="华文宋体" panose="02010600040101010101" pitchFamily="2" charset="-122"/>
              </a:rPr>
              <a:t>单层感知器的</a:t>
            </a:r>
            <a:r>
              <a:rPr lang="en-US" altLang="zh-CN" sz="3600" b="1" dirty="0">
                <a:solidFill>
                  <a:srgbClr val="FF0000"/>
                </a:solidFill>
                <a:latin typeface="华文宋体" panose="02010600040101010101" pitchFamily="2" charset="-122"/>
                <a:ea typeface="华文宋体" panose="02010600040101010101" pitchFamily="2" charset="-122"/>
              </a:rPr>
              <a:t>MATLAB</a:t>
            </a:r>
            <a:r>
              <a:rPr lang="zh-CN" altLang="en-US" sz="3600" b="1" dirty="0">
                <a:solidFill>
                  <a:srgbClr val="FF0000"/>
                </a:solidFill>
                <a:latin typeface="华文宋体" panose="02010600040101010101" pitchFamily="2" charset="-122"/>
                <a:ea typeface="华文宋体" panose="02010600040101010101" pitchFamily="2" charset="-122"/>
              </a:rPr>
              <a:t>实现</a:t>
            </a:r>
          </a:p>
        </p:txBody>
      </p:sp>
      <p:sp>
        <p:nvSpPr>
          <p:cNvPr id="108547" name="文本占位符 97282"/>
          <p:cNvSpPr>
            <a:spLocks noGrp="1" noChangeArrowheads="1"/>
          </p:cNvSpPr>
          <p:nvPr>
            <p:ph type="body" idx="1"/>
          </p:nvPr>
        </p:nvSpPr>
        <p:spPr>
          <a:xfrm>
            <a:off x="971550" y="1341438"/>
            <a:ext cx="5966460" cy="487362"/>
          </a:xfrm>
        </p:spPr>
        <p:txBody>
          <a:bodyPr/>
          <a:lstStyle/>
          <a:p>
            <a:pPr eaLnBrk="1" hangingPunct="1"/>
            <a:r>
              <a:rPr lang="zh-CN" altLang="en-US"/>
              <a:t>例</a:t>
            </a:r>
            <a:r>
              <a:rPr lang="en-US" altLang="zh-CN"/>
              <a:t>3.7.2</a:t>
            </a:r>
            <a:r>
              <a:rPr lang="zh-CN" altLang="en-US"/>
              <a:t>训练后的分类线 </a:t>
            </a:r>
          </a:p>
        </p:txBody>
      </p:sp>
      <p:pic>
        <p:nvPicPr>
          <p:cNvPr id="97284" name="图片 97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2066925"/>
            <a:ext cx="4752975"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78050304-AFF4-4F8F-BDF6-93156B57443A}" type="slidenum">
              <a:rPr lang="zh-CN" altLang="en-US" sz="1400" smtClean="0">
                <a:solidFill>
                  <a:schemeClr val="folHlink"/>
                </a:solidFill>
              </a:rPr>
              <a:t>171</a:t>
            </a:fld>
            <a:endParaRPr lang="zh-CN" altLang="en-US" sz="1400">
              <a:solidFill>
                <a:schemeClr val="folHlink"/>
              </a:solidFill>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7284"/>
                                        </p:tgtEl>
                                        <p:attrNameLst>
                                          <p:attrName>style.visibility</p:attrName>
                                        </p:attrNameLst>
                                      </p:cBhvr>
                                      <p:to>
                                        <p:strVal val="visible"/>
                                      </p:to>
                                    </p:set>
                                    <p:animEffect transition="in" filter="diamond(in)">
                                      <p:cBhvr>
                                        <p:cTn id="7" dur="10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文本占位符 98305"/>
          <p:cNvSpPr>
            <a:spLocks noGrp="1"/>
          </p:cNvSpPr>
          <p:nvPr>
            <p:ph type="body" idx="1"/>
          </p:nvPr>
        </p:nvSpPr>
        <p:spPr>
          <a:xfrm>
            <a:off x="569595" y="703263"/>
            <a:ext cx="8239125" cy="6018213"/>
          </a:xfrm>
        </p:spPr>
        <p:txBody>
          <a:bodyPr>
            <a:normAutofit lnSpcReduction="10000"/>
          </a:bodyPr>
          <a:lstStyle/>
          <a:p>
            <a:pPr marL="1905" indent="-1905" eaLnBrk="1" hangingPunct="1">
              <a:lnSpc>
                <a:spcPct val="80000"/>
              </a:lnSpc>
              <a:defRPr/>
            </a:pPr>
            <a:r>
              <a:rPr lang="zh-CN" altLang="en-US" sz="2000" noProof="1"/>
              <a:t>P= [-0.4 -0.5 0.6; 0.9 0 0.1]; %给定训练样本数据</a:t>
            </a:r>
          </a:p>
          <a:p>
            <a:pPr marL="1905" indent="-1905" eaLnBrk="1" hangingPunct="1">
              <a:lnSpc>
                <a:spcPct val="80000"/>
              </a:lnSpc>
              <a:defRPr/>
            </a:pPr>
            <a:r>
              <a:rPr lang="zh-CN" altLang="en-US" sz="2000" noProof="1"/>
              <a:t>T= [1 1 0]; %给定样本数据所对应的类别，用1和0来表示两种类别</a:t>
            </a:r>
          </a:p>
          <a:p>
            <a:pPr marL="1905" indent="-1905" eaLnBrk="1" hangingPunct="1">
              <a:lnSpc>
                <a:spcPct val="80000"/>
              </a:lnSpc>
              <a:defRPr/>
            </a:pPr>
            <a:r>
              <a:rPr lang="zh-CN" altLang="en-US" sz="2000" noProof="1"/>
              <a:t>%创建一个有两个输入、样本数据的取值范围都在[-1，1]之间，并且</a:t>
            </a:r>
          </a:p>
          <a:p>
            <a:pPr marL="1905" indent="-1905" eaLnBrk="1" hangingPunct="1">
              <a:lnSpc>
                <a:spcPct val="80000"/>
              </a:lnSpc>
              <a:defRPr/>
            </a:pPr>
            <a:r>
              <a:rPr lang="zh-CN" altLang="en-US" sz="2000" noProof="1"/>
              <a:t>%网络只有一个神经元的感知器神经网络</a:t>
            </a:r>
          </a:p>
          <a:p>
            <a:pPr marL="1905" indent="-1905" eaLnBrk="1" hangingPunct="1">
              <a:lnSpc>
                <a:spcPct val="80000"/>
              </a:lnSpc>
              <a:defRPr/>
            </a:pPr>
            <a:r>
              <a:rPr lang="zh-CN" altLang="en-US" sz="2000" noProof="1"/>
              <a:t>net=newp([-1 1;-1 1],1);		</a:t>
            </a:r>
          </a:p>
          <a:p>
            <a:pPr marL="1905" indent="-1905" eaLnBrk="1" hangingPunct="1">
              <a:lnSpc>
                <a:spcPct val="80000"/>
              </a:lnSpc>
              <a:defRPr/>
            </a:pPr>
            <a:r>
              <a:rPr lang="zh-CN" altLang="en-US" sz="2000" noProof="1"/>
              <a:t>net.trainParam.epochs = 20; %设置网络的最大训练次数为20次</a:t>
            </a:r>
          </a:p>
          <a:p>
            <a:pPr marL="1905" indent="-1905" eaLnBrk="1" hangingPunct="1">
              <a:lnSpc>
                <a:spcPct val="80000"/>
              </a:lnSpc>
              <a:defRPr/>
            </a:pPr>
            <a:r>
              <a:rPr lang="zh-CN" altLang="en-US" sz="2000" noProof="1"/>
              <a:t>net=train(net,P,T);        %使用训练函数对创建的网络进行训练</a:t>
            </a:r>
          </a:p>
          <a:p>
            <a:pPr marL="1905" indent="-1905" eaLnBrk="1" hangingPunct="1">
              <a:lnSpc>
                <a:spcPct val="80000"/>
              </a:lnSpc>
              <a:defRPr/>
            </a:pPr>
            <a:r>
              <a:rPr lang="zh-CN" altLang="en-US" sz="2000" noProof="1"/>
              <a:t>figure; </a:t>
            </a:r>
          </a:p>
          <a:p>
            <a:pPr marL="1905" indent="-1905" eaLnBrk="1" hangingPunct="1">
              <a:lnSpc>
                <a:spcPct val="80000"/>
              </a:lnSpc>
              <a:defRPr/>
            </a:pPr>
            <a:r>
              <a:rPr lang="zh-CN" altLang="en-US" sz="2000" noProof="1"/>
              <a:t>plotpv(P,T);        %在坐标图中绘制样本数据</a:t>
            </a:r>
          </a:p>
          <a:p>
            <a:pPr marL="1905" indent="-1905" eaLnBrk="1" hangingPunct="1">
              <a:lnSpc>
                <a:spcPct val="80000"/>
              </a:lnSpc>
              <a:defRPr/>
            </a:pPr>
            <a:r>
              <a:rPr lang="zh-CN" altLang="en-US" sz="2000" noProof="1"/>
              <a:t>plotpc(net.iw{1},net.b{1}) %在坐标图中绘制分类线</a:t>
            </a:r>
          </a:p>
          <a:p>
            <a:pPr marL="1905" indent="-224155" eaLnBrk="1" hangingPunct="1">
              <a:lnSpc>
                <a:spcPct val="80000"/>
              </a:lnSpc>
              <a:buFont typeface="Wingdings" panose="05000000000000000000" pitchFamily="2" charset="2"/>
              <a:buNone/>
              <a:defRPr/>
            </a:pPr>
            <a:r>
              <a:rPr lang="en-US" altLang="x-none" sz="2000" noProof="1"/>
              <a:t>  </a:t>
            </a:r>
            <a:r>
              <a:rPr lang="zh-CN" altLang="en-US" sz="2000" noProof="1"/>
              <a:t>Y=sim(net,P)               %对训练后的网络进行仿真</a:t>
            </a:r>
          </a:p>
          <a:p>
            <a:pPr marL="1905" indent="-1905" eaLnBrk="1" hangingPunct="1">
              <a:lnSpc>
                <a:spcPct val="80000"/>
              </a:lnSpc>
              <a:defRPr/>
            </a:pPr>
            <a:r>
              <a:rPr lang="zh-CN" altLang="en-US" sz="2000" noProof="1"/>
              <a:t>E1=mae(Y-T)        %计算网络的平均绝对误差，表示网络错误分类</a:t>
            </a:r>
          </a:p>
          <a:p>
            <a:pPr marL="1905" indent="-1905" eaLnBrk="1" hangingPunct="1">
              <a:lnSpc>
                <a:spcPct val="80000"/>
              </a:lnSpc>
              <a:defRPr/>
            </a:pPr>
            <a:r>
              <a:rPr lang="zh-CN" altLang="en-US" sz="2000" noProof="1"/>
              <a:t>Q=[0.6 0.9 -0.1; -0.1 -0.5 0.5]; %检测训练好的神经网络的性能</a:t>
            </a:r>
          </a:p>
          <a:p>
            <a:pPr marL="1905" indent="-1905" eaLnBrk="1" hangingPunct="1">
              <a:lnSpc>
                <a:spcPct val="80000"/>
              </a:lnSpc>
              <a:defRPr/>
            </a:pPr>
            <a:r>
              <a:rPr lang="zh-CN" altLang="en-US" sz="2000" noProof="1"/>
              <a:t>Y1=sim(net,Q)        %对网络进行仿真，仿真输出即为分类的结果</a:t>
            </a:r>
          </a:p>
          <a:p>
            <a:pPr marL="1905" indent="-1905" eaLnBrk="1" hangingPunct="1">
              <a:lnSpc>
                <a:spcPct val="80000"/>
              </a:lnSpc>
              <a:defRPr/>
            </a:pPr>
            <a:r>
              <a:rPr lang="zh-CN" altLang="en-US" sz="2000" noProof="1"/>
              <a:t>figure;              %创建一个新的绘图窗口</a:t>
            </a:r>
          </a:p>
          <a:p>
            <a:pPr marL="1905" indent="-1905" eaLnBrk="1" hangingPunct="1">
              <a:lnSpc>
                <a:spcPct val="80000"/>
              </a:lnSpc>
              <a:defRPr/>
            </a:pPr>
            <a:r>
              <a:rPr lang="zh-CN" altLang="en-US" sz="2000" noProof="1"/>
              <a:t>plotpv(Q,Y1);        %在坐标图中绘制测试数据</a:t>
            </a:r>
          </a:p>
          <a:p>
            <a:pPr marL="1905" indent="-1905" eaLnBrk="1" hangingPunct="1">
              <a:lnSpc>
                <a:spcPct val="80000"/>
              </a:lnSpc>
              <a:defRPr/>
            </a:pPr>
            <a:r>
              <a:rPr lang="zh-CN" altLang="en-US" sz="2000" noProof="1"/>
              <a:t>plotpc(net.iw{1},net.b{1}) %在坐标图中绘制分类线</a:t>
            </a:r>
          </a:p>
        </p:txBody>
      </p:sp>
      <p:sp>
        <p:nvSpPr>
          <p:cNvPr id="109571" name="矩形 98306"/>
          <p:cNvSpPr>
            <a:spLocks noChangeArrowheads="1"/>
          </p:cNvSpPr>
          <p:nvPr/>
        </p:nvSpPr>
        <p:spPr bwMode="auto">
          <a:xfrm>
            <a:off x="713105" y="135890"/>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a:t>例</a:t>
            </a:r>
            <a:r>
              <a:rPr lang="en-US" altLang="zh-CN" sz="1800" b="1" dirty="0"/>
              <a:t>3.7.2</a:t>
            </a:r>
            <a:r>
              <a:rPr lang="zh-CN" altLang="en-US" sz="1800" b="1" dirty="0"/>
              <a:t>修改</a:t>
            </a:r>
          </a:p>
        </p:txBody>
      </p:sp>
      <p:sp>
        <p:nvSpPr>
          <p:cNvPr id="98307"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7DFFC074-8F65-4542-B52D-E9E244CC005C}" type="slidenum">
              <a:rPr lang="zh-CN" altLang="en-US" sz="1400" smtClean="0">
                <a:solidFill>
                  <a:schemeClr val="folHlink"/>
                </a:solidFill>
              </a:rPr>
              <a:t>172</a:t>
            </a:fld>
            <a:endParaRPr lang="zh-CN" altLang="en-US" sz="1400">
              <a:solidFill>
                <a:schemeClr val="folHlink"/>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图片 99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376363"/>
            <a:ext cx="4032250"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图片 99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406525"/>
            <a:ext cx="3960812"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矩形 99332"/>
          <p:cNvSpPr>
            <a:spLocks noChangeArrowheads="1"/>
          </p:cNvSpPr>
          <p:nvPr/>
        </p:nvSpPr>
        <p:spPr bwMode="auto">
          <a:xfrm>
            <a:off x="827088" y="5013325"/>
            <a:ext cx="77724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2250" indent="-2222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CCFFCC"/>
              </a:buClr>
              <a:buFont typeface="Wingdings" panose="05000000000000000000" pitchFamily="2" charset="2"/>
              <a:buChar char="p"/>
            </a:pPr>
            <a:r>
              <a:rPr lang="en-US" altLang="zh-CN" sz="3200" b="1" dirty="0">
                <a:solidFill>
                  <a:srgbClr val="8DF9EA"/>
                </a:solidFill>
                <a:latin typeface="宋体" panose="02010600030101010101" pitchFamily="2" charset="-122"/>
              </a:rPr>
              <a:t>   </a:t>
            </a:r>
            <a:r>
              <a:rPr lang="zh-CN" altLang="en-US" sz="3200" b="1" dirty="0"/>
              <a:t>样本情况             测试情况</a:t>
            </a:r>
          </a:p>
        </p:txBody>
      </p:sp>
      <p:sp>
        <p:nvSpPr>
          <p:cNvPr id="99333" name="灯片编号占位符 1"/>
          <p:cNvSpPr>
            <a:spLocks noGrp="1" noChangeArrowheads="1"/>
          </p:cNvSpPr>
          <p:nvPr>
            <p:ph type="sldNum"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lstStyle>
            <a:lvl1pPr algn="ctr">
              <a:defRPr sz="1600">
                <a:solidFill>
                  <a:schemeClr val="tx1"/>
                </a:solidFill>
                <a:latin typeface="Arial" panose="020B0604020202020204" pitchFamily="34" charset="0"/>
                <a:ea typeface="宋体" panose="02010600030101010101" pitchFamily="2" charset="-122"/>
              </a:defRPr>
            </a:lvl1pPr>
            <a:lvl2pPr algn="ctr">
              <a:defRPr sz="1600">
                <a:solidFill>
                  <a:schemeClr val="tx1"/>
                </a:solidFill>
                <a:latin typeface="Arial" panose="020B0604020202020204" pitchFamily="34" charset="0"/>
                <a:ea typeface="宋体" panose="02010600030101010101" pitchFamily="2" charset="-122"/>
              </a:defRPr>
            </a:lvl2pPr>
            <a:lvl3pPr algn="ctr">
              <a:defRPr sz="1600">
                <a:solidFill>
                  <a:schemeClr val="tx1"/>
                </a:solidFill>
                <a:latin typeface="Arial" panose="020B0604020202020204" pitchFamily="34" charset="0"/>
                <a:ea typeface="宋体" panose="02010600030101010101" pitchFamily="2" charset="-122"/>
              </a:defRPr>
            </a:lvl3pPr>
            <a:lvl4pPr algn="ctr">
              <a:defRPr sz="1600">
                <a:solidFill>
                  <a:schemeClr val="tx1"/>
                </a:solidFill>
                <a:latin typeface="Arial" panose="020B0604020202020204" pitchFamily="34" charset="0"/>
                <a:ea typeface="宋体" panose="02010600030101010101" pitchFamily="2" charset="-122"/>
              </a:defRPr>
            </a:lvl4pPr>
            <a:lvl5pPr algn="ctr">
              <a:defRPr sz="1600">
                <a:solidFill>
                  <a:schemeClr val="tx1"/>
                </a:solidFill>
                <a:latin typeface="Arial" panose="020B0604020202020204" pitchFamily="34" charset="0"/>
                <a:ea typeface="宋体" panose="02010600030101010101" pitchFamily="2" charset="-122"/>
              </a:defRPr>
            </a:lvl5pPr>
            <a:lvl6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6pPr>
            <a:lvl7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7pPr>
            <a:lvl8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8pPr>
            <a:lvl9pPr algn="ctr" fontAlgn="base">
              <a:spcBef>
                <a:spcPct val="0"/>
              </a:spcBef>
              <a:spcAft>
                <a:spcPct val="0"/>
              </a:spcAft>
              <a:buFont typeface="Arial" panose="020B0604020202020204" pitchFamily="34" charset="0"/>
              <a:defRPr sz="1600">
                <a:solidFill>
                  <a:schemeClr val="tx1"/>
                </a:solidFill>
                <a:latin typeface="Arial" panose="020B0604020202020204" pitchFamily="34" charset="0"/>
                <a:ea typeface="宋体" panose="02010600030101010101" pitchFamily="2" charset="-122"/>
              </a:defRPr>
            </a:lvl9pPr>
          </a:lstStyle>
          <a:p>
            <a:pPr algn="r">
              <a:buClrTx/>
              <a:defRPr/>
            </a:pPr>
            <a:fld id="{0D526E36-A87A-4D6C-89CC-31ACACE47834}" type="slidenum">
              <a:rPr lang="zh-CN" altLang="en-US" sz="1400" smtClean="0">
                <a:solidFill>
                  <a:schemeClr val="folHlink"/>
                </a:solidFill>
              </a:rPr>
              <a:t>173</a:t>
            </a:fld>
            <a:endParaRPr lang="zh-CN" altLang="en-US" sz="1400">
              <a:solidFill>
                <a:schemeClr val="folHlink"/>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1"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560071" y="1051560"/>
            <a:ext cx="7601020" cy="5234940"/>
          </a:xfrm>
        </p:spPr>
        <p:txBody>
          <a:bodyPr>
            <a:normAutofit fontScale="77500" lnSpcReduction="20000"/>
          </a:bodyPr>
          <a:lstStyle/>
          <a:p>
            <a:pPr>
              <a:lnSpc>
                <a:spcPct val="140000"/>
              </a:lnSpc>
              <a:spcBef>
                <a:spcPts val="0"/>
              </a:spcBef>
            </a:pPr>
            <a:r>
              <a:rPr lang="en-US" altLang="zh-CN" sz="3100" b="1" dirty="0">
                <a:solidFill>
                  <a:schemeClr val="accent1"/>
                </a:solidFill>
                <a:latin typeface="华文宋体" panose="02010600040101010101" pitchFamily="2" charset="-122"/>
                <a:ea typeface="华文宋体" panose="02010600040101010101" pitchFamily="2" charset="-122"/>
              </a:rPr>
              <a:t>Example </a:t>
            </a:r>
            <a:endParaRPr lang="zh-CN" altLang="zh-CN" sz="3100" b="1" dirty="0">
              <a:solidFill>
                <a:schemeClr val="accent1"/>
              </a:solidFill>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n = -5:0.1:5;</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a = </a:t>
            </a:r>
            <a:r>
              <a:rPr lang="en-US" altLang="zh-CN" sz="3100" b="1" dirty="0" err="1">
                <a:latin typeface="华文宋体" panose="02010600040101010101" pitchFamily="2" charset="-122"/>
                <a:ea typeface="华文宋体" panose="02010600040101010101" pitchFamily="2" charset="-122"/>
              </a:rPr>
              <a:t>purelin</a:t>
            </a:r>
            <a:r>
              <a:rPr lang="en-US" altLang="zh-CN" sz="3100" b="1" dirty="0">
                <a:latin typeface="华文宋体" panose="02010600040101010101" pitchFamily="2" charset="-122"/>
                <a:ea typeface="华文宋体" panose="02010600040101010101" pitchFamily="2" charset="-122"/>
              </a:rPr>
              <a:t>(n);</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plot(</a:t>
            </a:r>
            <a:r>
              <a:rPr lang="en-US" altLang="zh-CN" sz="3100" b="1" dirty="0" err="1">
                <a:latin typeface="华文宋体" panose="02010600040101010101" pitchFamily="2" charset="-122"/>
                <a:ea typeface="华文宋体" panose="02010600040101010101" pitchFamily="2" charset="-122"/>
              </a:rPr>
              <a:t>n,a</a:t>
            </a:r>
            <a:r>
              <a:rPr lang="en-US" altLang="zh-CN" sz="3100" b="1" dirty="0">
                <a:latin typeface="华文宋体" panose="02010600040101010101" pitchFamily="2" charset="-122"/>
                <a:ea typeface="华文宋体" panose="02010600040101010101" pitchFamily="2" charset="-122"/>
              </a:rPr>
              <a:t>)</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solidFill>
                  <a:schemeClr val="accent1"/>
                </a:solidFill>
                <a:latin typeface="华文宋体" panose="02010600040101010101" pitchFamily="2" charset="-122"/>
                <a:ea typeface="华文宋体" panose="02010600040101010101" pitchFamily="2" charset="-122"/>
              </a:rPr>
              <a:t>Example </a:t>
            </a:r>
            <a:endParaRPr lang="zh-CN" altLang="zh-CN" sz="3100" b="1" dirty="0">
              <a:solidFill>
                <a:schemeClr val="accent1"/>
              </a:solidFill>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 </a:t>
            </a:r>
            <a:r>
              <a:rPr lang="zh-CN" altLang="zh-CN" sz="3100" b="1" dirty="0">
                <a:latin typeface="华文宋体" panose="02010600040101010101" pitchFamily="2" charset="-122"/>
                <a:ea typeface="华文宋体" panose="02010600040101010101" pitchFamily="2" charset="-122"/>
              </a:rPr>
              <a:t>具有如下的给定输入</a:t>
            </a:r>
            <a:r>
              <a:rPr lang="en-US" altLang="zh-CN" sz="3100" b="1" dirty="0">
                <a:latin typeface="华文宋体" panose="02010600040101010101" pitchFamily="2" charset="-122"/>
                <a:ea typeface="华文宋体" panose="02010600040101010101" pitchFamily="2" charset="-122"/>
              </a:rPr>
              <a:t>P</a:t>
            </a:r>
            <a:r>
              <a:rPr lang="zh-CN" altLang="zh-CN" sz="3100" b="1" dirty="0">
                <a:latin typeface="华文宋体" panose="02010600040101010101" pitchFamily="2" charset="-122"/>
                <a:ea typeface="华文宋体" panose="02010600040101010101" pitchFamily="2" charset="-122"/>
              </a:rPr>
              <a:t>和输出目标</a:t>
            </a:r>
            <a:r>
              <a:rPr lang="en-US" altLang="zh-CN" sz="3100" b="1" dirty="0">
                <a:latin typeface="华文宋体" panose="02010600040101010101" pitchFamily="2" charset="-122"/>
                <a:ea typeface="华文宋体" panose="02010600040101010101" pitchFamily="2" charset="-122"/>
              </a:rPr>
              <a:t>T</a:t>
            </a:r>
            <a:r>
              <a:rPr lang="zh-CN" altLang="zh-CN" sz="3100" b="1" dirty="0">
                <a:latin typeface="华文宋体" panose="02010600040101010101" pitchFamily="2" charset="-122"/>
                <a:ea typeface="华文宋体" panose="02010600040101010101" pitchFamily="2" charset="-122"/>
              </a:rPr>
              <a:t>的线性层，并且检验其输出</a:t>
            </a: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P = [1 2 3];</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T = [2.0 4.1 5.9];</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net = </a:t>
            </a:r>
            <a:r>
              <a:rPr lang="en-US" altLang="zh-CN" sz="3100" b="1" dirty="0" err="1">
                <a:latin typeface="华文宋体" panose="02010600040101010101" pitchFamily="2" charset="-122"/>
                <a:ea typeface="华文宋体" panose="02010600040101010101" pitchFamily="2" charset="-122"/>
              </a:rPr>
              <a:t>newlind</a:t>
            </a:r>
            <a:r>
              <a:rPr lang="en-US" altLang="zh-CN" sz="3100" b="1" dirty="0">
                <a:latin typeface="华文宋体" panose="02010600040101010101" pitchFamily="2" charset="-122"/>
                <a:ea typeface="华文宋体" panose="02010600040101010101" pitchFamily="2" charset="-122"/>
              </a:rPr>
              <a:t>(P,T);</a:t>
            </a:r>
            <a:endParaRPr lang="zh-CN" altLang="zh-CN" sz="31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3100" b="1" dirty="0">
                <a:latin typeface="华文宋体" panose="02010600040101010101" pitchFamily="2" charset="-122"/>
                <a:ea typeface="华文宋体" panose="02010600040101010101" pitchFamily="2" charset="-122"/>
              </a:rPr>
              <a:t>Y = sim(</a:t>
            </a:r>
            <a:r>
              <a:rPr lang="en-US" altLang="zh-CN" sz="3100" b="1" dirty="0" err="1">
                <a:latin typeface="华文宋体" panose="02010600040101010101" pitchFamily="2" charset="-122"/>
                <a:ea typeface="华文宋体" panose="02010600040101010101" pitchFamily="2" charset="-122"/>
              </a:rPr>
              <a:t>net,P</a:t>
            </a:r>
            <a:r>
              <a:rPr lang="en-US" altLang="zh-CN" sz="3100" b="1" dirty="0">
                <a:latin typeface="华文宋体" panose="02010600040101010101" pitchFamily="2" charset="-122"/>
                <a:ea typeface="华文宋体" panose="02010600040101010101" pitchFamily="2" charset="-122"/>
              </a:rPr>
              <a:t>)</a:t>
            </a:r>
            <a:endParaRPr lang="zh-CN" altLang="zh-CN" sz="3100" b="1" dirty="0">
              <a:latin typeface="华文宋体" panose="02010600040101010101" pitchFamily="2" charset="-122"/>
              <a:ea typeface="华文宋体" panose="02010600040101010101" pitchFamily="2" charset="-122"/>
            </a:endParaRPr>
          </a:p>
          <a:p>
            <a:endParaRPr lang="zh-CN" altLang="en-US"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3064" y="434340"/>
            <a:ext cx="7966710" cy="6080760"/>
          </a:xfrm>
        </p:spPr>
        <p:txBody>
          <a:bodyPr>
            <a:normAutofit fontScale="62500" lnSpcReduction="20000"/>
          </a:bodyPr>
          <a:lstStyle/>
          <a:p>
            <a:pPr marL="0" indent="0">
              <a:buNone/>
            </a:pPr>
            <a:endParaRPr lang="zh-CN" altLang="zh-CN" dirty="0"/>
          </a:p>
          <a:p>
            <a:r>
              <a:rPr lang="en-US" altLang="zh-CN" sz="3800" b="1" dirty="0">
                <a:solidFill>
                  <a:schemeClr val="accent1"/>
                </a:solidFill>
                <a:latin typeface="华文宋体" panose="02010600040101010101" pitchFamily="2" charset="-122"/>
                <a:ea typeface="华文宋体" panose="02010600040101010101" pitchFamily="2" charset="-122"/>
              </a:rPr>
              <a:t>Example </a:t>
            </a:r>
          </a:p>
          <a:p>
            <a:r>
              <a:rPr lang="en-US" altLang="zh-CN" sz="3800" b="1" dirty="0">
                <a:latin typeface="华文宋体" panose="02010600040101010101" pitchFamily="2" charset="-122"/>
                <a:ea typeface="华文宋体" panose="02010600040101010101" pitchFamily="2" charset="-122"/>
              </a:rPr>
              <a:t>n = -5:0.1:5;</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a = </a:t>
            </a:r>
            <a:r>
              <a:rPr lang="en-US" altLang="zh-CN" sz="3800" b="1" dirty="0" err="1">
                <a:latin typeface="华文宋体" panose="02010600040101010101" pitchFamily="2" charset="-122"/>
                <a:ea typeface="华文宋体" panose="02010600040101010101" pitchFamily="2" charset="-122"/>
              </a:rPr>
              <a:t>tansig</a:t>
            </a:r>
            <a:r>
              <a:rPr lang="en-US" altLang="zh-CN" sz="3800" b="1" dirty="0">
                <a:latin typeface="华文宋体" panose="02010600040101010101" pitchFamily="2" charset="-122"/>
                <a:ea typeface="华文宋体" panose="02010600040101010101" pitchFamily="2" charset="-122"/>
              </a:rPr>
              <a:t>(n);</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plot(</a:t>
            </a:r>
            <a:r>
              <a:rPr lang="en-US" altLang="zh-CN" sz="3800" b="1" dirty="0" err="1">
                <a:latin typeface="华文宋体" panose="02010600040101010101" pitchFamily="2" charset="-122"/>
                <a:ea typeface="华文宋体" panose="02010600040101010101" pitchFamily="2" charset="-122"/>
              </a:rPr>
              <a:t>n,a</a:t>
            </a:r>
            <a:r>
              <a:rPr lang="en-US" altLang="zh-CN" sz="3800" b="1" dirty="0">
                <a:latin typeface="华文宋体" panose="02010600040101010101" pitchFamily="2" charset="-122"/>
                <a:ea typeface="华文宋体" panose="02010600040101010101" pitchFamily="2" charset="-122"/>
              </a:rPr>
              <a:t>)</a:t>
            </a:r>
          </a:p>
          <a:p>
            <a:r>
              <a:rPr lang="en-US" altLang="zh-CN" sz="3800" b="1" dirty="0">
                <a:solidFill>
                  <a:schemeClr val="accent1"/>
                </a:solidFill>
                <a:latin typeface="华文宋体" panose="02010600040101010101" pitchFamily="2" charset="-122"/>
                <a:ea typeface="华文宋体" panose="02010600040101010101" pitchFamily="2" charset="-122"/>
              </a:rPr>
              <a:t>Example</a:t>
            </a:r>
            <a:r>
              <a:rPr lang="en-US" altLang="zh-CN" sz="3800" b="1" dirty="0">
                <a:latin typeface="华文宋体" panose="02010600040101010101" pitchFamily="2" charset="-122"/>
                <a:ea typeface="华文宋体" panose="02010600040101010101" pitchFamily="2" charset="-122"/>
              </a:rPr>
              <a:t> </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n = -5:0.1:5;</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a = </a:t>
            </a:r>
            <a:r>
              <a:rPr lang="en-US" altLang="zh-CN" sz="3800" b="1" dirty="0" err="1">
                <a:latin typeface="华文宋体" panose="02010600040101010101" pitchFamily="2" charset="-122"/>
                <a:ea typeface="华文宋体" panose="02010600040101010101" pitchFamily="2" charset="-122"/>
              </a:rPr>
              <a:t>logsig</a:t>
            </a:r>
            <a:r>
              <a:rPr lang="en-US" altLang="zh-CN" sz="3800" b="1" dirty="0">
                <a:latin typeface="华文宋体" panose="02010600040101010101" pitchFamily="2" charset="-122"/>
                <a:ea typeface="华文宋体" panose="02010600040101010101" pitchFamily="2" charset="-122"/>
              </a:rPr>
              <a:t>(n);</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plot(</a:t>
            </a:r>
            <a:r>
              <a:rPr lang="en-US" altLang="zh-CN" sz="3800" b="1" dirty="0" err="1">
                <a:latin typeface="华文宋体" panose="02010600040101010101" pitchFamily="2" charset="-122"/>
                <a:ea typeface="华文宋体" panose="02010600040101010101" pitchFamily="2" charset="-122"/>
              </a:rPr>
              <a:t>n,a</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a:solidFill>
                  <a:schemeClr val="accent1"/>
                </a:solidFill>
                <a:latin typeface="华文宋体" panose="02010600040101010101" pitchFamily="2" charset="-122"/>
                <a:ea typeface="华文宋体" panose="02010600040101010101" pitchFamily="2" charset="-122"/>
              </a:rPr>
              <a:t>Example</a:t>
            </a:r>
            <a:r>
              <a:rPr lang="en-US" altLang="zh-CN" sz="3800" b="1" dirty="0">
                <a:latin typeface="华文宋体" panose="02010600040101010101" pitchFamily="2" charset="-122"/>
                <a:ea typeface="华文宋体" panose="02010600040101010101" pitchFamily="2" charset="-122"/>
              </a:rPr>
              <a:t> </a:t>
            </a:r>
          </a:p>
          <a:p>
            <a:r>
              <a:rPr lang="en-US" altLang="zh-CN" sz="3800" b="1" dirty="0">
                <a:latin typeface="华文宋体" panose="02010600040101010101" pitchFamily="2" charset="-122"/>
                <a:ea typeface="华文宋体" panose="02010600040101010101" pitchFamily="2" charset="-122"/>
              </a:rPr>
              <a:t>p = [3 2];</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t = [0.4 0.8];</a:t>
            </a:r>
            <a:endParaRPr lang="zh-CN" altLang="zh-CN" sz="3800" b="1" dirty="0">
              <a:latin typeface="华文宋体" panose="02010600040101010101" pitchFamily="2" charset="-122"/>
              <a:ea typeface="华文宋体" panose="02010600040101010101" pitchFamily="2" charset="-122"/>
            </a:endParaRPr>
          </a:p>
          <a:p>
            <a:r>
              <a:rPr lang="en-US" altLang="zh-CN" sz="3800" b="1" dirty="0" err="1">
                <a:latin typeface="华文宋体" panose="02010600040101010101" pitchFamily="2" charset="-122"/>
                <a:ea typeface="华文宋体" panose="02010600040101010101" pitchFamily="2" charset="-122"/>
              </a:rPr>
              <a:t>wv</a:t>
            </a:r>
            <a:r>
              <a:rPr lang="en-US" altLang="zh-CN" sz="3800" b="1" dirty="0">
                <a:latin typeface="华文宋体" panose="02010600040101010101" pitchFamily="2" charset="-122"/>
                <a:ea typeface="华文宋体" panose="02010600040101010101" pitchFamily="2" charset="-122"/>
              </a:rPr>
              <a:t> = -4:0.4:4; </a:t>
            </a:r>
            <a:r>
              <a:rPr lang="en-US" altLang="zh-CN" sz="3800" b="1" dirty="0" err="1">
                <a:latin typeface="华文宋体" panose="02010600040101010101" pitchFamily="2" charset="-122"/>
                <a:ea typeface="华文宋体" panose="02010600040101010101" pitchFamily="2" charset="-122"/>
              </a:rPr>
              <a:t>bv</a:t>
            </a:r>
            <a:r>
              <a:rPr lang="en-US" altLang="zh-CN" sz="3800" b="1" dirty="0">
                <a:latin typeface="华文宋体" panose="02010600040101010101" pitchFamily="2" charset="-122"/>
                <a:ea typeface="华文宋体" panose="02010600040101010101" pitchFamily="2" charset="-122"/>
              </a:rPr>
              <a:t> = </a:t>
            </a:r>
            <a:r>
              <a:rPr lang="en-US" altLang="zh-CN" sz="3800" b="1" dirty="0" err="1">
                <a:latin typeface="华文宋体" panose="02010600040101010101" pitchFamily="2" charset="-122"/>
                <a:ea typeface="华文宋体" panose="02010600040101010101" pitchFamily="2" charset="-122"/>
              </a:rPr>
              <a:t>wv</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a:latin typeface="华文宋体" panose="02010600040101010101" pitchFamily="2" charset="-122"/>
                <a:ea typeface="华文宋体" panose="02010600040101010101" pitchFamily="2" charset="-122"/>
              </a:rPr>
              <a:t>ES = </a:t>
            </a:r>
            <a:r>
              <a:rPr lang="en-US" altLang="zh-CN" sz="3800" b="1" dirty="0" err="1">
                <a:latin typeface="华文宋体" panose="02010600040101010101" pitchFamily="2" charset="-122"/>
                <a:ea typeface="华文宋体" panose="02010600040101010101" pitchFamily="2" charset="-122"/>
              </a:rPr>
              <a:t>errsurf</a:t>
            </a:r>
            <a:r>
              <a:rPr lang="en-US" altLang="zh-CN" sz="3800" b="1" dirty="0">
                <a:latin typeface="华文宋体" panose="02010600040101010101" pitchFamily="2" charset="-122"/>
                <a:ea typeface="华文宋体" panose="02010600040101010101" pitchFamily="2" charset="-122"/>
              </a:rPr>
              <a:t>(p,t,wv,</a:t>
            </a:r>
            <a:r>
              <a:rPr lang="en-US" altLang="zh-CN" sz="3800" b="1" dirty="0" err="1">
                <a:latin typeface="华文宋体" panose="02010600040101010101" pitchFamily="2" charset="-122"/>
                <a:ea typeface="华文宋体" panose="02010600040101010101" pitchFamily="2" charset="-122"/>
              </a:rPr>
              <a:t>bv</a:t>
            </a:r>
            <a:r>
              <a:rPr lang="en-US" altLang="zh-CN" sz="3800" b="1" dirty="0">
                <a:latin typeface="华文宋体" panose="02010600040101010101" pitchFamily="2" charset="-122"/>
                <a:ea typeface="华文宋体" panose="02010600040101010101" pitchFamily="2" charset="-122"/>
              </a:rPr>
              <a:t>,'</a:t>
            </a:r>
            <a:r>
              <a:rPr lang="en-US" altLang="zh-CN" sz="3800" b="1" dirty="0" err="1">
                <a:latin typeface="华文宋体" panose="02010600040101010101" pitchFamily="2" charset="-122"/>
                <a:ea typeface="华文宋体" panose="02010600040101010101" pitchFamily="2" charset="-122"/>
              </a:rPr>
              <a:t>logsig</a:t>
            </a:r>
            <a:r>
              <a:rPr lang="en-US" altLang="zh-CN" sz="3800" b="1" dirty="0">
                <a:latin typeface="华文宋体" panose="02010600040101010101" pitchFamily="2" charset="-122"/>
                <a:ea typeface="华文宋体" panose="02010600040101010101" pitchFamily="2" charset="-122"/>
              </a:rPr>
              <a:t>');</a:t>
            </a:r>
            <a:endParaRPr lang="zh-CN" altLang="zh-CN" sz="3800" b="1" dirty="0">
              <a:latin typeface="华文宋体" panose="02010600040101010101" pitchFamily="2" charset="-122"/>
              <a:ea typeface="华文宋体" panose="02010600040101010101" pitchFamily="2" charset="-122"/>
            </a:endParaRPr>
          </a:p>
          <a:p>
            <a:r>
              <a:rPr lang="en-US" altLang="zh-CN" sz="3800" b="1" dirty="0" err="1">
                <a:latin typeface="华文宋体" panose="02010600040101010101" pitchFamily="2" charset="-122"/>
                <a:ea typeface="华文宋体" panose="02010600040101010101" pitchFamily="2" charset="-122"/>
              </a:rPr>
              <a:t>plotes</a:t>
            </a:r>
            <a:r>
              <a:rPr lang="en-US" altLang="zh-CN" sz="3800" b="1" dirty="0">
                <a:latin typeface="华文宋体" panose="02010600040101010101" pitchFamily="2" charset="-122"/>
                <a:ea typeface="华文宋体" panose="02010600040101010101" pitchFamily="2" charset="-122"/>
              </a:rPr>
              <a:t>(</a:t>
            </a:r>
            <a:r>
              <a:rPr lang="en-US" altLang="zh-CN" sz="3800" b="1" dirty="0" err="1">
                <a:latin typeface="华文宋体" panose="02010600040101010101" pitchFamily="2" charset="-122"/>
                <a:ea typeface="华文宋体" panose="02010600040101010101" pitchFamily="2" charset="-122"/>
              </a:rPr>
              <a:t>wv,bv,ES</a:t>
            </a:r>
            <a:r>
              <a:rPr lang="en-US" altLang="zh-CN" sz="3800" b="1" dirty="0">
                <a:latin typeface="华文宋体" panose="02010600040101010101" pitchFamily="2" charset="-122"/>
                <a:ea typeface="华文宋体" panose="02010600040101010101" pitchFamily="2" charset="-122"/>
              </a:rPr>
              <a:t>,[60 30])</a:t>
            </a:r>
            <a:endParaRPr lang="zh-CN" altLang="zh-CN" sz="3800" b="1" dirty="0">
              <a:latin typeface="华文宋体" panose="02010600040101010101" pitchFamily="2" charset="-122"/>
              <a:ea typeface="华文宋体" panose="02010600040101010101" pitchFamily="2" charset="-122"/>
            </a:endParaRPr>
          </a:p>
          <a:p>
            <a:endParaRPr lang="zh-CN" altLang="zh-CN" b="1" dirty="0"/>
          </a:p>
          <a:p>
            <a:endParaRPr lang="zh-CN" altLang="en-US" dirty="0"/>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1"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433132" y="880110"/>
            <a:ext cx="7879770" cy="5715000"/>
          </a:xfrm>
        </p:spPr>
        <p:txBody>
          <a:bodyPr>
            <a:noAutofit/>
          </a:bodyPr>
          <a:lstStyle/>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生成一个信号，作为被预测信号</a:t>
            </a:r>
          </a:p>
          <a:p>
            <a:r>
              <a:rPr lang="en-US" altLang="zh-CN" sz="2000" b="1" dirty="0">
                <a:latin typeface="华文宋体" panose="02010600040101010101" pitchFamily="2" charset="-122"/>
                <a:ea typeface="华文宋体" panose="02010600040101010101" pitchFamily="2" charset="-122"/>
              </a:rPr>
              <a:t>Time=0:0.025:5;</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T=sin(Time*4*pi);</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Q=length(T);</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由信号</a:t>
            </a:r>
            <a:r>
              <a:rPr lang="en-US" altLang="zh-CN" sz="2000" b="1" dirty="0">
                <a:latin typeface="华文宋体" panose="02010600040101010101" pitchFamily="2" charset="-122"/>
                <a:ea typeface="华文宋体" panose="02010600040101010101" pitchFamily="2" charset="-122"/>
              </a:rPr>
              <a:t>T</a:t>
            </a:r>
            <a:r>
              <a:rPr lang="zh-CN" altLang="zh-CN" sz="2000" b="1" dirty="0">
                <a:latin typeface="华文宋体" panose="02010600040101010101" pitchFamily="2" charset="-122"/>
                <a:ea typeface="华文宋体" panose="02010600040101010101" pitchFamily="2" charset="-122"/>
              </a:rPr>
              <a:t>生成输入信号</a:t>
            </a:r>
            <a:r>
              <a:rPr lang="en-US" altLang="zh-CN" sz="2000" b="1" dirty="0">
                <a:latin typeface="华文宋体" panose="02010600040101010101" pitchFamily="2" charset="-122"/>
                <a:ea typeface="华文宋体" panose="02010600040101010101" pitchFamily="2" charset="-122"/>
              </a:rPr>
              <a:t>P</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 = zeros(5,Q);</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P(1,2:Q) = T(1,1:(Q-1));</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P(2,3:Q) = T(1,1:(Q-2));</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P(3,4:Q) = T(1,1:(Q-3));</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P(4,5:Q) = T(1,1:(Q-4));</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P(5,6:Q) = T(1,1:(Q-5));</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绘出信号</a:t>
            </a:r>
            <a:r>
              <a:rPr lang="en-US" altLang="zh-CN" sz="2000" b="1" dirty="0">
                <a:latin typeface="华文宋体" panose="02010600040101010101" pitchFamily="2" charset="-122"/>
                <a:ea typeface="华文宋体" panose="02010600040101010101" pitchFamily="2" charset="-122"/>
              </a:rPr>
              <a:t>T</a:t>
            </a:r>
            <a:r>
              <a:rPr lang="zh-CN" altLang="zh-CN" sz="2000" b="1" dirty="0">
                <a:latin typeface="华文宋体" panose="02010600040101010101" pitchFamily="2" charset="-122"/>
                <a:ea typeface="华文宋体" panose="02010600040101010101" pitchFamily="2" charset="-122"/>
              </a:rPr>
              <a:t>的曲线</a:t>
            </a:r>
          </a:p>
          <a:p>
            <a:r>
              <a:rPr lang="en-US" altLang="zh-CN" sz="2000" b="1" dirty="0">
                <a:latin typeface="华文宋体" panose="02010600040101010101" pitchFamily="2" charset="-122"/>
                <a:ea typeface="华文宋体" panose="02010600040101010101" pitchFamily="2" charset="-122"/>
              </a:rPr>
              <a:t>figure;</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plot(</a:t>
            </a:r>
            <a:r>
              <a:rPr lang="en-US" altLang="zh-CN" sz="2000" b="1" dirty="0" err="1">
                <a:latin typeface="华文宋体" panose="02010600040101010101" pitchFamily="2" charset="-122"/>
                <a:ea typeface="华文宋体" panose="02010600040101010101" pitchFamily="2" charset="-122"/>
              </a:rPr>
              <a:t>Time,T</a:t>
            </a:r>
            <a:r>
              <a:rPr lang="en-US" altLang="zh-CN" sz="2000" b="1" dirty="0">
                <a:latin typeface="华文宋体" panose="02010600040101010101" pitchFamily="2" charset="-122"/>
                <a:ea typeface="华文宋体" panose="02010600040101010101" pitchFamily="2" charset="-122"/>
              </a:rPr>
              <a:t>); title('</a:t>
            </a:r>
            <a:r>
              <a:rPr lang="zh-CN" altLang="zh-CN" sz="2000" b="1" dirty="0">
                <a:latin typeface="华文宋体" panose="02010600040101010101" pitchFamily="2" charset="-122"/>
                <a:ea typeface="华文宋体" panose="02010600040101010101" pitchFamily="2" charset="-122"/>
              </a:rPr>
              <a:t>信号</a:t>
            </a:r>
            <a:r>
              <a:rPr lang="en-US" altLang="zh-CN" sz="2000" b="1" dirty="0">
                <a:latin typeface="华文宋体" panose="02010600040101010101" pitchFamily="2" charset="-122"/>
                <a:ea typeface="华文宋体" panose="02010600040101010101" pitchFamily="2" charset="-122"/>
              </a:rPr>
              <a:t>T'); </a:t>
            </a:r>
            <a:r>
              <a:rPr lang="en-US" altLang="zh-CN" sz="2000" b="1" dirty="0" err="1">
                <a:latin typeface="华文宋体" panose="02010600040101010101" pitchFamily="2" charset="-122"/>
                <a:ea typeface="华文宋体" panose="02010600040101010101" pitchFamily="2" charset="-122"/>
              </a:rPr>
              <a:t>xlabel</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时间</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ylabel</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目标信号</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230" y="193677"/>
            <a:ext cx="6137910" cy="686433"/>
          </a:xfrm>
        </p:spPr>
        <p:txBody>
          <a:bodyPr>
            <a:normAutofit/>
          </a:bodyPr>
          <a:lstStyle/>
          <a:p>
            <a:r>
              <a:rPr lang="en-US" altLang="zh-CN" sz="4000" b="1" dirty="0">
                <a:solidFill>
                  <a:srgbClr val="FF0000"/>
                </a:solidFill>
                <a:latin typeface="华文宋体" panose="02010600040101010101" pitchFamily="2" charset="-122"/>
                <a:ea typeface="华文宋体" panose="02010600040101010101" pitchFamily="2" charset="-122"/>
              </a:rPr>
              <a:t>5.5.3 </a:t>
            </a:r>
            <a:r>
              <a:rPr lang="zh-CN" altLang="en-US" sz="4000" b="1" dirty="0">
                <a:solidFill>
                  <a:srgbClr val="FF0000"/>
                </a:solidFill>
                <a:latin typeface="华文宋体" panose="02010600040101010101" pitchFamily="2" charset="-122"/>
                <a:ea typeface="华文宋体" panose="02010600040101010101" pitchFamily="2" charset="-122"/>
              </a:rPr>
              <a:t>线性网络</a:t>
            </a:r>
            <a:endParaRPr lang="zh-CN" altLang="en-US" sz="4000" dirty="0"/>
          </a:p>
        </p:txBody>
      </p:sp>
      <p:sp>
        <p:nvSpPr>
          <p:cNvPr id="3" name="内容占位符 2"/>
          <p:cNvSpPr>
            <a:spLocks noGrp="1"/>
          </p:cNvSpPr>
          <p:nvPr>
            <p:ph idx="1"/>
          </p:nvPr>
        </p:nvSpPr>
        <p:spPr>
          <a:xfrm>
            <a:off x="433132" y="880110"/>
            <a:ext cx="7239636" cy="5715000"/>
          </a:xfrm>
        </p:spPr>
        <p:txBody>
          <a:bodyPr>
            <a:noAutofit/>
          </a:bodyPr>
          <a:lstStyle/>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设计网络</a:t>
            </a:r>
          </a:p>
          <a:p>
            <a:r>
              <a:rPr lang="en-US" altLang="zh-CN" sz="2400" b="1" dirty="0">
                <a:latin typeface="华文宋体" panose="02010600040101010101" pitchFamily="2" charset="-122"/>
                <a:ea typeface="华文宋体" panose="02010600040101010101" pitchFamily="2" charset="-122"/>
              </a:rPr>
              <a:t>net=</a:t>
            </a:r>
            <a:r>
              <a:rPr lang="en-US" altLang="zh-CN" sz="2400" b="1" dirty="0" err="1">
                <a:latin typeface="华文宋体" panose="02010600040101010101" pitchFamily="2" charset="-122"/>
                <a:ea typeface="华文宋体" panose="02010600040101010101" pitchFamily="2" charset="-122"/>
              </a:rPr>
              <a:t>newlind</a:t>
            </a:r>
            <a:r>
              <a:rPr lang="en-US" altLang="zh-CN" sz="2400" b="1" dirty="0">
                <a:latin typeface="华文宋体" panose="02010600040101010101" pitchFamily="2" charset="-122"/>
                <a:ea typeface="华文宋体" panose="02010600040101010101" pitchFamily="2" charset="-122"/>
              </a:rPr>
              <a:t>(P,T);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仿真网络</a:t>
            </a:r>
          </a:p>
          <a:p>
            <a:r>
              <a:rPr lang="en-US" altLang="zh-CN" sz="2400" b="1" dirty="0">
                <a:latin typeface="华文宋体" panose="02010600040101010101" pitchFamily="2" charset="-122"/>
                <a:ea typeface="华文宋体" panose="02010600040101010101" pitchFamily="2" charset="-122"/>
              </a:rPr>
              <a:t>a=sim(</a:t>
            </a:r>
            <a:r>
              <a:rPr lang="en-US" altLang="zh-CN" sz="2400" b="1" dirty="0" err="1">
                <a:latin typeface="华文宋体" panose="02010600040101010101" pitchFamily="2" charset="-122"/>
                <a:ea typeface="华文宋体" panose="02010600040101010101" pitchFamily="2" charset="-122"/>
              </a:rPr>
              <a:t>net,P</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绘出网络预测输出</a:t>
            </a:r>
          </a:p>
          <a:p>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plot(</a:t>
            </a:r>
            <a:r>
              <a:rPr lang="en-US" altLang="zh-CN" sz="2400" b="1" dirty="0" err="1">
                <a:latin typeface="华文宋体" panose="02010600040101010101" pitchFamily="2" charset="-122"/>
                <a:ea typeface="华文宋体" panose="02010600040101010101" pitchFamily="2" charset="-122"/>
              </a:rPr>
              <a:t>Time,a</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预测结果</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预测值</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得到误差信号，并绘出其曲线</a:t>
            </a:r>
          </a:p>
          <a:p>
            <a:r>
              <a:rPr lang="en-US" altLang="zh-CN" sz="2400" b="1" dirty="0">
                <a:latin typeface="华文宋体" panose="02010600040101010101" pitchFamily="2" charset="-122"/>
                <a:ea typeface="华文宋体" panose="02010600040101010101" pitchFamily="2" charset="-122"/>
              </a:rPr>
              <a:t>e=T-a;</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plot(</a:t>
            </a:r>
            <a:r>
              <a:rPr lang="en-US" altLang="zh-CN" sz="2400" b="1" dirty="0" err="1">
                <a:latin typeface="华文宋体" panose="02010600040101010101" pitchFamily="2" charset="-122"/>
                <a:ea typeface="华文宋体" panose="02010600040101010101" pitchFamily="2" charset="-122"/>
              </a:rPr>
              <a:t>Time,e</a:t>
            </a:r>
            <a:r>
              <a:rPr lang="en-US" altLang="zh-CN" sz="2400" b="1" dirty="0">
                <a:latin typeface="华文宋体" panose="02010600040101010101" pitchFamily="2" charset="-122"/>
                <a:ea typeface="华文宋体" panose="02010600040101010101" pitchFamily="2" charset="-122"/>
              </a:rPr>
              <a:t>); title('</a:t>
            </a:r>
            <a:r>
              <a:rPr lang="zh-CN" altLang="zh-CN" sz="2400" b="1" dirty="0">
                <a:latin typeface="华文宋体" panose="02010600040101010101" pitchFamily="2" charset="-122"/>
                <a:ea typeface="华文宋体" panose="02010600040101010101" pitchFamily="2" charset="-122"/>
              </a:rPr>
              <a:t>误差</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误差值</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endParaRPr lang="zh-CN" altLang="zh-CN" sz="2000" b="1" dirty="0">
              <a:latin typeface="华文宋体" panose="02010600040101010101" pitchFamily="2" charset="-122"/>
              <a:ea typeface="华文宋体" panose="02010600040101010101" pitchFamily="2" charset="-122"/>
            </a:endParaRPr>
          </a:p>
        </p:txBody>
      </p:sp>
      <p:grpSp>
        <p:nvGrpSpPr>
          <p:cNvPr id="4" name="组 9"/>
          <p:cNvGrpSpPr/>
          <p:nvPr/>
        </p:nvGrpSpPr>
        <p:grpSpPr>
          <a:xfrm>
            <a:off x="8400804" y="0"/>
            <a:ext cx="733409" cy="6858000"/>
            <a:chOff x="9055676" y="0"/>
            <a:chExt cx="3136324" cy="6858000"/>
          </a:xfrm>
        </p:grpSpPr>
        <p:sp>
          <p:nvSpPr>
            <p:cNvPr id="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矩形 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0" name="图形 14" descr="剪切板"/>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1394">
            <a:off x="8379220" y="3555732"/>
            <a:ext cx="891124" cy="891124"/>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138A89-021A-4EF3-A91D-8695695FAA20}" type="datetime1">
              <a:rPr lang="zh-CN" altLang="en-US" sz="1400"/>
              <a:t>2025/11/4</a:t>
            </a:fld>
            <a:endParaRPr lang="zh-CN" altLang="en-US" sz="1400"/>
          </a:p>
        </p:txBody>
      </p:sp>
      <p:sp>
        <p:nvSpPr>
          <p:cNvPr id="1413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DEE043-5009-436E-BBA3-9D877A963A78}" type="slidenum">
              <a:rPr lang="en-US" altLang="zh-CN" sz="1400"/>
              <a:t>178</a:t>
            </a:fld>
            <a:endParaRPr lang="en-US" altLang="zh-CN" sz="1400"/>
          </a:p>
        </p:txBody>
      </p:sp>
      <p:sp>
        <p:nvSpPr>
          <p:cNvPr id="141316" name="Rectangle 2"/>
          <p:cNvSpPr>
            <a:spLocks noGrp="1" noChangeArrowheads="1"/>
          </p:cNvSpPr>
          <p:nvPr>
            <p:ph type="title" idx="4294967295"/>
          </p:nvPr>
        </p:nvSpPr>
        <p:spPr>
          <a:xfrm>
            <a:off x="1040129" y="365126"/>
            <a:ext cx="6206490" cy="732154"/>
          </a:xfrm>
        </p:spPr>
        <p:txBody>
          <a:bodyPr/>
          <a:lstStyle/>
          <a:p>
            <a:pPr eaLnBrk="1" hangingPunct="1"/>
            <a:r>
              <a:rPr lang="en-US" altLang="zh-CN" b="1" dirty="0">
                <a:solidFill>
                  <a:srgbClr val="FF0000"/>
                </a:solidFill>
                <a:latin typeface="华文宋体" panose="02010600040101010101" pitchFamily="2" charset="-122"/>
                <a:ea typeface="华文宋体" panose="02010600040101010101" pitchFamily="2" charset="-122"/>
              </a:rPr>
              <a:t>6 </a:t>
            </a:r>
            <a:r>
              <a:rPr lang="zh-CN" altLang="en-US" b="1" dirty="0">
                <a:solidFill>
                  <a:srgbClr val="FF0000"/>
                </a:solidFill>
                <a:latin typeface="华文宋体" panose="02010600040101010101" pitchFamily="2" charset="-122"/>
                <a:ea typeface="华文宋体" panose="02010600040101010101" pitchFamily="2" charset="-122"/>
              </a:rPr>
              <a:t> </a:t>
            </a:r>
            <a:r>
              <a:rPr lang="en-US" altLang="zh-CN" b="1" dirty="0">
                <a:solidFill>
                  <a:srgbClr val="FF0000"/>
                </a:solidFill>
                <a:latin typeface="华文宋体" panose="02010600040101010101" pitchFamily="2" charset="-122"/>
                <a:ea typeface="华文宋体" panose="02010600040101010101" pitchFamily="2" charset="-122"/>
              </a:rPr>
              <a:t>BP</a:t>
            </a:r>
            <a:r>
              <a:rPr lang="zh-CN" altLang="en-US" b="1" dirty="0">
                <a:solidFill>
                  <a:srgbClr val="FF0000"/>
                </a:solidFill>
                <a:latin typeface="华文宋体" panose="02010600040101010101" pitchFamily="2" charset="-122"/>
                <a:ea typeface="华文宋体" panose="02010600040101010101" pitchFamily="2" charset="-122"/>
              </a:rPr>
              <a:t>网络 </a:t>
            </a:r>
          </a:p>
        </p:txBody>
      </p:sp>
      <p:sp>
        <p:nvSpPr>
          <p:cNvPr id="141317" name="Rectangle 3"/>
          <p:cNvSpPr>
            <a:spLocks noGrp="1" noChangeArrowheads="1"/>
          </p:cNvSpPr>
          <p:nvPr>
            <p:ph type="body" idx="4294967295"/>
          </p:nvPr>
        </p:nvSpPr>
        <p:spPr>
          <a:xfrm>
            <a:off x="993140" y="1393985"/>
            <a:ext cx="6253479" cy="4554535"/>
          </a:xfrm>
        </p:spPr>
        <p:txBody>
          <a:bodyPr>
            <a:normAutofit/>
          </a:bodyPr>
          <a:lstStyle/>
          <a:p>
            <a:pPr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主要内容</a:t>
            </a:r>
            <a:r>
              <a:rPr lang="zh-CN" altLang="en-US" dirty="0">
                <a:latin typeface="华文宋体" panose="02010600040101010101" pitchFamily="2" charset="-122"/>
                <a:ea typeface="华文宋体" panose="02010600040101010101" pitchFamily="2" charset="-122"/>
              </a:rPr>
              <a:t>：</a:t>
            </a:r>
          </a:p>
          <a:p>
            <a:pPr lvl="1" eaLnBrk="1" hangingPunct="1">
              <a:lnSpc>
                <a:spcPct val="120000"/>
              </a:lnSpc>
              <a:spcBef>
                <a:spcPts val="0"/>
              </a:spcBef>
            </a:pPr>
            <a:r>
              <a:rPr lang="en-US" altLang="zh-CN" sz="2800" b="1" dirty="0">
                <a:latin typeface="华文宋体" panose="02010600040101010101" pitchFamily="2" charset="-122"/>
                <a:ea typeface="华文宋体" panose="02010600040101010101" pitchFamily="2" charset="-122"/>
              </a:rPr>
              <a:t>BP</a:t>
            </a:r>
            <a:r>
              <a:rPr lang="zh-CN" altLang="en-US" sz="2800" b="1" dirty="0">
                <a:latin typeface="华文宋体" panose="02010600040101010101" pitchFamily="2" charset="-122"/>
                <a:ea typeface="华文宋体" panose="02010600040101010101" pitchFamily="2" charset="-122"/>
              </a:rPr>
              <a:t>网络的构成</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隐藏层权的调整分析</a:t>
            </a:r>
          </a:p>
          <a:p>
            <a:pPr lvl="1" eaLnBrk="1" hangingPunct="1">
              <a:lnSpc>
                <a:spcPct val="120000"/>
              </a:lnSpc>
              <a:spcBef>
                <a:spcPts val="0"/>
              </a:spcBef>
            </a:pPr>
            <a:r>
              <a:rPr lang="en-US" altLang="zh-CN" sz="2800" b="1" dirty="0">
                <a:solidFill>
                  <a:srgbClr val="FF0000"/>
                </a:solidFill>
                <a:latin typeface="华文宋体" panose="02010600040101010101" pitchFamily="2" charset="-122"/>
                <a:ea typeface="华文宋体" panose="02010600040101010101" pitchFamily="2" charset="-122"/>
              </a:rPr>
              <a:t>Delta</a:t>
            </a:r>
            <a:r>
              <a:rPr lang="zh-CN" altLang="en-US" sz="2800" b="1" dirty="0">
                <a:solidFill>
                  <a:srgbClr val="FF0000"/>
                </a:solidFill>
                <a:latin typeface="华文宋体" panose="02010600040101010101" pitchFamily="2" charset="-122"/>
                <a:ea typeface="华文宋体" panose="02010600040101010101" pitchFamily="2" charset="-122"/>
              </a:rPr>
              <a:t>规则理论推导</a:t>
            </a:r>
          </a:p>
          <a:p>
            <a:pPr lvl="1" eaLnBrk="1" hangingPunct="1">
              <a:lnSpc>
                <a:spcPct val="120000"/>
              </a:lnSpc>
              <a:spcBef>
                <a:spcPts val="0"/>
              </a:spcBef>
            </a:pPr>
            <a:r>
              <a:rPr lang="zh-CN" altLang="en-US" sz="2800" b="1" dirty="0">
                <a:latin typeface="华文宋体" panose="02010600040101010101" pitchFamily="2" charset="-122"/>
                <a:ea typeface="华文宋体" panose="02010600040101010101" pitchFamily="2" charset="-122"/>
              </a:rPr>
              <a:t>算法的收敛速度及其改进讨论</a:t>
            </a:r>
          </a:p>
          <a:p>
            <a:pPr lvl="1" eaLnBrk="1" hangingPunct="1">
              <a:lnSpc>
                <a:spcPct val="120000"/>
              </a:lnSpc>
              <a:spcBef>
                <a:spcPts val="0"/>
              </a:spcBef>
            </a:pPr>
            <a:r>
              <a:rPr lang="en-US" altLang="zh-CN" sz="2800" b="1" dirty="0">
                <a:latin typeface="华文宋体" panose="02010600040101010101" pitchFamily="2" charset="-122"/>
                <a:ea typeface="华文宋体" panose="02010600040101010101" pitchFamily="2" charset="-122"/>
              </a:rPr>
              <a:t>BP</a:t>
            </a:r>
            <a:r>
              <a:rPr lang="zh-CN" altLang="en-US" sz="2800" b="1" dirty="0">
                <a:latin typeface="华文宋体" panose="02010600040101010101" pitchFamily="2" charset="-122"/>
                <a:ea typeface="华文宋体" panose="02010600040101010101" pitchFamily="2" charset="-122"/>
              </a:rPr>
              <a:t>网络中的几个重要问题 </a:t>
            </a:r>
          </a:p>
          <a:p>
            <a:pPr algn="just" eaLnBrk="1" hangingPunct="1">
              <a:lnSpc>
                <a:spcPct val="120000"/>
              </a:lnSpc>
              <a:spcBef>
                <a:spcPts val="0"/>
              </a:spcBef>
            </a:pPr>
            <a:r>
              <a:rPr lang="zh-CN" altLang="en-US" b="1" dirty="0">
                <a:latin typeface="华文宋体" panose="02010600040101010101" pitchFamily="2" charset="-122"/>
                <a:ea typeface="华文宋体" panose="02010600040101010101" pitchFamily="2" charset="-122"/>
              </a:rPr>
              <a:t>重点：</a:t>
            </a:r>
            <a:r>
              <a:rPr lang="en-US" altLang="zh-CN" b="1" dirty="0">
                <a:latin typeface="华文宋体" panose="02010600040101010101" pitchFamily="2" charset="-122"/>
                <a:ea typeface="华文宋体" panose="02010600040101010101" pitchFamily="2" charset="-122"/>
              </a:rPr>
              <a:t>BP</a:t>
            </a:r>
            <a:r>
              <a:rPr lang="zh-CN" altLang="en-US" b="1" dirty="0">
                <a:latin typeface="华文宋体" panose="02010600040101010101" pitchFamily="2" charset="-122"/>
                <a:ea typeface="华文宋体" panose="02010600040101010101" pitchFamily="2" charset="-122"/>
              </a:rPr>
              <a:t>算法</a:t>
            </a:r>
          </a:p>
          <a:p>
            <a:pPr eaLnBrk="1" hangingPunct="1">
              <a:lnSpc>
                <a:spcPct val="12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难点：</a:t>
            </a:r>
            <a:r>
              <a:rPr lang="en-US" altLang="zh-CN" b="1" dirty="0">
                <a:solidFill>
                  <a:srgbClr val="FF0000"/>
                </a:solidFill>
                <a:latin typeface="华文宋体" panose="02010600040101010101" pitchFamily="2" charset="-122"/>
                <a:ea typeface="华文宋体" panose="02010600040101010101" pitchFamily="2" charset="-122"/>
              </a:rPr>
              <a:t>Delta</a:t>
            </a:r>
            <a:r>
              <a:rPr lang="zh-CN" altLang="en-US" b="1" dirty="0">
                <a:solidFill>
                  <a:srgbClr val="FF0000"/>
                </a:solidFill>
                <a:latin typeface="华文宋体" panose="02010600040101010101" pitchFamily="2" charset="-122"/>
                <a:ea typeface="华文宋体" panose="02010600040101010101" pitchFamily="2" charset="-122"/>
              </a:rPr>
              <a:t>规则的理论推导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9DD2A9F-EF3B-4C10-897F-7072A670C610}"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17">
                                            <p:txEl>
                                              <p:pRg st="0" end="0"/>
                                            </p:txEl>
                                          </p:spTgt>
                                        </p:tgtEl>
                                        <p:attrNameLst>
                                          <p:attrName>style.visibility</p:attrName>
                                        </p:attrNameLst>
                                      </p:cBhvr>
                                      <p:to>
                                        <p:strVal val="visible"/>
                                      </p:to>
                                    </p:set>
                                    <p:anim calcmode="lin" valueType="num">
                                      <p:cBhvr additive="base">
                                        <p:cTn id="7" dur="500" fill="hold"/>
                                        <p:tgtEl>
                                          <p:spTgt spid="1413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131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1317">
                                            <p:txEl>
                                              <p:pRg st="1" end="1"/>
                                            </p:txEl>
                                          </p:spTgt>
                                        </p:tgtEl>
                                        <p:attrNameLst>
                                          <p:attrName>style.visibility</p:attrName>
                                        </p:attrNameLst>
                                      </p:cBhvr>
                                      <p:to>
                                        <p:strVal val="visible"/>
                                      </p:to>
                                    </p:set>
                                    <p:anim calcmode="lin" valueType="num">
                                      <p:cBhvr additive="base">
                                        <p:cTn id="11" dur="500" fill="hold"/>
                                        <p:tgtEl>
                                          <p:spTgt spid="14131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4131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1317">
                                            <p:txEl>
                                              <p:pRg st="2" end="2"/>
                                            </p:txEl>
                                          </p:spTgt>
                                        </p:tgtEl>
                                        <p:attrNameLst>
                                          <p:attrName>style.visibility</p:attrName>
                                        </p:attrNameLst>
                                      </p:cBhvr>
                                      <p:to>
                                        <p:strVal val="visible"/>
                                      </p:to>
                                    </p:set>
                                    <p:anim calcmode="lin" valueType="num">
                                      <p:cBhvr additive="base">
                                        <p:cTn id="15" dur="500" fill="hold"/>
                                        <p:tgtEl>
                                          <p:spTgt spid="14131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4131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1317">
                                            <p:txEl>
                                              <p:pRg st="3" end="3"/>
                                            </p:txEl>
                                          </p:spTgt>
                                        </p:tgtEl>
                                        <p:attrNameLst>
                                          <p:attrName>style.visibility</p:attrName>
                                        </p:attrNameLst>
                                      </p:cBhvr>
                                      <p:to>
                                        <p:strVal val="visible"/>
                                      </p:to>
                                    </p:set>
                                    <p:anim calcmode="lin" valueType="num">
                                      <p:cBhvr additive="base">
                                        <p:cTn id="19" dur="500" fill="hold"/>
                                        <p:tgtEl>
                                          <p:spTgt spid="14131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131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41317">
                                            <p:txEl>
                                              <p:pRg st="4" end="4"/>
                                            </p:txEl>
                                          </p:spTgt>
                                        </p:tgtEl>
                                        <p:attrNameLst>
                                          <p:attrName>style.visibility</p:attrName>
                                        </p:attrNameLst>
                                      </p:cBhvr>
                                      <p:to>
                                        <p:strVal val="visible"/>
                                      </p:to>
                                    </p:set>
                                    <p:anim calcmode="lin" valueType="num">
                                      <p:cBhvr additive="base">
                                        <p:cTn id="23" dur="500" fill="hold"/>
                                        <p:tgtEl>
                                          <p:spTgt spid="14131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4131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1317">
                                            <p:txEl>
                                              <p:pRg st="5" end="5"/>
                                            </p:txEl>
                                          </p:spTgt>
                                        </p:tgtEl>
                                        <p:attrNameLst>
                                          <p:attrName>style.visibility</p:attrName>
                                        </p:attrNameLst>
                                      </p:cBhvr>
                                      <p:to>
                                        <p:strVal val="visible"/>
                                      </p:to>
                                    </p:set>
                                    <p:anim calcmode="lin" valueType="num">
                                      <p:cBhvr additive="base">
                                        <p:cTn id="27" dur="500" fill="hold"/>
                                        <p:tgtEl>
                                          <p:spTgt spid="14131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4131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1317">
                                            <p:txEl>
                                              <p:pRg st="6" end="6"/>
                                            </p:txEl>
                                          </p:spTgt>
                                        </p:tgtEl>
                                        <p:attrNameLst>
                                          <p:attrName>style.visibility</p:attrName>
                                        </p:attrNameLst>
                                      </p:cBhvr>
                                      <p:to>
                                        <p:strVal val="visible"/>
                                      </p:to>
                                    </p:set>
                                    <p:anim calcmode="lin" valueType="num">
                                      <p:cBhvr additive="base">
                                        <p:cTn id="33" dur="500" fill="hold"/>
                                        <p:tgtEl>
                                          <p:spTgt spid="14131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13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41317">
                                            <p:txEl>
                                              <p:pRg st="7" end="7"/>
                                            </p:txEl>
                                          </p:spTgt>
                                        </p:tgtEl>
                                        <p:attrNameLst>
                                          <p:attrName>style.visibility</p:attrName>
                                        </p:attrNameLst>
                                      </p:cBhvr>
                                      <p:to>
                                        <p:strVal val="visible"/>
                                      </p:to>
                                    </p:set>
                                    <p:anim calcmode="lin" valueType="num">
                                      <p:cBhvr additive="base">
                                        <p:cTn id="39" dur="500" fill="hold"/>
                                        <p:tgtEl>
                                          <p:spTgt spid="141317">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4131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7" grpId="0" build="p"/>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2F6B6A6-121E-4066-A4E7-98CB6A8766C0}" type="slidenum">
              <a:rPr lang="en-US" altLang="zh-CN" sz="1400"/>
              <a:t>179</a:t>
            </a:fld>
            <a:endParaRPr lang="en-US" altLang="zh-CN" sz="1400"/>
          </a:p>
        </p:txBody>
      </p:sp>
      <p:sp>
        <p:nvSpPr>
          <p:cNvPr id="143363" name="Rectangle 2"/>
          <p:cNvSpPr>
            <a:spLocks noGrp="1" noChangeArrowheads="1"/>
          </p:cNvSpPr>
          <p:nvPr>
            <p:ph type="title" idx="4294967295"/>
          </p:nvPr>
        </p:nvSpPr>
        <p:spPr>
          <a:xfrm>
            <a:off x="466725" y="44450"/>
            <a:ext cx="8229600" cy="779463"/>
          </a:xfrm>
        </p:spPr>
        <p:txBody>
          <a:bodyPr/>
          <a:lstStyle/>
          <a:p>
            <a:pPr eaLnBrk="1" hangingPunct="1"/>
            <a:r>
              <a:rPr lang="en-US" altLang="zh-CN" sz="3200" b="1" dirty="0">
                <a:solidFill>
                  <a:srgbClr val="FF0000"/>
                </a:solidFill>
                <a:latin typeface="Times New Roman" panose="02020603050405020304" pitchFamily="18" charset="0"/>
                <a:ea typeface="宋体" panose="02010600030101010101" pitchFamily="2" charset="-122"/>
              </a:rPr>
              <a:t>6.1 </a:t>
            </a:r>
            <a:r>
              <a:rPr lang="zh-CN" altLang="en-US" sz="3200" b="1" dirty="0">
                <a:solidFill>
                  <a:srgbClr val="FF0000"/>
                </a:solidFill>
                <a:latin typeface="宋体" panose="02010600030101010101" pitchFamily="2" charset="-122"/>
                <a:ea typeface="宋体" panose="02010600030101010101" pitchFamily="2" charset="-122"/>
              </a:rPr>
              <a:t>概述</a:t>
            </a:r>
            <a:r>
              <a:rPr lang="zh-CN" altLang="en-US" sz="3200" dirty="0">
                <a:solidFill>
                  <a:srgbClr val="FF0000"/>
                </a:solidFill>
                <a:ea typeface="宋体" panose="02010600030101010101" pitchFamily="2" charset="-122"/>
              </a:rPr>
              <a:t> </a:t>
            </a:r>
          </a:p>
        </p:txBody>
      </p:sp>
      <p:sp>
        <p:nvSpPr>
          <p:cNvPr id="143364" name="Rectangle 3"/>
          <p:cNvSpPr>
            <a:spLocks noGrp="1" noChangeArrowheads="1"/>
          </p:cNvSpPr>
          <p:nvPr>
            <p:ph type="body" idx="4294967295"/>
          </p:nvPr>
        </p:nvSpPr>
        <p:spPr>
          <a:xfrm>
            <a:off x="707277" y="966788"/>
            <a:ext cx="7099834" cy="5572125"/>
          </a:xfrm>
        </p:spPr>
        <p:txBody>
          <a:bodyPr/>
          <a:lstStyle/>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1. BP</a:t>
            </a:r>
            <a:r>
              <a:rPr lang="zh-CN" altLang="en-US" sz="2800" b="1" dirty="0">
                <a:latin typeface="Times New Roman" panose="02020603050405020304" pitchFamily="18" charset="0"/>
                <a:ea typeface="黑体" panose="02010609060101010101" pitchFamily="49" charset="-122"/>
              </a:rPr>
              <a:t>算法的出现</a:t>
            </a:r>
          </a:p>
          <a:p>
            <a:pPr marL="476250" lvl="1" indent="-3175" algn="just">
              <a:lnSpc>
                <a:spcPct val="130000"/>
              </a:lnSpc>
              <a:spcBef>
                <a:spcPct val="10000"/>
              </a:spcBef>
              <a:buFontTx/>
              <a:buNone/>
            </a:pPr>
            <a:r>
              <a:rPr lang="zh-CN" altLang="en-US" b="1" dirty="0">
                <a:latin typeface="宋体" panose="02010600030101010101" pitchFamily="2" charset="-122"/>
                <a:ea typeface="宋体" panose="02010600030101010101" pitchFamily="2" charset="-122"/>
              </a:rPr>
              <a:t>非循环多级网络的训练算法</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UCSD PDP</a:t>
            </a:r>
            <a:r>
              <a:rPr lang="zh-CN" altLang="en-US" b="1" dirty="0">
                <a:latin typeface="宋体" panose="02010600030101010101" pitchFamily="2" charset="-122"/>
                <a:ea typeface="宋体" panose="02010600030101010101" pitchFamily="2" charset="-122"/>
              </a:rPr>
              <a:t>小组的</a:t>
            </a:r>
            <a:r>
              <a:rPr lang="en-US" altLang="zh-CN" b="1" dirty="0" err="1">
                <a:latin typeface="Times New Roman" panose="02020603050405020304" pitchFamily="18" charset="0"/>
                <a:ea typeface="宋体" panose="02010600030101010101" pitchFamily="2" charset="-122"/>
              </a:rPr>
              <a:t>Rumelhart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Hinton</a:t>
            </a:r>
            <a:r>
              <a:rPr lang="zh-CN" altLang="en-US" b="1" dirty="0">
                <a:latin typeface="宋体" panose="02010600030101010101" pitchFamily="2" charset="-122"/>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Williams1986</a:t>
            </a:r>
            <a:r>
              <a:rPr lang="zh-CN" altLang="en-US" b="1" dirty="0">
                <a:latin typeface="宋体" panose="02010600030101010101" pitchFamily="2" charset="-122"/>
                <a:ea typeface="宋体" panose="02010600030101010101" pitchFamily="2" charset="-122"/>
              </a:rPr>
              <a:t>年独立地给出了</a:t>
            </a:r>
            <a:r>
              <a:rPr lang="en-US" altLang="zh-CN" b="1" dirty="0">
                <a:latin typeface="Times New Roman" panose="02020603050405020304" pitchFamily="18" charset="0"/>
                <a:ea typeface="宋体" panose="02010600030101010101" pitchFamily="2" charset="-122"/>
              </a:rPr>
              <a:t>BP</a:t>
            </a:r>
            <a:r>
              <a:rPr lang="zh-CN" altLang="en-US" b="1" dirty="0">
                <a:latin typeface="宋体" panose="02010600030101010101" pitchFamily="2" charset="-122"/>
                <a:ea typeface="宋体" panose="02010600030101010101" pitchFamily="2" charset="-122"/>
              </a:rPr>
              <a:t>算法清楚而简单的描述</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1982</a:t>
            </a:r>
            <a:r>
              <a:rPr lang="zh-CN" altLang="en-US" b="1" dirty="0">
                <a:latin typeface="宋体" panose="02010600030101010101" pitchFamily="2" charset="-122"/>
                <a:ea typeface="宋体" panose="02010600030101010101" pitchFamily="2" charset="-122"/>
              </a:rPr>
              <a:t>年，</a:t>
            </a:r>
            <a:r>
              <a:rPr lang="en-US" altLang="zh-CN" b="1" dirty="0" err="1">
                <a:latin typeface="Times New Roman" panose="02020603050405020304" pitchFamily="18" charset="0"/>
                <a:ea typeface="宋体" panose="02010600030101010101" pitchFamily="2" charset="-122"/>
              </a:rPr>
              <a:t>Paker</a:t>
            </a:r>
            <a:r>
              <a:rPr lang="zh-CN" altLang="en-US" b="1" dirty="0">
                <a:latin typeface="宋体" panose="02010600030101010101" pitchFamily="2" charset="-122"/>
                <a:ea typeface="宋体" panose="02010600030101010101" pitchFamily="2" charset="-122"/>
              </a:rPr>
              <a:t>就完成了相似的工作</a:t>
            </a:r>
          </a:p>
          <a:p>
            <a:pPr marL="476250" lvl="1" indent="-3175" algn="just">
              <a:lnSpc>
                <a:spcPct val="130000"/>
              </a:lnSpc>
              <a:spcBef>
                <a:spcPct val="10000"/>
              </a:spcBef>
              <a:buFontTx/>
              <a:buNone/>
            </a:pPr>
            <a:r>
              <a:rPr lang="en-US" altLang="zh-CN" b="1" dirty="0">
                <a:latin typeface="Times New Roman" panose="02020603050405020304" pitchFamily="18" charset="0"/>
                <a:ea typeface="宋体" panose="02010600030101010101" pitchFamily="2" charset="-122"/>
              </a:rPr>
              <a:t>1974</a:t>
            </a:r>
            <a:r>
              <a:rPr lang="zh-CN" altLang="en-US" b="1" dirty="0">
                <a:latin typeface="宋体" panose="02010600030101010101" pitchFamily="2" charset="-122"/>
                <a:ea typeface="宋体" panose="02010600030101010101" pitchFamily="2" charset="-122"/>
              </a:rPr>
              <a:t>年，</a:t>
            </a:r>
            <a:r>
              <a:rPr lang="en-US" altLang="zh-CN" b="1" dirty="0" err="1">
                <a:latin typeface="Times New Roman" panose="02020603050405020304" pitchFamily="18" charset="0"/>
                <a:ea typeface="宋体" panose="02010600030101010101" pitchFamily="2" charset="-122"/>
              </a:rPr>
              <a:t>Werbos</a:t>
            </a:r>
            <a:r>
              <a:rPr lang="zh-CN" altLang="en-US" b="1" dirty="0">
                <a:latin typeface="宋体" panose="02010600030101010101" pitchFamily="2" charset="-122"/>
                <a:ea typeface="宋体" panose="02010600030101010101" pitchFamily="2" charset="-122"/>
              </a:rPr>
              <a:t>已提出了该方法</a:t>
            </a:r>
            <a:endParaRPr lang="zh-CN" altLang="en-US" b="1" dirty="0">
              <a:latin typeface="Times New Roman" panose="02020603050405020304" pitchFamily="18" charset="0"/>
              <a:ea typeface="宋体" panose="02010600030101010101" pitchFamily="2" charset="-122"/>
            </a:endParaRPr>
          </a:p>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2.</a:t>
            </a:r>
            <a:r>
              <a:rPr lang="zh-CN" altLang="en-US" sz="2800" b="1" dirty="0">
                <a:solidFill>
                  <a:schemeClr val="accent1"/>
                </a:solidFill>
                <a:latin typeface="Times New Roman" panose="02020603050405020304" pitchFamily="18" charset="0"/>
                <a:ea typeface="黑体" panose="02010609060101010101" pitchFamily="49" charset="-122"/>
              </a:rPr>
              <a:t>弱点</a:t>
            </a:r>
            <a:r>
              <a:rPr lang="en-US" altLang="zh-CN" sz="2800" b="1" dirty="0">
                <a:latin typeface="Times New Roman" panose="02020603050405020304" pitchFamily="18" charset="0"/>
                <a:ea typeface="黑体" panose="02010609060101010101" pitchFamily="49" charset="-122"/>
              </a:rPr>
              <a:t>:</a:t>
            </a:r>
            <a:r>
              <a:rPr lang="zh-CN" altLang="en-US" sz="2800" b="1" dirty="0">
                <a:latin typeface="宋体" panose="02010600030101010101" pitchFamily="2" charset="-122"/>
                <a:ea typeface="宋体" panose="02010600030101010101" pitchFamily="2" charset="-122"/>
              </a:rPr>
              <a:t>训练速度非常慢、局部极小点的逃离问题、算法不一定收敛。</a:t>
            </a:r>
            <a:endParaRPr lang="zh-CN" altLang="en-US" sz="2800" b="1" dirty="0">
              <a:latin typeface="Times New Roman" panose="02020603050405020304" pitchFamily="18" charset="0"/>
              <a:ea typeface="宋体" panose="02010600030101010101" pitchFamily="2" charset="-122"/>
            </a:endParaRPr>
          </a:p>
          <a:p>
            <a:pPr marL="0" indent="0" algn="just">
              <a:lnSpc>
                <a:spcPct val="130000"/>
              </a:lnSpc>
              <a:spcBef>
                <a:spcPct val="10000"/>
              </a:spcBef>
              <a:buFontTx/>
              <a:buNone/>
            </a:pPr>
            <a:r>
              <a:rPr lang="en-US" altLang="zh-CN" sz="2800" b="1" dirty="0">
                <a:latin typeface="Times New Roman" panose="02020603050405020304" pitchFamily="18" charset="0"/>
                <a:ea typeface="黑体" panose="02010609060101010101" pitchFamily="49" charset="-122"/>
              </a:rPr>
              <a:t>3. </a:t>
            </a:r>
            <a:r>
              <a:rPr lang="zh-CN" altLang="en-US" sz="2800" b="1" dirty="0">
                <a:solidFill>
                  <a:srgbClr val="FF0000"/>
                </a:solidFill>
                <a:latin typeface="Times New Roman" panose="02020603050405020304" pitchFamily="18" charset="0"/>
                <a:ea typeface="黑体" panose="02010609060101010101" pitchFamily="49" charset="-122"/>
              </a:rPr>
              <a:t>优点</a:t>
            </a:r>
            <a:r>
              <a:rPr lang="en-US" altLang="zh-CN" sz="2800" b="1" dirty="0">
                <a:latin typeface="Times New Roman" panose="02020603050405020304" pitchFamily="18" charset="0"/>
                <a:ea typeface="黑体" panose="02010609060101010101" pitchFamily="49" charset="-122"/>
              </a:rPr>
              <a:t>:</a:t>
            </a:r>
            <a:r>
              <a:rPr lang="zh-CN" altLang="en-US" sz="2800" b="1" dirty="0">
                <a:latin typeface="宋体" panose="02010600030101010101" pitchFamily="2" charset="-122"/>
                <a:ea typeface="宋体" panose="02010600030101010101" pitchFamily="2" charset="-122"/>
              </a:rPr>
              <a:t>广泛的适应性和有效性。</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2AAD860-2AF2-4282-9B6C-4DFD77BC357E}"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64">
                                            <p:txEl>
                                              <p:pRg st="0" end="0"/>
                                            </p:txEl>
                                          </p:spTgt>
                                        </p:tgtEl>
                                        <p:attrNameLst>
                                          <p:attrName>style.visibility</p:attrName>
                                        </p:attrNameLst>
                                      </p:cBhvr>
                                      <p:to>
                                        <p:strVal val="visible"/>
                                      </p:to>
                                    </p:set>
                                    <p:anim calcmode="lin" valueType="num">
                                      <p:cBhvr additive="base">
                                        <p:cTn id="7" dur="500" fill="hold"/>
                                        <p:tgtEl>
                                          <p:spTgt spid="1433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64">
                                            <p:txEl>
                                              <p:pRg st="1" end="1"/>
                                            </p:txEl>
                                          </p:spTgt>
                                        </p:tgtEl>
                                        <p:attrNameLst>
                                          <p:attrName>style.visibility</p:attrName>
                                        </p:attrNameLst>
                                      </p:cBhvr>
                                      <p:to>
                                        <p:strVal val="visible"/>
                                      </p:to>
                                    </p:set>
                                    <p:anim calcmode="lin" valueType="num">
                                      <p:cBhvr additive="base">
                                        <p:cTn id="13" dur="500" fill="hold"/>
                                        <p:tgtEl>
                                          <p:spTgt spid="1433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64">
                                            <p:txEl>
                                              <p:pRg st="2" end="2"/>
                                            </p:txEl>
                                          </p:spTgt>
                                        </p:tgtEl>
                                        <p:attrNameLst>
                                          <p:attrName>style.visibility</p:attrName>
                                        </p:attrNameLst>
                                      </p:cBhvr>
                                      <p:to>
                                        <p:strVal val="visible"/>
                                      </p:to>
                                    </p:set>
                                    <p:anim calcmode="lin" valueType="num">
                                      <p:cBhvr additive="base">
                                        <p:cTn id="19" dur="500" fill="hold"/>
                                        <p:tgtEl>
                                          <p:spTgt spid="1433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33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3364">
                                            <p:txEl>
                                              <p:pRg st="3" end="3"/>
                                            </p:txEl>
                                          </p:spTgt>
                                        </p:tgtEl>
                                        <p:attrNameLst>
                                          <p:attrName>style.visibility</p:attrName>
                                        </p:attrNameLst>
                                      </p:cBhvr>
                                      <p:to>
                                        <p:strVal val="visible"/>
                                      </p:to>
                                    </p:set>
                                    <p:anim calcmode="lin" valueType="num">
                                      <p:cBhvr additive="base">
                                        <p:cTn id="25" dur="500" fill="hold"/>
                                        <p:tgtEl>
                                          <p:spTgt spid="1433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33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3364">
                                            <p:txEl>
                                              <p:pRg st="4" end="4"/>
                                            </p:txEl>
                                          </p:spTgt>
                                        </p:tgtEl>
                                        <p:attrNameLst>
                                          <p:attrName>style.visibility</p:attrName>
                                        </p:attrNameLst>
                                      </p:cBhvr>
                                      <p:to>
                                        <p:strVal val="visible"/>
                                      </p:to>
                                    </p:set>
                                    <p:anim calcmode="lin" valueType="num">
                                      <p:cBhvr additive="base">
                                        <p:cTn id="31" dur="500" fill="hold"/>
                                        <p:tgtEl>
                                          <p:spTgt spid="14336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33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3364">
                                            <p:txEl>
                                              <p:pRg st="5" end="5"/>
                                            </p:txEl>
                                          </p:spTgt>
                                        </p:tgtEl>
                                        <p:attrNameLst>
                                          <p:attrName>style.visibility</p:attrName>
                                        </p:attrNameLst>
                                      </p:cBhvr>
                                      <p:to>
                                        <p:strVal val="visible"/>
                                      </p:to>
                                    </p:set>
                                    <p:anim calcmode="lin" valueType="num">
                                      <p:cBhvr additive="base">
                                        <p:cTn id="37" dur="500" fill="hold"/>
                                        <p:tgtEl>
                                          <p:spTgt spid="14336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336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3364">
                                            <p:txEl>
                                              <p:pRg st="6" end="6"/>
                                            </p:txEl>
                                          </p:spTgt>
                                        </p:tgtEl>
                                        <p:attrNameLst>
                                          <p:attrName>style.visibility</p:attrName>
                                        </p:attrNameLst>
                                      </p:cBhvr>
                                      <p:to>
                                        <p:strVal val="visible"/>
                                      </p:to>
                                    </p:set>
                                    <p:anim calcmode="lin" valueType="num">
                                      <p:cBhvr additive="base">
                                        <p:cTn id="43" dur="500" fill="hold"/>
                                        <p:tgtEl>
                                          <p:spTgt spid="143364">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336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rotWithShape="1">
          <a:blip r:embed="rId2"/>
          <a:srcRect t="6469" r="2743" b="3659"/>
          <a:stretch>
            <a:fillRect/>
          </a:stretch>
        </p:blipFill>
        <p:spPr>
          <a:xfrm>
            <a:off x="1718632" y="247083"/>
            <a:ext cx="5133859" cy="4329630"/>
          </a:xfrm>
          <a:prstGeom prst="rect">
            <a:avLst/>
          </a:prstGeom>
        </p:spPr>
      </p:pic>
      <p:pic>
        <p:nvPicPr>
          <p:cNvPr id="5" name="图片 4"/>
          <p:cNvPicPr/>
          <p:nvPr/>
        </p:nvPicPr>
        <p:blipFill rotWithShape="1">
          <a:blip r:embed="rId3"/>
          <a:srcRect t="18641"/>
          <a:stretch>
            <a:fillRect/>
          </a:stretch>
        </p:blipFill>
        <p:spPr>
          <a:xfrm>
            <a:off x="1773045" y="4576713"/>
            <a:ext cx="5079446" cy="1950781"/>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F05C7A-4D60-4DF7-808D-5F98737768EF}" type="datetime1">
              <a:rPr lang="zh-CN" altLang="en-US" sz="1400"/>
              <a:t>2025/11/4</a:t>
            </a:fld>
            <a:endParaRPr lang="zh-CN" altLang="en-US" sz="1400"/>
          </a:p>
        </p:txBody>
      </p:sp>
      <p:sp>
        <p:nvSpPr>
          <p:cNvPr id="1443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F1CC292-B7BD-4E55-8EDA-BCB90792352B}" type="slidenum">
              <a:rPr lang="en-US" altLang="zh-CN" sz="1400"/>
              <a:t>180</a:t>
            </a:fld>
            <a:endParaRPr lang="en-US" altLang="zh-CN" sz="1400"/>
          </a:p>
        </p:txBody>
      </p:sp>
      <p:sp>
        <p:nvSpPr>
          <p:cNvPr id="144388" name="Rectangle 2"/>
          <p:cNvSpPr>
            <a:spLocks noGrp="1" noChangeArrowheads="1"/>
          </p:cNvSpPr>
          <p:nvPr>
            <p:ph type="title" idx="4294967295"/>
          </p:nvPr>
        </p:nvSpPr>
        <p:spPr>
          <a:xfrm>
            <a:off x="466725" y="117475"/>
            <a:ext cx="8229600" cy="647700"/>
          </a:xfrm>
        </p:spPr>
        <p:txBody>
          <a:bodyPr/>
          <a:lstStyle/>
          <a:p>
            <a:pPr eaLnBrk="1" hangingPunct="1"/>
            <a:r>
              <a:rPr lang="en-US" altLang="zh-CN" sz="3600" b="1" dirty="0">
                <a:solidFill>
                  <a:srgbClr val="FF0000"/>
                </a:solidFill>
                <a:latin typeface="Times New Roman" panose="02020603050405020304" pitchFamily="18" charset="0"/>
                <a:ea typeface="宋体" panose="02010600030101010101" pitchFamily="2" charset="-122"/>
              </a:rPr>
              <a:t>6.2 </a:t>
            </a:r>
            <a:r>
              <a:rPr lang="zh-CN" altLang="en-US" sz="3600" b="1" dirty="0">
                <a:solidFill>
                  <a:srgbClr val="FF0000"/>
                </a:solidFill>
                <a:latin typeface="宋体" panose="02010600030101010101" pitchFamily="2" charset="-122"/>
                <a:ea typeface="宋体" panose="02010600030101010101" pitchFamily="2" charset="-122"/>
              </a:rPr>
              <a:t>基本</a:t>
            </a:r>
            <a:r>
              <a:rPr lang="en-US" altLang="zh-CN" sz="3600" b="1" dirty="0">
                <a:solidFill>
                  <a:srgbClr val="FF0000"/>
                </a:solidFill>
                <a:latin typeface="Times New Roman" panose="02020603050405020304" pitchFamily="18" charset="0"/>
                <a:ea typeface="宋体" panose="02010600030101010101" pitchFamily="2" charset="-122"/>
              </a:rPr>
              <a:t>BP</a:t>
            </a:r>
            <a:r>
              <a:rPr lang="zh-CN" altLang="en-US" sz="3600" b="1" dirty="0">
                <a:solidFill>
                  <a:srgbClr val="FF0000"/>
                </a:solidFill>
                <a:latin typeface="宋体" panose="02010600030101010101" pitchFamily="2" charset="-122"/>
                <a:ea typeface="宋体" panose="02010600030101010101" pitchFamily="2" charset="-122"/>
              </a:rPr>
              <a:t>算法</a:t>
            </a:r>
            <a:r>
              <a:rPr lang="zh-CN" altLang="en-US" sz="3600" dirty="0">
                <a:solidFill>
                  <a:srgbClr val="FF0000"/>
                </a:solidFill>
                <a:ea typeface="宋体" panose="02010600030101010101" pitchFamily="2" charset="-122"/>
              </a:rPr>
              <a:t> </a:t>
            </a:r>
          </a:p>
        </p:txBody>
      </p:sp>
      <p:sp>
        <p:nvSpPr>
          <p:cNvPr id="144389" name="Rectangle 3"/>
          <p:cNvSpPr>
            <a:spLocks noGrp="1" noChangeArrowheads="1"/>
          </p:cNvSpPr>
          <p:nvPr>
            <p:ph type="body" idx="4294967295"/>
          </p:nvPr>
        </p:nvSpPr>
        <p:spPr>
          <a:xfrm>
            <a:off x="466725" y="909638"/>
            <a:ext cx="7042785" cy="2743200"/>
          </a:xfrm>
        </p:spPr>
        <p:txBody>
          <a:bodyPr>
            <a:normAutofit lnSpcReduction="10000"/>
          </a:bodyPr>
          <a:lstStyle/>
          <a:p>
            <a:pPr marL="1905" indent="-344805" eaLnBrk="1" hangingPunct="1">
              <a:lnSpc>
                <a:spcPct val="150000"/>
              </a:lnSpc>
              <a:spcBef>
                <a:spcPct val="10000"/>
              </a:spcBef>
              <a:buFontTx/>
              <a:buNone/>
            </a:pPr>
            <a:r>
              <a:rPr lang="en-US" altLang="zh-CN" b="1" dirty="0">
                <a:latin typeface="Times New Roman" panose="02020603050405020304" pitchFamily="18" charset="0"/>
                <a:ea typeface="宋体" panose="02010600030101010101" pitchFamily="2" charset="-122"/>
              </a:rPr>
              <a:t>6</a:t>
            </a:r>
            <a:r>
              <a:rPr lang="en-US" altLang="zh-CN" sz="2800" b="1" dirty="0">
                <a:latin typeface="Times New Roman" panose="02020603050405020304" pitchFamily="18" charset="0"/>
                <a:ea typeface="宋体" panose="02010600030101010101" pitchFamily="2" charset="-122"/>
              </a:rPr>
              <a:t>.2.1 </a:t>
            </a:r>
            <a:r>
              <a:rPr lang="zh-CN" altLang="en-US" sz="2800" b="1" dirty="0">
                <a:latin typeface="宋体" panose="02010600030101010101" pitchFamily="2" charset="-122"/>
                <a:ea typeface="宋体" panose="02010600030101010101" pitchFamily="2" charset="-122"/>
              </a:rPr>
              <a:t>网络的构成</a:t>
            </a:r>
            <a:r>
              <a:rPr lang="zh-CN" altLang="en-US" sz="2800" dirty="0">
                <a:ea typeface="宋体" panose="02010600030101010101" pitchFamily="2" charset="-122"/>
              </a:rPr>
              <a:t> </a:t>
            </a:r>
          </a:p>
          <a:p>
            <a:pPr marL="1905" indent="-344805" algn="just" eaLnBrk="1" hangingPunct="1">
              <a:lnSpc>
                <a:spcPct val="150000"/>
              </a:lnSpc>
              <a:spcBef>
                <a:spcPct val="10000"/>
              </a:spcBef>
              <a:buFontTx/>
              <a:buNone/>
            </a:pPr>
            <a:r>
              <a:rPr lang="zh-CN" altLang="en-US" sz="2800" b="1" dirty="0">
                <a:latin typeface="宋体" panose="02010600030101010101" pitchFamily="2" charset="-122"/>
                <a:ea typeface="宋体" panose="02010600030101010101" pitchFamily="2" charset="-122"/>
              </a:rPr>
              <a:t>神经元的网络输入：</a:t>
            </a:r>
          </a:p>
          <a:p>
            <a:pPr marL="1905" indent="-344805" algn="just" eaLnBrk="1" hangingPunct="1">
              <a:lnSpc>
                <a:spcPct val="150000"/>
              </a:lnSpc>
              <a:spcBef>
                <a:spcPct val="10000"/>
              </a:spcBef>
              <a:buFontTx/>
              <a:buNone/>
            </a:pPr>
            <a:r>
              <a:rPr lang="zh-CN" altLang="en-US"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net</a:t>
            </a:r>
            <a:r>
              <a:rPr lang="en-US" altLang="zh-CN" sz="2800" b="1" baseline="-25000" dirty="0" err="1">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1i</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2i</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x</a:t>
            </a:r>
            <a:r>
              <a:rPr lang="en-US" altLang="zh-CN" sz="2800" b="1" baseline="-30000" dirty="0" err="1">
                <a:latin typeface="Times New Roman" panose="02020603050405020304" pitchFamily="18" charset="0"/>
                <a:ea typeface="宋体" panose="02010600030101010101" pitchFamily="2" charset="-122"/>
              </a:rPr>
              <a:t>n</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ni</a:t>
            </a:r>
            <a:endParaRPr lang="en-US" altLang="zh-CN" sz="2800" b="1" dirty="0">
              <a:latin typeface="Times New Roman" panose="02020603050405020304" pitchFamily="18" charset="0"/>
              <a:ea typeface="宋体" panose="02010600030101010101" pitchFamily="2" charset="-122"/>
            </a:endParaRPr>
          </a:p>
          <a:p>
            <a:pPr marL="1905" indent="-344805" algn="just" eaLnBrk="1" hangingPunct="1">
              <a:lnSpc>
                <a:spcPct val="150000"/>
              </a:lnSpc>
              <a:spcBef>
                <a:spcPct val="10000"/>
              </a:spcBef>
              <a:buFontTx/>
              <a:buNone/>
            </a:pPr>
            <a:r>
              <a:rPr lang="zh-CN" altLang="en-US" sz="2800" b="1" dirty="0">
                <a:latin typeface="宋体" panose="02010600030101010101" pitchFamily="2" charset="-122"/>
                <a:ea typeface="宋体" panose="02010600030101010101" pitchFamily="2" charset="-122"/>
              </a:rPr>
              <a:t>神经元的输出：</a:t>
            </a:r>
          </a:p>
        </p:txBody>
      </p:sp>
      <p:graphicFrame>
        <p:nvGraphicFramePr>
          <p:cNvPr id="144390" name="对象 144389"/>
          <p:cNvGraphicFramePr>
            <a:graphicFrameLocks noChangeAspect="1"/>
          </p:cNvGraphicFramePr>
          <p:nvPr/>
        </p:nvGraphicFramePr>
        <p:xfrm>
          <a:off x="2004060" y="3516312"/>
          <a:ext cx="4549140" cy="1074738"/>
        </p:xfrm>
        <a:graphic>
          <a:graphicData uri="http://schemas.openxmlformats.org/presentationml/2006/ole">
            <mc:AlternateContent xmlns:mc="http://schemas.openxmlformats.org/markup-compatibility/2006">
              <mc:Choice xmlns:v="urn:schemas-microsoft-com:vml" Requires="v">
                <p:oleObj r:id="rId2" imgW="1311275" imgH="394970" progId="Equation.3">
                  <p:embed/>
                </p:oleObj>
              </mc:Choice>
              <mc:Fallback>
                <p:oleObj r:id="rId2" imgW="1311275" imgH="394970" progId="Equation.3">
                  <p:embed/>
                  <p:pic>
                    <p:nvPicPr>
                      <p:cNvPr id="0" name="对象 1443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060" y="3516312"/>
                        <a:ext cx="4549140" cy="1074738"/>
                      </a:xfrm>
                      <a:prstGeom prst="rect">
                        <a:avLst/>
                      </a:prstGeom>
                      <a:noFill/>
                      <a:ln>
                        <a:noFill/>
                      </a:ln>
                    </p:spPr>
                  </p:pic>
                </p:oleObj>
              </mc:Fallback>
            </mc:AlternateContent>
          </a:graphicData>
        </a:graphic>
      </p:graphicFrame>
      <p:graphicFrame>
        <p:nvGraphicFramePr>
          <p:cNvPr id="144391" name="对象 144390"/>
          <p:cNvGraphicFramePr>
            <a:graphicFrameLocks noChangeAspect="1"/>
          </p:cNvGraphicFramePr>
          <p:nvPr/>
        </p:nvGraphicFramePr>
        <p:xfrm>
          <a:off x="738706" y="4727575"/>
          <a:ext cx="7304421" cy="1084262"/>
        </p:xfrm>
        <a:graphic>
          <a:graphicData uri="http://schemas.openxmlformats.org/presentationml/2006/ole">
            <mc:AlternateContent xmlns:mc="http://schemas.openxmlformats.org/markup-compatibility/2006">
              <mc:Choice xmlns:v="urn:schemas-microsoft-com:vml" Requires="v">
                <p:oleObj r:id="rId4" imgW="2959100" imgH="419100" progId="Equation.3">
                  <p:embed/>
                </p:oleObj>
              </mc:Choice>
              <mc:Fallback>
                <p:oleObj r:id="rId4" imgW="2959100" imgH="419100" progId="Equation.3">
                  <p:embed/>
                  <p:pic>
                    <p:nvPicPr>
                      <p:cNvPr id="0" name="对象 1443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706" y="4727575"/>
                        <a:ext cx="7304421" cy="1084262"/>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6B8B7DC-DC33-494F-8677-0B6F3E2AC59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9" name="组 9"/>
          <p:cNvGrpSpPr/>
          <p:nvPr/>
        </p:nvGrpSpPr>
        <p:grpSpPr>
          <a:xfrm>
            <a:off x="8400804" y="0"/>
            <a:ext cx="733409" cy="6858000"/>
            <a:chOff x="9055676" y="0"/>
            <a:chExt cx="3136324" cy="6858000"/>
          </a:xfrm>
        </p:grpSpPr>
        <p:sp>
          <p:nvSpPr>
            <p:cNvPr id="1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矩形 1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5" name="图形 13" descr="眼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4389">
                                            <p:txEl>
                                              <p:pRg st="0" end="0"/>
                                            </p:txEl>
                                          </p:spTgt>
                                        </p:tgtEl>
                                        <p:attrNameLst>
                                          <p:attrName>style.visibility</p:attrName>
                                        </p:attrNameLst>
                                      </p:cBhvr>
                                      <p:to>
                                        <p:strVal val="visible"/>
                                      </p:to>
                                    </p:set>
                                    <p:anim calcmode="lin" valueType="num">
                                      <p:cBhvr additive="base">
                                        <p:cTn id="7" dur="500" fill="hold"/>
                                        <p:tgtEl>
                                          <p:spTgt spid="14438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438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4389">
                                            <p:txEl>
                                              <p:pRg st="1" end="1"/>
                                            </p:txEl>
                                          </p:spTgt>
                                        </p:tgtEl>
                                        <p:attrNameLst>
                                          <p:attrName>style.visibility</p:attrName>
                                        </p:attrNameLst>
                                      </p:cBhvr>
                                      <p:to>
                                        <p:strVal val="visible"/>
                                      </p:to>
                                    </p:set>
                                    <p:anim calcmode="lin" valueType="num">
                                      <p:cBhvr additive="base">
                                        <p:cTn id="13" dur="500" fill="hold"/>
                                        <p:tgtEl>
                                          <p:spTgt spid="14438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438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4389">
                                            <p:txEl>
                                              <p:pRg st="2" end="2"/>
                                            </p:txEl>
                                          </p:spTgt>
                                        </p:tgtEl>
                                        <p:attrNameLst>
                                          <p:attrName>style.visibility</p:attrName>
                                        </p:attrNameLst>
                                      </p:cBhvr>
                                      <p:to>
                                        <p:strVal val="visible"/>
                                      </p:to>
                                    </p:set>
                                    <p:anim calcmode="lin" valueType="num">
                                      <p:cBhvr additive="base">
                                        <p:cTn id="19" dur="500" fill="hold"/>
                                        <p:tgtEl>
                                          <p:spTgt spid="14438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438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4389">
                                            <p:txEl>
                                              <p:pRg st="3" end="3"/>
                                            </p:txEl>
                                          </p:spTgt>
                                        </p:tgtEl>
                                        <p:attrNameLst>
                                          <p:attrName>style.visibility</p:attrName>
                                        </p:attrNameLst>
                                      </p:cBhvr>
                                      <p:to>
                                        <p:strVal val="visible"/>
                                      </p:to>
                                    </p:set>
                                    <p:anim calcmode="lin" valueType="num">
                                      <p:cBhvr additive="base">
                                        <p:cTn id="25" dur="500" fill="hold"/>
                                        <p:tgtEl>
                                          <p:spTgt spid="14438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438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44390"/>
                                        </p:tgtEl>
                                        <p:attrNameLst>
                                          <p:attrName>style.visibility</p:attrName>
                                        </p:attrNameLst>
                                      </p:cBhvr>
                                      <p:to>
                                        <p:strVal val="visible"/>
                                      </p:to>
                                    </p:set>
                                    <p:anim calcmode="lin" valueType="num">
                                      <p:cBhvr additive="base">
                                        <p:cTn id="31" dur="500" fill="hold"/>
                                        <p:tgtEl>
                                          <p:spTgt spid="144390"/>
                                        </p:tgtEl>
                                        <p:attrNameLst>
                                          <p:attrName>ppt_x</p:attrName>
                                        </p:attrNameLst>
                                      </p:cBhvr>
                                      <p:tavLst>
                                        <p:tav tm="0">
                                          <p:val>
                                            <p:strVal val="0-#ppt_w/2"/>
                                          </p:val>
                                        </p:tav>
                                        <p:tav tm="100000">
                                          <p:val>
                                            <p:strVal val="#ppt_x"/>
                                          </p:val>
                                        </p:tav>
                                      </p:tavLst>
                                    </p:anim>
                                    <p:anim calcmode="lin" valueType="num">
                                      <p:cBhvr additive="base">
                                        <p:cTn id="32" dur="500" fill="hold"/>
                                        <p:tgtEl>
                                          <p:spTgt spid="1443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4391"/>
                                        </p:tgtEl>
                                        <p:attrNameLst>
                                          <p:attrName>style.visibility</p:attrName>
                                        </p:attrNameLst>
                                      </p:cBhvr>
                                      <p:to>
                                        <p:strVal val="visible"/>
                                      </p:to>
                                    </p:set>
                                    <p:anim calcmode="lin" valueType="num">
                                      <p:cBhvr additive="base">
                                        <p:cTn id="37" dur="500" fill="hold"/>
                                        <p:tgtEl>
                                          <p:spTgt spid="144391"/>
                                        </p:tgtEl>
                                        <p:attrNameLst>
                                          <p:attrName>ppt_x</p:attrName>
                                        </p:attrNameLst>
                                      </p:cBhvr>
                                      <p:tavLst>
                                        <p:tav tm="0">
                                          <p:val>
                                            <p:strVal val="0-#ppt_w/2"/>
                                          </p:val>
                                        </p:tav>
                                        <p:tav tm="100000">
                                          <p:val>
                                            <p:strVal val="#ppt_x"/>
                                          </p:val>
                                        </p:tav>
                                      </p:tavLst>
                                    </p:anim>
                                    <p:anim calcmode="lin" valueType="num">
                                      <p:cBhvr additive="base">
                                        <p:cTn id="38" dur="500" fill="hold"/>
                                        <p:tgtEl>
                                          <p:spTgt spid="1443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1E3262-955E-4696-9FF4-078303AAD3DB}" type="datetime1">
              <a:rPr lang="zh-CN" altLang="en-US" sz="1400"/>
              <a:t>2025/11/4</a:t>
            </a:fld>
            <a:endParaRPr lang="zh-CN" altLang="en-US" sz="1400"/>
          </a:p>
        </p:txBody>
      </p:sp>
      <p:sp>
        <p:nvSpPr>
          <p:cNvPr id="1454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04E73182-D95A-4F04-A229-23623D044996}" type="slidenum">
              <a:rPr lang="en-US" altLang="zh-CN" sz="1400"/>
              <a:t>181</a:t>
            </a:fld>
            <a:endParaRPr lang="en-US" altLang="zh-CN" sz="1400"/>
          </a:p>
        </p:txBody>
      </p:sp>
      <p:sp>
        <p:nvSpPr>
          <p:cNvPr id="145412" name="Rectangle 2"/>
          <p:cNvSpPr>
            <a:spLocks noGrp="1" noChangeArrowheads="1"/>
          </p:cNvSpPr>
          <p:nvPr>
            <p:ph type="title" idx="4294967295"/>
          </p:nvPr>
        </p:nvSpPr>
        <p:spPr>
          <a:xfrm>
            <a:off x="466725" y="188913"/>
            <a:ext cx="4679950" cy="635000"/>
          </a:xfrm>
        </p:spPr>
        <p:txBody>
          <a:bodyPr/>
          <a:lstStyle/>
          <a:p>
            <a:pPr eaLnBrk="1" hangingPunct="1"/>
            <a:r>
              <a:rPr lang="zh-CN" altLang="en-US" sz="3200" b="1" dirty="0">
                <a:solidFill>
                  <a:srgbClr val="FF0000"/>
                </a:solidFill>
                <a:latin typeface="华文宋体" panose="02010600040101010101" pitchFamily="2" charset="-122"/>
                <a:ea typeface="华文宋体" panose="02010600040101010101" pitchFamily="2" charset="-122"/>
              </a:rPr>
              <a:t>输出函数分析</a:t>
            </a:r>
          </a:p>
        </p:txBody>
      </p:sp>
      <p:grpSp>
        <p:nvGrpSpPr>
          <p:cNvPr id="2" name="Group 3"/>
          <p:cNvGrpSpPr/>
          <p:nvPr/>
        </p:nvGrpSpPr>
        <p:grpSpPr bwMode="auto">
          <a:xfrm>
            <a:off x="4660900" y="1352233"/>
            <a:ext cx="3663950" cy="2971800"/>
            <a:chOff x="0" y="0"/>
            <a:chExt cx="2308" cy="1872"/>
          </a:xfrm>
        </p:grpSpPr>
        <p:sp>
          <p:nvSpPr>
            <p:cNvPr id="145431" name="Rectangle 4"/>
            <p:cNvSpPr>
              <a:spLocks noChangeArrowheads="1"/>
            </p:cNvSpPr>
            <p:nvPr/>
          </p:nvSpPr>
          <p:spPr bwMode="auto">
            <a:xfrm>
              <a:off x="960" y="153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  0.5</a:t>
              </a:r>
            </a:p>
          </p:txBody>
        </p:sp>
        <p:grpSp>
          <p:nvGrpSpPr>
            <p:cNvPr id="145432" name="Group 5"/>
            <p:cNvGrpSpPr/>
            <p:nvPr/>
          </p:nvGrpSpPr>
          <p:grpSpPr bwMode="auto">
            <a:xfrm>
              <a:off x="0" y="288"/>
              <a:ext cx="2232" cy="1584"/>
              <a:chOff x="0" y="0"/>
              <a:chExt cx="4140" cy="1716"/>
            </a:xfrm>
          </p:grpSpPr>
          <p:sp>
            <p:nvSpPr>
              <p:cNvPr id="145438" name="Line 6"/>
              <p:cNvSpPr>
                <a:spLocks noChangeShapeType="1"/>
              </p:cNvSpPr>
              <p:nvPr/>
            </p:nvSpPr>
            <p:spPr bwMode="auto">
              <a:xfrm>
                <a:off x="0" y="1404"/>
                <a:ext cx="41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39" name="Line 7"/>
              <p:cNvSpPr>
                <a:spLocks noChangeShapeType="1"/>
              </p:cNvSpPr>
              <p:nvPr/>
            </p:nvSpPr>
            <p:spPr bwMode="auto">
              <a:xfrm flipV="1">
                <a:off x="720" y="0"/>
                <a:ext cx="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8"/>
              <p:cNvSpPr>
                <a:spLocks noChangeShapeType="1"/>
              </p:cNvSpPr>
              <p:nvPr/>
            </p:nvSpPr>
            <p:spPr bwMode="auto">
              <a:xfrm flipH="1">
                <a:off x="720" y="780"/>
                <a:ext cx="14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6" name="Line 9"/>
              <p:cNvSpPr>
                <a:spLocks noChangeShapeType="1"/>
              </p:cNvSpPr>
              <p:nvPr/>
            </p:nvSpPr>
            <p:spPr bwMode="auto">
              <a:xfrm>
                <a:off x="2160" y="780"/>
                <a:ext cx="0" cy="624"/>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42" name="Freeform 10"/>
              <p:cNvSpPr>
                <a:spLocks noChangeArrowheads="1"/>
              </p:cNvSpPr>
              <p:nvPr/>
            </p:nvSpPr>
            <p:spPr bwMode="auto">
              <a:xfrm>
                <a:off x="720" y="780"/>
                <a:ext cx="2880" cy="624"/>
              </a:xfrm>
              <a:custGeom>
                <a:avLst/>
                <a:gdLst>
                  <a:gd name="T0" fmla="*/ 0 w 2880"/>
                  <a:gd name="T1" fmla="*/ 624 h 624"/>
                  <a:gd name="T2" fmla="*/ 1440 w 2880"/>
                  <a:gd name="T3" fmla="*/ 0 h 624"/>
                  <a:gd name="T4" fmla="*/ 2880 w 2880"/>
                  <a:gd name="T5" fmla="*/ 624 h 624"/>
                  <a:gd name="T6" fmla="*/ 0 60000 65536"/>
                  <a:gd name="T7" fmla="*/ 0 60000 65536"/>
                  <a:gd name="T8" fmla="*/ 0 60000 65536"/>
                  <a:gd name="T9" fmla="*/ 0 w 2880"/>
                  <a:gd name="T10" fmla="*/ 0 h 624"/>
                  <a:gd name="T11" fmla="*/ 2880 w 2880"/>
                  <a:gd name="T12" fmla="*/ 624 h 624"/>
                </a:gdLst>
                <a:ahLst/>
                <a:cxnLst>
                  <a:cxn ang="T6">
                    <a:pos x="T0" y="T1"/>
                  </a:cxn>
                  <a:cxn ang="T7">
                    <a:pos x="T2" y="T3"/>
                  </a:cxn>
                  <a:cxn ang="T8">
                    <a:pos x="T4" y="T5"/>
                  </a:cxn>
                </a:cxnLst>
                <a:rect l="T9" t="T10" r="T11" b="T12"/>
                <a:pathLst>
                  <a:path w="2880" h="624">
                    <a:moveTo>
                      <a:pt x="0" y="624"/>
                    </a:moveTo>
                    <a:cubicBezTo>
                      <a:pt x="480" y="312"/>
                      <a:pt x="960" y="0"/>
                      <a:pt x="1440" y="0"/>
                    </a:cubicBezTo>
                    <a:cubicBezTo>
                      <a:pt x="1920" y="0"/>
                      <a:pt x="2400" y="312"/>
                      <a:pt x="2880" y="62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5433" name="Rectangle 11"/>
            <p:cNvSpPr>
              <a:spLocks noChangeArrowheads="1"/>
            </p:cNvSpPr>
            <p:nvPr/>
          </p:nvSpPr>
          <p:spPr bwMode="auto">
            <a:xfrm>
              <a:off x="48" y="0"/>
              <a:ext cx="6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f ′(net)</a:t>
              </a:r>
            </a:p>
          </p:txBody>
        </p:sp>
        <p:sp>
          <p:nvSpPr>
            <p:cNvPr id="145434" name="Rectangle 12"/>
            <p:cNvSpPr>
              <a:spLocks noChangeArrowheads="1"/>
            </p:cNvSpPr>
            <p:nvPr/>
          </p:nvSpPr>
          <p:spPr bwMode="auto">
            <a:xfrm>
              <a:off x="36" y="902"/>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0.25</a:t>
              </a:r>
            </a:p>
          </p:txBody>
        </p:sp>
        <p:sp>
          <p:nvSpPr>
            <p:cNvPr id="145435" name="Rectangle 13"/>
            <p:cNvSpPr>
              <a:spLocks noChangeArrowheads="1"/>
            </p:cNvSpPr>
            <p:nvPr/>
          </p:nvSpPr>
          <p:spPr bwMode="auto">
            <a:xfrm>
              <a:off x="2112" y="138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o</a:t>
              </a:r>
            </a:p>
          </p:txBody>
        </p:sp>
        <p:sp>
          <p:nvSpPr>
            <p:cNvPr id="145436" name="Rectangle 14"/>
            <p:cNvSpPr>
              <a:spLocks noChangeArrowheads="1"/>
            </p:cNvSpPr>
            <p:nvPr/>
          </p:nvSpPr>
          <p:spPr bwMode="auto">
            <a:xfrm>
              <a:off x="144" y="158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0</a:t>
              </a:r>
            </a:p>
          </p:txBody>
        </p:sp>
        <p:sp>
          <p:nvSpPr>
            <p:cNvPr id="145437" name="Rectangle 15"/>
            <p:cNvSpPr>
              <a:spLocks noChangeArrowheads="1"/>
            </p:cNvSpPr>
            <p:nvPr/>
          </p:nvSpPr>
          <p:spPr bwMode="auto">
            <a:xfrm>
              <a:off x="1824" y="153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 1</a:t>
              </a:r>
            </a:p>
          </p:txBody>
        </p:sp>
      </p:grpSp>
      <p:grpSp>
        <p:nvGrpSpPr>
          <p:cNvPr id="5" name="Group 16"/>
          <p:cNvGrpSpPr/>
          <p:nvPr/>
        </p:nvGrpSpPr>
        <p:grpSpPr bwMode="auto">
          <a:xfrm>
            <a:off x="1143000" y="1219200"/>
            <a:ext cx="3144838" cy="3155950"/>
            <a:chOff x="0" y="0"/>
            <a:chExt cx="1981" cy="1988"/>
          </a:xfrm>
        </p:grpSpPr>
        <p:grpSp>
          <p:nvGrpSpPr>
            <p:cNvPr id="145418" name="Group 17"/>
            <p:cNvGrpSpPr/>
            <p:nvPr/>
          </p:nvGrpSpPr>
          <p:grpSpPr bwMode="auto">
            <a:xfrm>
              <a:off x="0" y="58"/>
              <a:ext cx="1981" cy="1930"/>
              <a:chOff x="0" y="0"/>
              <a:chExt cx="1981" cy="1930"/>
            </a:xfrm>
          </p:grpSpPr>
          <p:sp>
            <p:nvSpPr>
              <p:cNvPr id="145420" name="Rectangle 18"/>
              <p:cNvSpPr>
                <a:spLocks noChangeArrowheads="1"/>
              </p:cNvSpPr>
              <p:nvPr/>
            </p:nvSpPr>
            <p:spPr bwMode="auto">
              <a:xfrm>
                <a:off x="864" y="0"/>
                <a:ext cx="28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1000">
                    <a:latin typeface="Times New Roman" panose="02020603050405020304" pitchFamily="18" charset="0"/>
                  </a:rPr>
                  <a:t> </a:t>
                </a:r>
              </a:p>
              <a:p>
                <a:pPr algn="just">
                  <a:spcBef>
                    <a:spcPct val="0"/>
                  </a:spcBef>
                  <a:buFontTx/>
                  <a:buNone/>
                </a:pPr>
                <a:r>
                  <a:rPr lang="en-US" altLang="zh-CN" sz="2000" b="1">
                    <a:latin typeface="Times New Roman" panose="02020603050405020304" pitchFamily="18" charset="0"/>
                  </a:rPr>
                  <a:t>1</a:t>
                </a:r>
              </a:p>
            </p:txBody>
          </p:sp>
          <p:grpSp>
            <p:nvGrpSpPr>
              <p:cNvPr id="145421" name="Group 19"/>
              <p:cNvGrpSpPr/>
              <p:nvPr/>
            </p:nvGrpSpPr>
            <p:grpSpPr bwMode="auto">
              <a:xfrm>
                <a:off x="0" y="144"/>
                <a:ext cx="1800" cy="1680"/>
                <a:chOff x="0" y="0"/>
                <a:chExt cx="4500" cy="2652"/>
              </a:xfrm>
            </p:grpSpPr>
            <p:sp>
              <p:nvSpPr>
                <p:cNvPr id="145425" name="Line 20"/>
                <p:cNvSpPr>
                  <a:spLocks noChangeShapeType="1"/>
                </p:cNvSpPr>
                <p:nvPr/>
              </p:nvSpPr>
              <p:spPr bwMode="auto">
                <a:xfrm>
                  <a:off x="0" y="1404"/>
                  <a:ext cx="45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5426" name="Line 21"/>
                <p:cNvSpPr>
                  <a:spLocks noChangeShapeType="1"/>
                </p:cNvSpPr>
                <p:nvPr/>
              </p:nvSpPr>
              <p:spPr bwMode="auto">
                <a:xfrm flipV="1">
                  <a:off x="2160" y="0"/>
                  <a:ext cx="0" cy="265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5427" name="Group 22"/>
                <p:cNvGrpSpPr/>
                <p:nvPr/>
              </p:nvGrpSpPr>
              <p:grpSpPr bwMode="auto">
                <a:xfrm>
                  <a:off x="0" y="312"/>
                  <a:ext cx="4320" cy="2184"/>
                  <a:chOff x="0" y="0"/>
                  <a:chExt cx="4320" cy="2184"/>
                </a:xfrm>
              </p:grpSpPr>
              <p:sp>
                <p:nvSpPr>
                  <p:cNvPr id="145428" name="Line 23"/>
                  <p:cNvSpPr>
                    <a:spLocks noChangeShapeType="1"/>
                  </p:cNvSpPr>
                  <p:nvPr/>
                </p:nvSpPr>
                <p:spPr bwMode="auto">
                  <a:xfrm>
                    <a:off x="180" y="2184"/>
                    <a:ext cx="41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29" name="Line 24"/>
                  <p:cNvSpPr>
                    <a:spLocks noChangeShapeType="1"/>
                  </p:cNvSpPr>
                  <p:nvPr/>
                </p:nvSpPr>
                <p:spPr bwMode="auto">
                  <a:xfrm>
                    <a:off x="180" y="0"/>
                    <a:ext cx="414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45430" name="Freeform 25"/>
                  <p:cNvSpPr>
                    <a:spLocks noChangeArrowheads="1"/>
                  </p:cNvSpPr>
                  <p:nvPr/>
                </p:nvSpPr>
                <p:spPr bwMode="auto">
                  <a:xfrm>
                    <a:off x="0" y="156"/>
                    <a:ext cx="4320" cy="1872"/>
                  </a:xfrm>
                  <a:custGeom>
                    <a:avLst/>
                    <a:gdLst>
                      <a:gd name="T0" fmla="*/ 0 w 4320"/>
                      <a:gd name="T1" fmla="*/ 1872 h 1872"/>
                      <a:gd name="T2" fmla="*/ 1620 w 4320"/>
                      <a:gd name="T3" fmla="*/ 1716 h 1872"/>
                      <a:gd name="T4" fmla="*/ 2160 w 4320"/>
                      <a:gd name="T5" fmla="*/ 936 h 1872"/>
                      <a:gd name="T6" fmla="*/ 2700 w 4320"/>
                      <a:gd name="T7" fmla="*/ 312 h 1872"/>
                      <a:gd name="T8" fmla="*/ 4320 w 4320"/>
                      <a:gd name="T9" fmla="*/ 0 h 1872"/>
                      <a:gd name="T10" fmla="*/ 0 60000 65536"/>
                      <a:gd name="T11" fmla="*/ 0 60000 65536"/>
                      <a:gd name="T12" fmla="*/ 0 60000 65536"/>
                      <a:gd name="T13" fmla="*/ 0 60000 65536"/>
                      <a:gd name="T14" fmla="*/ 0 60000 65536"/>
                      <a:gd name="T15" fmla="*/ 0 w 4320"/>
                      <a:gd name="T16" fmla="*/ 0 h 1872"/>
                      <a:gd name="T17" fmla="*/ 4320 w 4320"/>
                      <a:gd name="T18" fmla="*/ 1872 h 1872"/>
                    </a:gdLst>
                    <a:ahLst/>
                    <a:cxnLst>
                      <a:cxn ang="T10">
                        <a:pos x="T0" y="T1"/>
                      </a:cxn>
                      <a:cxn ang="T11">
                        <a:pos x="T2" y="T3"/>
                      </a:cxn>
                      <a:cxn ang="T12">
                        <a:pos x="T4" y="T5"/>
                      </a:cxn>
                      <a:cxn ang="T13">
                        <a:pos x="T6" y="T7"/>
                      </a:cxn>
                      <a:cxn ang="T14">
                        <a:pos x="T8" y="T9"/>
                      </a:cxn>
                    </a:cxnLst>
                    <a:rect l="T15" t="T16" r="T17" b="T18"/>
                    <a:pathLst>
                      <a:path w="4320" h="1872">
                        <a:moveTo>
                          <a:pt x="0" y="1872"/>
                        </a:moveTo>
                        <a:cubicBezTo>
                          <a:pt x="630" y="1872"/>
                          <a:pt x="1260" y="1872"/>
                          <a:pt x="1620" y="1716"/>
                        </a:cubicBezTo>
                        <a:cubicBezTo>
                          <a:pt x="1980" y="1560"/>
                          <a:pt x="1980" y="1170"/>
                          <a:pt x="2160" y="936"/>
                        </a:cubicBezTo>
                        <a:cubicBezTo>
                          <a:pt x="2340" y="702"/>
                          <a:pt x="2340" y="468"/>
                          <a:pt x="2700" y="312"/>
                        </a:cubicBezTo>
                        <a:cubicBezTo>
                          <a:pt x="3060" y="156"/>
                          <a:pt x="3990" y="52"/>
                          <a:pt x="432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45422" name="Rectangle 26"/>
              <p:cNvSpPr>
                <a:spLocks noChangeArrowheads="1"/>
              </p:cNvSpPr>
              <p:nvPr/>
            </p:nvSpPr>
            <p:spPr bwMode="auto">
              <a:xfrm>
                <a:off x="720" y="1008"/>
                <a:ext cx="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a:t>
                </a:r>
                <a:r>
                  <a:rPr lang="en-US" altLang="zh-CN" sz="2000" b="1">
                    <a:latin typeface="Times New Roman" panose="02020603050405020304" pitchFamily="18" charset="0"/>
                  </a:rPr>
                  <a:t>0,0.5</a:t>
                </a:r>
                <a:r>
                  <a:rPr lang="zh-CN" altLang="en-US" sz="2000" b="1">
                    <a:latin typeface="Times New Roman" panose="02020603050405020304" pitchFamily="18" charset="0"/>
                  </a:rPr>
                  <a:t>）</a:t>
                </a:r>
              </a:p>
            </p:txBody>
          </p:sp>
          <p:sp>
            <p:nvSpPr>
              <p:cNvPr id="145423" name="Rectangle 27"/>
              <p:cNvSpPr>
                <a:spLocks noChangeArrowheads="1"/>
              </p:cNvSpPr>
              <p:nvPr/>
            </p:nvSpPr>
            <p:spPr bwMode="auto">
              <a:xfrm>
                <a:off x="1632" y="816"/>
                <a:ext cx="3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000">
                    <a:latin typeface="Times New Roman" panose="02020603050405020304" pitchFamily="18" charset="0"/>
                  </a:rPr>
                  <a:t> </a:t>
                </a:r>
                <a:r>
                  <a:rPr lang="en-US" altLang="zh-CN" sz="2000" b="1">
                    <a:latin typeface="Times New Roman" panose="02020603050405020304" pitchFamily="18" charset="0"/>
                  </a:rPr>
                  <a:t>net</a:t>
                </a:r>
              </a:p>
            </p:txBody>
          </p:sp>
          <p:sp>
            <p:nvSpPr>
              <p:cNvPr id="145424" name="Rectangle 28"/>
              <p:cNvSpPr>
                <a:spLocks noChangeArrowheads="1"/>
              </p:cNvSpPr>
              <p:nvPr/>
            </p:nvSpPr>
            <p:spPr bwMode="auto">
              <a:xfrm>
                <a:off x="720" y="1680"/>
                <a:ext cx="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a:t>
                </a:r>
                <a:r>
                  <a:rPr lang="en-US" altLang="zh-CN" sz="2000" b="1">
                    <a:latin typeface="Times New Roman" panose="02020603050405020304" pitchFamily="18" charset="0"/>
                  </a:rPr>
                  <a:t>0,0</a:t>
                </a:r>
                <a:r>
                  <a:rPr lang="zh-CN" altLang="en-US" sz="2000" b="1">
                    <a:latin typeface="Times New Roman" panose="02020603050405020304" pitchFamily="18" charset="0"/>
                  </a:rPr>
                  <a:t>）</a:t>
                </a:r>
              </a:p>
            </p:txBody>
          </p:sp>
        </p:grpSp>
        <p:sp>
          <p:nvSpPr>
            <p:cNvPr id="145419" name="Text Box 29"/>
            <p:cNvSpPr txBox="1">
              <a:spLocks noChangeArrowheads="1"/>
            </p:cNvSpPr>
            <p:nvPr/>
          </p:nvSpPr>
          <p:spPr bwMode="auto">
            <a:xfrm>
              <a:off x="768" y="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grpSp>
      <p:graphicFrame>
        <p:nvGraphicFramePr>
          <p:cNvPr id="145440" name="对象 145439"/>
          <p:cNvGraphicFramePr>
            <a:graphicFrameLocks noChangeAspect="1"/>
          </p:cNvGraphicFramePr>
          <p:nvPr/>
        </p:nvGraphicFramePr>
        <p:xfrm>
          <a:off x="5192712" y="46037"/>
          <a:ext cx="2316163" cy="1295400"/>
        </p:xfrm>
        <a:graphic>
          <a:graphicData uri="http://schemas.openxmlformats.org/presentationml/2006/ole">
            <mc:AlternateContent xmlns:mc="http://schemas.openxmlformats.org/markup-compatibility/2006">
              <mc:Choice xmlns:v="urn:schemas-microsoft-com:vml" Requires="v">
                <p:oleObj r:id="rId2" imgW="738505" imgH="394970" progId="Equation.3">
                  <p:embed/>
                </p:oleObj>
              </mc:Choice>
              <mc:Fallback>
                <p:oleObj r:id="rId2" imgW="738505" imgH="394970" progId="Equation.3">
                  <p:embed/>
                  <p:pic>
                    <p:nvPicPr>
                      <p:cNvPr id="0" name="对象 1454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12" y="46037"/>
                        <a:ext cx="23161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5441" name="Rectangle 31"/>
          <p:cNvSpPr>
            <a:spLocks noGrp="1" noChangeArrowheads="1"/>
          </p:cNvSpPr>
          <p:nvPr>
            <p:ph type="body" idx="4294967295"/>
          </p:nvPr>
        </p:nvSpPr>
        <p:spPr>
          <a:xfrm>
            <a:off x="20320" y="4776788"/>
            <a:ext cx="8229600" cy="1524000"/>
          </a:xfrm>
        </p:spPr>
        <p:txBody>
          <a:bodyPr/>
          <a:lstStyle/>
          <a:p>
            <a:pPr lvl="1" algn="just" eaLnBrk="1" hangingPunct="1"/>
            <a:r>
              <a:rPr lang="zh-CN" altLang="en-US" sz="2400" b="1" dirty="0">
                <a:latin typeface="华文宋体" panose="02010600040101010101" pitchFamily="2" charset="-122"/>
                <a:ea typeface="华文宋体" panose="02010600040101010101" pitchFamily="2" charset="-122"/>
              </a:rPr>
              <a:t>应该将</a:t>
            </a:r>
            <a:r>
              <a:rPr lang="en-US" altLang="zh-CN" sz="2400" b="1" dirty="0">
                <a:latin typeface="华文宋体" panose="02010600040101010101" pitchFamily="2" charset="-122"/>
                <a:ea typeface="华文宋体" panose="02010600040101010101" pitchFamily="2" charset="-122"/>
              </a:rPr>
              <a:t>net</a:t>
            </a:r>
            <a:r>
              <a:rPr lang="zh-CN" altLang="en-US" sz="2400" b="1" dirty="0">
                <a:latin typeface="华文宋体" panose="02010600040101010101" pitchFamily="2" charset="-122"/>
                <a:ea typeface="华文宋体" panose="02010600040101010101" pitchFamily="2" charset="-122"/>
              </a:rPr>
              <a:t>的值尽量控制在收敛比较快的范围内</a:t>
            </a:r>
          </a:p>
          <a:p>
            <a:pPr lvl="1" algn="just" eaLnBrk="1" hangingPunct="1"/>
            <a:r>
              <a:rPr lang="zh-CN" altLang="en-US" sz="2400" b="1" dirty="0">
                <a:latin typeface="华文宋体" panose="02010600040101010101" pitchFamily="2" charset="-122"/>
                <a:ea typeface="华文宋体" panose="02010600040101010101" pitchFamily="2" charset="-122"/>
              </a:rPr>
              <a:t>可以用其它的函数作为激活函数，只要该函数是处处可导的</a:t>
            </a:r>
            <a:endParaRPr lang="zh-CN" altLang="en-US" sz="2400" dirty="0">
              <a:latin typeface="华文宋体" panose="02010600040101010101" pitchFamily="2" charset="-122"/>
              <a:ea typeface="华文宋体" panose="02010600040101010101" pitchFamily="2" charset="-122"/>
            </a:endParaRPr>
          </a:p>
        </p:txBody>
      </p:sp>
      <p:grpSp>
        <p:nvGrpSpPr>
          <p:cNvPr id="41" name="组 9"/>
          <p:cNvGrpSpPr/>
          <p:nvPr/>
        </p:nvGrpSpPr>
        <p:grpSpPr>
          <a:xfrm>
            <a:off x="8400804" y="0"/>
            <a:ext cx="733409" cy="6858000"/>
            <a:chOff x="9055676" y="0"/>
            <a:chExt cx="3136324" cy="6858000"/>
          </a:xfrm>
        </p:grpSpPr>
        <p:sp>
          <p:nvSpPr>
            <p:cNvPr id="4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5" name="矩形 4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4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47" name="图形 13" descr="眼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5440"/>
                                        </p:tgtEl>
                                        <p:attrNameLst>
                                          <p:attrName>style.visibility</p:attrName>
                                        </p:attrNameLst>
                                      </p:cBhvr>
                                      <p:to>
                                        <p:strVal val="visible"/>
                                      </p:to>
                                    </p:set>
                                    <p:anim calcmode="lin" valueType="num">
                                      <p:cBhvr additive="base">
                                        <p:cTn id="7" dur="500" fill="hold"/>
                                        <p:tgtEl>
                                          <p:spTgt spid="145440"/>
                                        </p:tgtEl>
                                        <p:attrNameLst>
                                          <p:attrName>ppt_x</p:attrName>
                                        </p:attrNameLst>
                                      </p:cBhvr>
                                      <p:tavLst>
                                        <p:tav tm="0">
                                          <p:val>
                                            <p:strVal val="1+#ppt_w/2"/>
                                          </p:val>
                                        </p:tav>
                                        <p:tav tm="100000">
                                          <p:val>
                                            <p:strVal val="#ppt_x"/>
                                          </p:val>
                                        </p:tav>
                                      </p:tavLst>
                                    </p:anim>
                                    <p:anim calcmode="lin" valueType="num">
                                      <p:cBhvr additive="base">
                                        <p:cTn id="8" dur="500" fill="hold"/>
                                        <p:tgtEl>
                                          <p:spTgt spid="1454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5441">
                                            <p:txEl>
                                              <p:pRg st="0" end="0"/>
                                            </p:txEl>
                                          </p:spTgt>
                                        </p:tgtEl>
                                        <p:attrNameLst>
                                          <p:attrName>style.visibility</p:attrName>
                                        </p:attrNameLst>
                                      </p:cBhvr>
                                      <p:to>
                                        <p:strVal val="visible"/>
                                      </p:to>
                                    </p:set>
                                    <p:anim calcmode="lin" valueType="num">
                                      <p:cBhvr additive="base">
                                        <p:cTn id="25" dur="500" fill="hold"/>
                                        <p:tgtEl>
                                          <p:spTgt spid="14544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54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5441">
                                            <p:txEl>
                                              <p:pRg st="1" end="1"/>
                                            </p:txEl>
                                          </p:spTgt>
                                        </p:tgtEl>
                                        <p:attrNameLst>
                                          <p:attrName>style.visibility</p:attrName>
                                        </p:attrNameLst>
                                      </p:cBhvr>
                                      <p:to>
                                        <p:strVal val="visible"/>
                                      </p:to>
                                    </p:set>
                                    <p:anim calcmode="lin" valueType="num">
                                      <p:cBhvr additive="base">
                                        <p:cTn id="31" dur="500" fill="hold"/>
                                        <p:tgtEl>
                                          <p:spTgt spid="145441">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544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41" grpId="0" build="p" bldLvl="2"/>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64689C-E21D-4F68-846E-71FC669F724A}" type="datetime1">
              <a:rPr lang="zh-CN" altLang="en-US" sz="1400"/>
              <a:t>2025/11/4</a:t>
            </a:fld>
            <a:endParaRPr lang="zh-CN" altLang="en-US" sz="1400"/>
          </a:p>
        </p:txBody>
      </p:sp>
      <p:sp>
        <p:nvSpPr>
          <p:cNvPr id="1464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833EF55-7192-4B14-9B71-48FF72F22A8C}" type="slidenum">
              <a:rPr lang="en-US" altLang="zh-CN" sz="1400"/>
              <a:t>182</a:t>
            </a:fld>
            <a:endParaRPr lang="en-US" altLang="zh-CN" sz="1400"/>
          </a:p>
        </p:txBody>
      </p:sp>
      <p:sp>
        <p:nvSpPr>
          <p:cNvPr id="146436" name="Rectangle 2"/>
          <p:cNvSpPr>
            <a:spLocks noGrp="1" noChangeArrowheads="1"/>
          </p:cNvSpPr>
          <p:nvPr>
            <p:ph type="title" idx="4294967295"/>
          </p:nvPr>
        </p:nvSpPr>
        <p:spPr>
          <a:xfrm>
            <a:off x="457200" y="274638"/>
            <a:ext cx="5997677" cy="706437"/>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p>
        </p:txBody>
      </p:sp>
      <p:grpSp>
        <p:nvGrpSpPr>
          <p:cNvPr id="2" name="Group 3"/>
          <p:cNvGrpSpPr/>
          <p:nvPr/>
        </p:nvGrpSpPr>
        <p:grpSpPr bwMode="auto">
          <a:xfrm>
            <a:off x="914400" y="1279525"/>
            <a:ext cx="7612063" cy="4756150"/>
            <a:chOff x="0" y="0"/>
            <a:chExt cx="4795" cy="2996"/>
          </a:xfrm>
        </p:grpSpPr>
        <p:grpSp>
          <p:nvGrpSpPr>
            <p:cNvPr id="146444" name="Group 4"/>
            <p:cNvGrpSpPr/>
            <p:nvPr/>
          </p:nvGrpSpPr>
          <p:grpSpPr bwMode="auto">
            <a:xfrm>
              <a:off x="0" y="58"/>
              <a:ext cx="4704" cy="2602"/>
              <a:chOff x="0" y="0"/>
              <a:chExt cx="5580" cy="2184"/>
            </a:xfrm>
          </p:grpSpPr>
          <p:sp>
            <p:nvSpPr>
              <p:cNvPr id="146461" name="Oval 5"/>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2" name="Oval 6"/>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3" name="Oval 7"/>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4" name="Rectangle 8"/>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5" name="Rectangle 9"/>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6" name="Rectangle 10"/>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7" name="Rectangle 11"/>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8" name="Rectangle 12"/>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69" name="Rectangle 13"/>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0" name="Rectangle 14"/>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1" name="Rectangle 15"/>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2" name="Rectangle 16"/>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6473" name="Line 17"/>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4" name="Line 18"/>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5" name="Line 19"/>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6" name="Line 20"/>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7" name="Line 21"/>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8" name="Line 22"/>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79" name="Line 23"/>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0" name="Line 24"/>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1" name="Line 25"/>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2" name="Line 26"/>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3" name="Line 27"/>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4" name="Line 28"/>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5" name="Line 29"/>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6" name="Line 30"/>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7" name="Line 31"/>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8" name="Line 32"/>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89" name="Line 33"/>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0" name="Line 34"/>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1" name="Line 35"/>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2" name="Line 36"/>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3" name="Line 37"/>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4" name="Line 38"/>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5" name="Line 39"/>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6" name="Line 40"/>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7" name="Line 41"/>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8" name="Line 42"/>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99" name="Line 43"/>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500" name="Line 44"/>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45"/>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502" name="Line 46"/>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6445" name="Rectangle 47"/>
            <p:cNvSpPr>
              <a:spLocks noChangeArrowheads="1"/>
            </p:cNvSpPr>
            <p:nvPr/>
          </p:nvSpPr>
          <p:spPr bwMode="auto">
            <a:xfrm>
              <a:off x="19" y="1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46446" name="Rectangle 48"/>
            <p:cNvSpPr>
              <a:spLocks noChangeArrowheads="1"/>
            </p:cNvSpPr>
            <p:nvPr/>
          </p:nvSpPr>
          <p:spPr bwMode="auto">
            <a:xfrm>
              <a:off x="4512"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146447" name="Rectangle 49"/>
            <p:cNvSpPr>
              <a:spLocks noChangeArrowheads="1"/>
            </p:cNvSpPr>
            <p:nvPr/>
          </p:nvSpPr>
          <p:spPr bwMode="auto">
            <a:xfrm>
              <a:off x="3696" y="27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146448" name="Rectangle 50"/>
            <p:cNvSpPr>
              <a:spLocks noChangeArrowheads="1"/>
            </p:cNvSpPr>
            <p:nvPr/>
          </p:nvSpPr>
          <p:spPr bwMode="auto">
            <a:xfrm>
              <a:off x="2016" y="27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146449" name="Rectangle 51"/>
            <p:cNvSpPr>
              <a:spLocks noChangeArrowheads="1"/>
            </p:cNvSpPr>
            <p:nvPr/>
          </p:nvSpPr>
          <p:spPr bwMode="auto">
            <a:xfrm>
              <a:off x="384" y="273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46450" name="Rectangle 52"/>
            <p:cNvSpPr>
              <a:spLocks noChangeArrowheads="1"/>
            </p:cNvSpPr>
            <p:nvPr/>
          </p:nvSpPr>
          <p:spPr bwMode="auto">
            <a:xfrm>
              <a:off x="28" y="77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46451" name="Rectangle 53"/>
            <p:cNvSpPr>
              <a:spLocks noChangeArrowheads="1"/>
            </p:cNvSpPr>
            <p:nvPr/>
          </p:nvSpPr>
          <p:spPr bwMode="auto">
            <a:xfrm>
              <a:off x="4504"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46452" name="Rectangle 54"/>
            <p:cNvSpPr>
              <a:spLocks noChangeArrowheads="1"/>
            </p:cNvSpPr>
            <p:nvPr/>
          </p:nvSpPr>
          <p:spPr bwMode="auto">
            <a:xfrm>
              <a:off x="4512"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46453" name="Rectangle 55"/>
            <p:cNvSpPr>
              <a:spLocks noChangeArrowheads="1"/>
            </p:cNvSpPr>
            <p:nvPr/>
          </p:nvSpPr>
          <p:spPr bwMode="auto">
            <a:xfrm>
              <a:off x="28" y="221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46454" name="Rectangle 56"/>
            <p:cNvSpPr>
              <a:spLocks noChangeArrowheads="1"/>
            </p:cNvSpPr>
            <p:nvPr/>
          </p:nvSpPr>
          <p:spPr bwMode="auto">
            <a:xfrm>
              <a:off x="538"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5" name="Rectangle 57"/>
            <p:cNvSpPr>
              <a:spLocks noChangeArrowheads="1"/>
            </p:cNvSpPr>
            <p:nvPr/>
          </p:nvSpPr>
          <p:spPr bwMode="auto">
            <a:xfrm>
              <a:off x="1632" y="169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6" name="Rectangle 58"/>
            <p:cNvSpPr>
              <a:spLocks noChangeArrowheads="1"/>
            </p:cNvSpPr>
            <p:nvPr/>
          </p:nvSpPr>
          <p:spPr bwMode="auto">
            <a:xfrm>
              <a:off x="2544" y="169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7" name="Rectangle 59"/>
            <p:cNvSpPr>
              <a:spLocks noChangeArrowheads="1"/>
            </p:cNvSpPr>
            <p:nvPr/>
          </p:nvSpPr>
          <p:spPr bwMode="auto">
            <a:xfrm>
              <a:off x="3919"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8" name="Rectangle 60"/>
            <p:cNvSpPr>
              <a:spLocks noChangeArrowheads="1"/>
            </p:cNvSpPr>
            <p:nvPr/>
          </p:nvSpPr>
          <p:spPr bwMode="auto">
            <a:xfrm>
              <a:off x="4464"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59" name="Rectangle 61"/>
            <p:cNvSpPr>
              <a:spLocks noChangeArrowheads="1"/>
            </p:cNvSpPr>
            <p:nvPr/>
          </p:nvSpPr>
          <p:spPr bwMode="auto">
            <a:xfrm>
              <a:off x="0" y="168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6460" name="Rectangle 62"/>
            <p:cNvSpPr>
              <a:spLocks noChangeArrowheads="1"/>
            </p:cNvSpPr>
            <p:nvPr/>
          </p:nvSpPr>
          <p:spPr bwMode="auto">
            <a:xfrm>
              <a:off x="3295" y="171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63"/>
          <p:cNvGrpSpPr/>
          <p:nvPr/>
        </p:nvGrpSpPr>
        <p:grpSpPr bwMode="auto">
          <a:xfrm>
            <a:off x="2514600" y="1371600"/>
            <a:ext cx="4495800" cy="366713"/>
            <a:chOff x="0" y="0"/>
            <a:chExt cx="2832" cy="231"/>
          </a:xfrm>
        </p:grpSpPr>
        <p:sp>
          <p:nvSpPr>
            <p:cNvPr id="146440" name="Text Box 64"/>
            <p:cNvSpPr txBox="1">
              <a:spLocks noChangeArrowheads="1"/>
            </p:cNvSpPr>
            <p:nvPr/>
          </p:nvSpPr>
          <p:spPr bwMode="auto">
            <a:xfrm>
              <a:off x="0"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(1)</a:t>
              </a:r>
              <a:endParaRPr lang="en-US" altLang="zh-CN" sz="1800" b="1">
                <a:latin typeface="Times New Roman" panose="02020603050405020304" pitchFamily="18" charset="0"/>
              </a:endParaRPr>
            </a:p>
          </p:txBody>
        </p:sp>
        <p:sp>
          <p:nvSpPr>
            <p:cNvPr id="146441" name="Text Box 65"/>
            <p:cNvSpPr txBox="1">
              <a:spLocks noChangeArrowheads="1"/>
            </p:cNvSpPr>
            <p:nvPr/>
          </p:nvSpPr>
          <p:spPr bwMode="auto">
            <a:xfrm>
              <a:off x="1008"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(2)</a:t>
              </a:r>
              <a:endParaRPr lang="en-US" altLang="zh-CN" sz="1800" b="1">
                <a:latin typeface="Times New Roman" panose="02020603050405020304" pitchFamily="18" charset="0"/>
              </a:endParaRPr>
            </a:p>
          </p:txBody>
        </p:sp>
        <p:sp>
          <p:nvSpPr>
            <p:cNvPr id="146442" name="Text Box 66"/>
            <p:cNvSpPr txBox="1">
              <a:spLocks noChangeArrowheads="1"/>
            </p:cNvSpPr>
            <p:nvPr/>
          </p:nvSpPr>
          <p:spPr bwMode="auto">
            <a:xfrm>
              <a:off x="1776" y="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(3)</a:t>
              </a:r>
              <a:endParaRPr lang="en-US" altLang="zh-CN" sz="1800" b="1">
                <a:latin typeface="Times New Roman" panose="02020603050405020304" pitchFamily="18" charset="0"/>
              </a:endParaRPr>
            </a:p>
          </p:txBody>
        </p:sp>
        <p:sp>
          <p:nvSpPr>
            <p:cNvPr id="146443" name="Text Box 67"/>
            <p:cNvSpPr txBox="1">
              <a:spLocks noChangeArrowheads="1"/>
            </p:cNvSpPr>
            <p:nvPr/>
          </p:nvSpPr>
          <p:spPr bwMode="auto">
            <a:xfrm>
              <a:off x="2448"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(L)</a:t>
              </a:r>
              <a:endParaRPr lang="en-US" altLang="zh-CN" sz="1800" b="1">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EC9EA0F-3F73-41D4-820C-ABC7293DFCD3}" type="slidenum">
              <a:rPr lang="en-US" altLang="zh-CN" sz="1400"/>
              <a:t>183</a:t>
            </a:fld>
            <a:endParaRPr lang="en-US" altLang="zh-CN" sz="1400"/>
          </a:p>
        </p:txBody>
      </p:sp>
      <p:sp>
        <p:nvSpPr>
          <p:cNvPr id="147460" name="Rectangle 2"/>
          <p:cNvSpPr>
            <a:spLocks noGrp="1" noChangeArrowheads="1"/>
          </p:cNvSpPr>
          <p:nvPr>
            <p:ph type="title" idx="4294967295"/>
          </p:nvPr>
        </p:nvSpPr>
        <p:spPr>
          <a:xfrm>
            <a:off x="457200" y="276225"/>
            <a:ext cx="6823710" cy="849313"/>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r>
              <a:rPr lang="zh-CN" altLang="en-US" dirty="0">
                <a:solidFill>
                  <a:srgbClr val="FF0000"/>
                </a:solidFill>
                <a:latin typeface="华文宋体" panose="02010600040101010101" pitchFamily="2" charset="-122"/>
                <a:ea typeface="华文宋体" panose="02010600040101010101" pitchFamily="2" charset="-122"/>
              </a:rPr>
              <a:t> </a:t>
            </a:r>
          </a:p>
        </p:txBody>
      </p:sp>
      <p:sp>
        <p:nvSpPr>
          <p:cNvPr id="147461" name="Rectangle 3"/>
          <p:cNvSpPr>
            <a:spLocks noGrp="1" noChangeArrowheads="1"/>
          </p:cNvSpPr>
          <p:nvPr>
            <p:ph type="body" idx="4294967295"/>
          </p:nvPr>
        </p:nvSpPr>
        <p:spPr>
          <a:xfrm>
            <a:off x="579190" y="1584325"/>
            <a:ext cx="7181850" cy="4524375"/>
          </a:xfrm>
        </p:spPr>
        <p:txBody>
          <a:bodyPr/>
          <a:lstStyle/>
          <a:p>
            <a:pPr marL="0" indent="0" algn="just" eaLnBrk="1" hangingPunct="1">
              <a:lnSpc>
                <a:spcPct val="150000"/>
              </a:lnSpc>
              <a:spcBef>
                <a:spcPct val="0"/>
              </a:spcBef>
              <a:buFontTx/>
              <a:buNone/>
            </a:pPr>
            <a:r>
              <a:rPr lang="en-US" altLang="zh-CN" sz="2800" b="1" dirty="0">
                <a:latin typeface="Times New Roman" panose="02020603050405020304" pitchFamily="18" charset="0"/>
                <a:ea typeface="宋体" panose="02010600030101010101" pitchFamily="2" charset="-122"/>
              </a:rPr>
              <a:t>1. BP</a:t>
            </a:r>
            <a:r>
              <a:rPr lang="zh-CN" altLang="en-US" sz="2800" b="1" dirty="0">
                <a:latin typeface="宋体" panose="02010600030101010101" pitchFamily="2" charset="-122"/>
                <a:ea typeface="宋体" panose="02010600030101010101" pitchFamily="2" charset="-122"/>
              </a:rPr>
              <a:t>网的结构</a:t>
            </a:r>
            <a:endParaRPr lang="zh-CN" altLang="en-US" sz="2800" b="1" dirty="0">
              <a:latin typeface="Times New Roman" panose="02020603050405020304" pitchFamily="18" charset="0"/>
              <a:ea typeface="宋体" panose="02010600030101010101" pitchFamily="2" charset="-122"/>
            </a:endParaRP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输入向量、输出向量的</a:t>
            </a:r>
            <a:r>
              <a:rPr lang="zh-CN" altLang="en-US" sz="2800" b="1" dirty="0">
                <a:solidFill>
                  <a:srgbClr val="FF0000"/>
                </a:solidFill>
                <a:latin typeface="宋体" panose="02010600030101010101" pitchFamily="2" charset="-122"/>
                <a:ea typeface="宋体" panose="02010600030101010101" pitchFamily="2" charset="-122"/>
              </a:rPr>
              <a:t>维数</a:t>
            </a:r>
            <a:r>
              <a:rPr lang="zh-CN" altLang="en-US" sz="2800" b="1" dirty="0">
                <a:latin typeface="宋体" panose="02010600030101010101" pitchFamily="2" charset="-122"/>
                <a:ea typeface="宋体" panose="02010600030101010101" pitchFamily="2" charset="-122"/>
              </a:rPr>
              <a:t>、网络隐藏层的</a:t>
            </a:r>
            <a:r>
              <a:rPr lang="zh-CN" altLang="en-US" sz="2800" b="1" dirty="0">
                <a:solidFill>
                  <a:srgbClr val="FF0000"/>
                </a:solidFill>
                <a:latin typeface="宋体" panose="02010600030101010101" pitchFamily="2" charset="-122"/>
                <a:ea typeface="宋体" panose="02010600030101010101" pitchFamily="2" charset="-122"/>
              </a:rPr>
              <a:t>层数</a:t>
            </a:r>
            <a:r>
              <a:rPr lang="zh-CN" altLang="en-US" sz="2800" b="1" dirty="0">
                <a:latin typeface="宋体" panose="02010600030101010101" pitchFamily="2" charset="-122"/>
                <a:ea typeface="宋体" panose="02010600030101010101" pitchFamily="2" charset="-122"/>
              </a:rPr>
              <a:t>和各个隐藏层神经元的</a:t>
            </a:r>
            <a:r>
              <a:rPr lang="zh-CN" altLang="en-US" sz="2800" b="1" dirty="0">
                <a:solidFill>
                  <a:srgbClr val="FF0000"/>
                </a:solidFill>
                <a:latin typeface="宋体" panose="02010600030101010101" pitchFamily="2" charset="-122"/>
                <a:ea typeface="宋体" panose="02010600030101010101" pitchFamily="2" charset="-122"/>
              </a:rPr>
              <a:t>个数</a:t>
            </a:r>
            <a:r>
              <a:rPr lang="zh-CN" altLang="en-US" sz="2800" b="1" dirty="0">
                <a:latin typeface="宋体" panose="02010600030101010101" pitchFamily="2" charset="-122"/>
                <a:ea typeface="宋体" panose="02010600030101010101" pitchFamily="2" charset="-122"/>
              </a:rPr>
              <a:t>的决定</a:t>
            </a: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实验：</a:t>
            </a:r>
            <a:r>
              <a:rPr lang="zh-CN" altLang="en-US" sz="2800" b="1" dirty="0">
                <a:solidFill>
                  <a:srgbClr val="FF0000"/>
                </a:solidFill>
                <a:latin typeface="宋体" panose="02010600030101010101" pitchFamily="2" charset="-122"/>
                <a:ea typeface="宋体" panose="02010600030101010101" pitchFamily="2" charset="-122"/>
              </a:rPr>
              <a:t>增加</a:t>
            </a:r>
            <a:r>
              <a:rPr lang="zh-CN" altLang="en-US" sz="2800" b="1" dirty="0">
                <a:latin typeface="宋体" panose="02010600030101010101" pitchFamily="2" charset="-122"/>
                <a:ea typeface="宋体" panose="02010600030101010101" pitchFamily="2" charset="-122"/>
              </a:rPr>
              <a:t>隐藏层的层数和隐藏层神经元个数不一定总能够提高网络精度和表达能力。</a:t>
            </a:r>
          </a:p>
          <a:p>
            <a:pPr marL="0" indent="0" algn="just" eaLnBrk="1" hangingPunct="1">
              <a:lnSpc>
                <a:spcPct val="150000"/>
              </a:lnSpc>
              <a:spcBef>
                <a:spcPct val="0"/>
              </a:spcBef>
              <a:buFontTx/>
              <a:buNone/>
            </a:pPr>
            <a:r>
              <a:rPr lang="en-US" altLang="zh-CN" sz="2800" b="1" dirty="0">
                <a:latin typeface="宋体" panose="02010600030101010101" pitchFamily="2" charset="-122"/>
                <a:ea typeface="宋体" panose="02010600030101010101" pitchFamily="2" charset="-122"/>
              </a:rPr>
              <a:t>4.BP</a:t>
            </a:r>
            <a:r>
              <a:rPr lang="zh-CN" altLang="en-US" sz="2800" b="1" dirty="0">
                <a:latin typeface="宋体" panose="02010600030101010101" pitchFamily="2" charset="-122"/>
                <a:ea typeface="宋体" panose="02010600030101010101" pitchFamily="2" charset="-122"/>
              </a:rPr>
              <a:t>网一般都选用</a:t>
            </a:r>
            <a:r>
              <a:rPr lang="zh-CN" altLang="en-US" sz="2800" b="1" dirty="0">
                <a:solidFill>
                  <a:srgbClr val="FF0000"/>
                </a:solidFill>
                <a:latin typeface="宋体" panose="02010600030101010101" pitchFamily="2" charset="-122"/>
                <a:ea typeface="宋体" panose="02010600030101010101" pitchFamily="2" charset="-122"/>
              </a:rPr>
              <a:t>二级</a:t>
            </a:r>
            <a:r>
              <a:rPr lang="zh-CN" altLang="en-US" sz="2800" b="1" dirty="0">
                <a:latin typeface="宋体" panose="02010600030101010101" pitchFamily="2" charset="-122"/>
                <a:ea typeface="宋体" panose="02010600030101010101" pitchFamily="2" charset="-122"/>
              </a:rPr>
              <a:t>网络。</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61">
                                            <p:txEl>
                                              <p:pRg st="0" end="0"/>
                                            </p:txEl>
                                          </p:spTgt>
                                        </p:tgtEl>
                                        <p:attrNameLst>
                                          <p:attrName>style.visibility</p:attrName>
                                        </p:attrNameLst>
                                      </p:cBhvr>
                                      <p:to>
                                        <p:strVal val="visible"/>
                                      </p:to>
                                    </p:set>
                                    <p:anim calcmode="lin" valueType="num">
                                      <p:cBhvr additive="base">
                                        <p:cTn id="7" dur="500" fill="hold"/>
                                        <p:tgtEl>
                                          <p:spTgt spid="1474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61">
                                            <p:txEl>
                                              <p:pRg st="1" end="1"/>
                                            </p:txEl>
                                          </p:spTgt>
                                        </p:tgtEl>
                                        <p:attrNameLst>
                                          <p:attrName>style.visibility</p:attrName>
                                        </p:attrNameLst>
                                      </p:cBhvr>
                                      <p:to>
                                        <p:strVal val="visible"/>
                                      </p:to>
                                    </p:set>
                                    <p:anim calcmode="lin" valueType="num">
                                      <p:cBhvr additive="base">
                                        <p:cTn id="13" dur="500" fill="hold"/>
                                        <p:tgtEl>
                                          <p:spTgt spid="1474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61">
                                            <p:txEl>
                                              <p:pRg st="2" end="2"/>
                                            </p:txEl>
                                          </p:spTgt>
                                        </p:tgtEl>
                                        <p:attrNameLst>
                                          <p:attrName>style.visibility</p:attrName>
                                        </p:attrNameLst>
                                      </p:cBhvr>
                                      <p:to>
                                        <p:strVal val="visible"/>
                                      </p:to>
                                    </p:set>
                                    <p:anim calcmode="lin" valueType="num">
                                      <p:cBhvr additive="base">
                                        <p:cTn id="19" dur="500" fill="hold"/>
                                        <p:tgtEl>
                                          <p:spTgt spid="1474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61">
                                            <p:txEl>
                                              <p:pRg st="3" end="3"/>
                                            </p:txEl>
                                          </p:spTgt>
                                        </p:tgtEl>
                                        <p:attrNameLst>
                                          <p:attrName>style.visibility</p:attrName>
                                        </p:attrNameLst>
                                      </p:cBhvr>
                                      <p:to>
                                        <p:strVal val="visible"/>
                                      </p:to>
                                    </p:set>
                                    <p:anim calcmode="lin" valueType="num">
                                      <p:cBhvr additive="base">
                                        <p:cTn id="25" dur="500" fill="hold"/>
                                        <p:tgtEl>
                                          <p:spTgt spid="1474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6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400" dirty="0"/>
          </a:p>
        </p:txBody>
      </p:sp>
      <p:sp>
        <p:nvSpPr>
          <p:cNvPr id="1484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E9DE954-7412-4F90-922B-34BCF5799500}" type="slidenum">
              <a:rPr lang="en-US" altLang="zh-CN" sz="1400"/>
              <a:t>184</a:t>
            </a:fld>
            <a:endParaRPr lang="en-US" altLang="zh-CN" sz="1400"/>
          </a:p>
        </p:txBody>
      </p:sp>
      <p:sp>
        <p:nvSpPr>
          <p:cNvPr id="148484" name="Rectangle 2"/>
          <p:cNvSpPr>
            <a:spLocks noGrp="1" noChangeArrowheads="1"/>
          </p:cNvSpPr>
          <p:nvPr>
            <p:ph type="title" idx="4294967295"/>
          </p:nvPr>
        </p:nvSpPr>
        <p:spPr>
          <a:xfrm>
            <a:off x="628650" y="365126"/>
            <a:ext cx="5166360" cy="1082481"/>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网络的拓扑结构</a:t>
            </a:r>
            <a:endParaRPr lang="zh-CN" altLang="en-US" sz="3600" dirty="0">
              <a:solidFill>
                <a:srgbClr val="FF0000"/>
              </a:solidFill>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914400" y="1828800"/>
            <a:ext cx="7612063" cy="4244975"/>
            <a:chOff x="0" y="0"/>
            <a:chExt cx="4795" cy="3029"/>
          </a:xfrm>
        </p:grpSpPr>
        <p:grpSp>
          <p:nvGrpSpPr>
            <p:cNvPr id="148490" name="Group 4"/>
            <p:cNvGrpSpPr/>
            <p:nvPr/>
          </p:nvGrpSpPr>
          <p:grpSpPr bwMode="auto">
            <a:xfrm>
              <a:off x="0" y="58"/>
              <a:ext cx="4704" cy="2602"/>
              <a:chOff x="0" y="0"/>
              <a:chExt cx="3187" cy="2602"/>
            </a:xfrm>
          </p:grpSpPr>
          <p:sp>
            <p:nvSpPr>
              <p:cNvPr id="148504" name="Oval 5"/>
              <p:cNvSpPr>
                <a:spLocks noChangeArrowheads="1"/>
              </p:cNvSpPr>
              <p:nvPr/>
            </p:nvSpPr>
            <p:spPr bwMode="auto">
              <a:xfrm>
                <a:off x="607" y="89"/>
                <a:ext cx="152" cy="18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5" name="Oval 6"/>
              <p:cNvSpPr>
                <a:spLocks noChangeArrowheads="1"/>
              </p:cNvSpPr>
              <p:nvPr/>
            </p:nvSpPr>
            <p:spPr bwMode="auto">
              <a:xfrm>
                <a:off x="607" y="851"/>
                <a:ext cx="152" cy="18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6" name="Oval 7"/>
              <p:cNvSpPr>
                <a:spLocks noChangeArrowheads="1"/>
              </p:cNvSpPr>
              <p:nvPr/>
            </p:nvSpPr>
            <p:spPr bwMode="auto">
              <a:xfrm>
                <a:off x="607" y="2338"/>
                <a:ext cx="152" cy="185"/>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7" name="Rectangle 8"/>
              <p:cNvSpPr>
                <a:spLocks noChangeArrowheads="1"/>
              </p:cNvSpPr>
              <p:nvPr/>
            </p:nvSpPr>
            <p:spPr bwMode="auto">
              <a:xfrm>
                <a:off x="1669" y="0"/>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8" name="Rectangle 9"/>
              <p:cNvSpPr>
                <a:spLocks noChangeArrowheads="1"/>
              </p:cNvSpPr>
              <p:nvPr/>
            </p:nvSpPr>
            <p:spPr bwMode="auto">
              <a:xfrm>
                <a:off x="1669" y="743"/>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09" name="Rectangle 10"/>
              <p:cNvSpPr>
                <a:spLocks noChangeArrowheads="1"/>
              </p:cNvSpPr>
              <p:nvPr/>
            </p:nvSpPr>
            <p:spPr bwMode="auto">
              <a:xfrm>
                <a:off x="1669" y="2230"/>
                <a:ext cx="152"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0" name="Rectangle 11"/>
              <p:cNvSpPr>
                <a:spLocks noChangeArrowheads="1"/>
              </p:cNvSpPr>
              <p:nvPr/>
            </p:nvSpPr>
            <p:spPr bwMode="auto">
              <a:xfrm>
                <a:off x="2580" y="0"/>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1" name="Rectangle 12"/>
              <p:cNvSpPr>
                <a:spLocks noChangeArrowheads="1"/>
              </p:cNvSpPr>
              <p:nvPr/>
            </p:nvSpPr>
            <p:spPr bwMode="auto">
              <a:xfrm>
                <a:off x="2580" y="743"/>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2" name="Rectangle 13"/>
              <p:cNvSpPr>
                <a:spLocks noChangeArrowheads="1"/>
              </p:cNvSpPr>
              <p:nvPr/>
            </p:nvSpPr>
            <p:spPr bwMode="auto">
              <a:xfrm>
                <a:off x="2580" y="2230"/>
                <a:ext cx="151" cy="37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48513" name="Line 14"/>
              <p:cNvSpPr>
                <a:spLocks noChangeShapeType="1"/>
              </p:cNvSpPr>
              <p:nvPr/>
            </p:nvSpPr>
            <p:spPr bwMode="auto">
              <a:xfrm>
                <a:off x="0" y="186"/>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4" name="Line 15"/>
              <p:cNvSpPr>
                <a:spLocks noChangeShapeType="1"/>
              </p:cNvSpPr>
              <p:nvPr/>
            </p:nvSpPr>
            <p:spPr bwMode="auto">
              <a:xfrm>
                <a:off x="0" y="929"/>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5" name="Line 16"/>
              <p:cNvSpPr>
                <a:spLocks noChangeShapeType="1"/>
              </p:cNvSpPr>
              <p:nvPr/>
            </p:nvSpPr>
            <p:spPr bwMode="auto">
              <a:xfrm>
                <a:off x="0" y="2416"/>
                <a:ext cx="60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6" name="Line 17"/>
              <p:cNvSpPr>
                <a:spLocks noChangeShapeType="1"/>
              </p:cNvSpPr>
              <p:nvPr/>
            </p:nvSpPr>
            <p:spPr bwMode="auto">
              <a:xfrm>
                <a:off x="759" y="186"/>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7" name="Line 18"/>
              <p:cNvSpPr>
                <a:spLocks noChangeShapeType="1"/>
              </p:cNvSpPr>
              <p:nvPr/>
            </p:nvSpPr>
            <p:spPr bwMode="auto">
              <a:xfrm>
                <a:off x="759" y="929"/>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8" name="Line 19"/>
              <p:cNvSpPr>
                <a:spLocks noChangeShapeType="1"/>
              </p:cNvSpPr>
              <p:nvPr/>
            </p:nvSpPr>
            <p:spPr bwMode="auto">
              <a:xfrm>
                <a:off x="759" y="2416"/>
                <a:ext cx="91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19" name="Line 20"/>
              <p:cNvSpPr>
                <a:spLocks noChangeShapeType="1"/>
              </p:cNvSpPr>
              <p:nvPr/>
            </p:nvSpPr>
            <p:spPr bwMode="auto">
              <a:xfrm>
                <a:off x="759" y="186"/>
                <a:ext cx="910" cy="5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0" name="Line 21"/>
              <p:cNvSpPr>
                <a:spLocks noChangeShapeType="1"/>
              </p:cNvSpPr>
              <p:nvPr/>
            </p:nvSpPr>
            <p:spPr bwMode="auto">
              <a:xfrm>
                <a:off x="759" y="186"/>
                <a:ext cx="910"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1" name="Line 22"/>
              <p:cNvSpPr>
                <a:spLocks noChangeShapeType="1"/>
              </p:cNvSpPr>
              <p:nvPr/>
            </p:nvSpPr>
            <p:spPr bwMode="auto">
              <a:xfrm flipV="1">
                <a:off x="759" y="186"/>
                <a:ext cx="910" cy="74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2" name="Line 23"/>
              <p:cNvSpPr>
                <a:spLocks noChangeShapeType="1"/>
              </p:cNvSpPr>
              <p:nvPr/>
            </p:nvSpPr>
            <p:spPr bwMode="auto">
              <a:xfrm flipV="1">
                <a:off x="759" y="372"/>
                <a:ext cx="910"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3" name="Line 24"/>
              <p:cNvSpPr>
                <a:spLocks noChangeShapeType="1"/>
              </p:cNvSpPr>
              <p:nvPr/>
            </p:nvSpPr>
            <p:spPr bwMode="auto">
              <a:xfrm>
                <a:off x="759" y="929"/>
                <a:ext cx="910" cy="14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4" name="Line 25"/>
              <p:cNvSpPr>
                <a:spLocks noChangeShapeType="1"/>
              </p:cNvSpPr>
              <p:nvPr/>
            </p:nvSpPr>
            <p:spPr bwMode="auto">
              <a:xfrm flipV="1">
                <a:off x="759" y="1115"/>
                <a:ext cx="910" cy="130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5" name="Line 26"/>
              <p:cNvSpPr>
                <a:spLocks noChangeShapeType="1"/>
              </p:cNvSpPr>
              <p:nvPr/>
            </p:nvSpPr>
            <p:spPr bwMode="auto">
              <a:xfrm>
                <a:off x="1821" y="186"/>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6" name="Line 27"/>
              <p:cNvSpPr>
                <a:spLocks noChangeShapeType="1"/>
              </p:cNvSpPr>
              <p:nvPr/>
            </p:nvSpPr>
            <p:spPr bwMode="auto">
              <a:xfrm>
                <a:off x="1821" y="929"/>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7" name="Line 28"/>
              <p:cNvSpPr>
                <a:spLocks noChangeShapeType="1"/>
              </p:cNvSpPr>
              <p:nvPr/>
            </p:nvSpPr>
            <p:spPr bwMode="auto">
              <a:xfrm>
                <a:off x="1821" y="2416"/>
                <a:ext cx="759"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8" name="Line 29"/>
              <p:cNvSpPr>
                <a:spLocks noChangeShapeType="1"/>
              </p:cNvSpPr>
              <p:nvPr/>
            </p:nvSpPr>
            <p:spPr bwMode="auto">
              <a:xfrm>
                <a:off x="1821" y="186"/>
                <a:ext cx="759" cy="5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29" name="Line 30"/>
              <p:cNvSpPr>
                <a:spLocks noChangeShapeType="1"/>
              </p:cNvSpPr>
              <p:nvPr/>
            </p:nvSpPr>
            <p:spPr bwMode="auto">
              <a:xfrm>
                <a:off x="1821" y="186"/>
                <a:ext cx="759"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0" name="Line 31"/>
              <p:cNvSpPr>
                <a:spLocks noChangeShapeType="1"/>
              </p:cNvSpPr>
              <p:nvPr/>
            </p:nvSpPr>
            <p:spPr bwMode="auto">
              <a:xfrm flipV="1">
                <a:off x="1821" y="186"/>
                <a:ext cx="759" cy="74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1" name="Line 32"/>
              <p:cNvSpPr>
                <a:spLocks noChangeShapeType="1"/>
              </p:cNvSpPr>
              <p:nvPr/>
            </p:nvSpPr>
            <p:spPr bwMode="auto">
              <a:xfrm>
                <a:off x="1821" y="929"/>
                <a:ext cx="759" cy="14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2" name="Line 33"/>
              <p:cNvSpPr>
                <a:spLocks noChangeShapeType="1"/>
              </p:cNvSpPr>
              <p:nvPr/>
            </p:nvSpPr>
            <p:spPr bwMode="auto">
              <a:xfrm flipV="1">
                <a:off x="1821" y="372"/>
                <a:ext cx="759" cy="204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3" name="Line 34"/>
              <p:cNvSpPr>
                <a:spLocks noChangeShapeType="1"/>
              </p:cNvSpPr>
              <p:nvPr/>
            </p:nvSpPr>
            <p:spPr bwMode="auto">
              <a:xfrm flipV="1">
                <a:off x="1821" y="1115"/>
                <a:ext cx="759" cy="130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4" name="Line 35"/>
              <p:cNvSpPr>
                <a:spLocks noChangeShapeType="1"/>
              </p:cNvSpPr>
              <p:nvPr/>
            </p:nvSpPr>
            <p:spPr bwMode="auto">
              <a:xfrm>
                <a:off x="2731" y="186"/>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36"/>
              <p:cNvSpPr>
                <a:spLocks noChangeShapeType="1"/>
              </p:cNvSpPr>
              <p:nvPr/>
            </p:nvSpPr>
            <p:spPr bwMode="auto">
              <a:xfrm>
                <a:off x="2731" y="929"/>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536" name="Line 37"/>
              <p:cNvSpPr>
                <a:spLocks noChangeShapeType="1"/>
              </p:cNvSpPr>
              <p:nvPr/>
            </p:nvSpPr>
            <p:spPr bwMode="auto">
              <a:xfrm>
                <a:off x="2731" y="2416"/>
                <a:ext cx="45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8491" name="Rectangle 38"/>
            <p:cNvSpPr>
              <a:spLocks noChangeArrowheads="1"/>
            </p:cNvSpPr>
            <p:nvPr/>
          </p:nvSpPr>
          <p:spPr bwMode="auto">
            <a:xfrm>
              <a:off x="19" y="10"/>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148492" name="Rectangle 39"/>
            <p:cNvSpPr>
              <a:spLocks noChangeArrowheads="1"/>
            </p:cNvSpPr>
            <p:nvPr/>
          </p:nvSpPr>
          <p:spPr bwMode="auto">
            <a:xfrm>
              <a:off x="4512" y="0"/>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148493" name="Rectangle 40"/>
            <p:cNvSpPr>
              <a:spLocks noChangeArrowheads="1"/>
            </p:cNvSpPr>
            <p:nvPr/>
          </p:nvSpPr>
          <p:spPr bwMode="auto">
            <a:xfrm>
              <a:off x="3696" y="2746"/>
              <a:ext cx="59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148494" name="Rectangle 41"/>
            <p:cNvSpPr>
              <a:spLocks noChangeArrowheads="1"/>
            </p:cNvSpPr>
            <p:nvPr/>
          </p:nvSpPr>
          <p:spPr bwMode="auto">
            <a:xfrm>
              <a:off x="2256" y="2746"/>
              <a:ext cx="599"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148495" name="Rectangle 42"/>
            <p:cNvSpPr>
              <a:spLocks noChangeArrowheads="1"/>
            </p:cNvSpPr>
            <p:nvPr/>
          </p:nvSpPr>
          <p:spPr bwMode="auto">
            <a:xfrm>
              <a:off x="384" y="2736"/>
              <a:ext cx="59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sp>
          <p:nvSpPr>
            <p:cNvPr id="148496" name="Rectangle 43"/>
            <p:cNvSpPr>
              <a:spLocks noChangeArrowheads="1"/>
            </p:cNvSpPr>
            <p:nvPr/>
          </p:nvSpPr>
          <p:spPr bwMode="auto">
            <a:xfrm>
              <a:off x="28" y="778"/>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148497" name="Rectangle 44"/>
            <p:cNvSpPr>
              <a:spLocks noChangeArrowheads="1"/>
            </p:cNvSpPr>
            <p:nvPr/>
          </p:nvSpPr>
          <p:spPr bwMode="auto">
            <a:xfrm>
              <a:off x="4504" y="731"/>
              <a:ext cx="24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148498" name="Rectangle 45"/>
            <p:cNvSpPr>
              <a:spLocks noChangeArrowheads="1"/>
            </p:cNvSpPr>
            <p:nvPr/>
          </p:nvSpPr>
          <p:spPr bwMode="auto">
            <a:xfrm>
              <a:off x="4512" y="2218"/>
              <a:ext cx="283"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148499" name="Rectangle 46"/>
            <p:cNvSpPr>
              <a:spLocks noChangeArrowheads="1"/>
            </p:cNvSpPr>
            <p:nvPr/>
          </p:nvSpPr>
          <p:spPr bwMode="auto">
            <a:xfrm>
              <a:off x="28" y="2218"/>
              <a:ext cx="254"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148500" name="Rectangle 47"/>
            <p:cNvSpPr>
              <a:spLocks noChangeArrowheads="1"/>
            </p:cNvSpPr>
            <p:nvPr/>
          </p:nvSpPr>
          <p:spPr bwMode="auto">
            <a:xfrm>
              <a:off x="538" y="1677"/>
              <a:ext cx="2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1" name="Rectangle 48"/>
            <p:cNvSpPr>
              <a:spLocks noChangeArrowheads="1"/>
            </p:cNvSpPr>
            <p:nvPr/>
          </p:nvSpPr>
          <p:spPr bwMode="auto">
            <a:xfrm>
              <a:off x="1632" y="1689"/>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2" name="Rectangle 49"/>
            <p:cNvSpPr>
              <a:spLocks noChangeArrowheads="1"/>
            </p:cNvSpPr>
            <p:nvPr/>
          </p:nvSpPr>
          <p:spPr bwMode="auto">
            <a:xfrm>
              <a:off x="2544" y="1689"/>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148503" name="Rectangle 50"/>
            <p:cNvSpPr>
              <a:spLocks noChangeArrowheads="1"/>
            </p:cNvSpPr>
            <p:nvPr/>
          </p:nvSpPr>
          <p:spPr bwMode="auto">
            <a:xfrm>
              <a:off x="0" y="1687"/>
              <a:ext cx="27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51"/>
          <p:cNvGrpSpPr/>
          <p:nvPr/>
        </p:nvGrpSpPr>
        <p:grpSpPr bwMode="auto">
          <a:xfrm>
            <a:off x="3581400" y="1828800"/>
            <a:ext cx="2743200" cy="366713"/>
            <a:chOff x="0" y="0"/>
            <a:chExt cx="1728" cy="231"/>
          </a:xfrm>
        </p:grpSpPr>
        <p:sp>
          <p:nvSpPr>
            <p:cNvPr id="148488" name="Text Box 52"/>
            <p:cNvSpPr txBox="1">
              <a:spLocks noChangeArrowheads="1"/>
            </p:cNvSpPr>
            <p:nvPr/>
          </p:nvSpPr>
          <p:spPr bwMode="auto">
            <a:xfrm>
              <a:off x="1344"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W</a:t>
              </a:r>
            </a:p>
          </p:txBody>
        </p:sp>
        <p:sp>
          <p:nvSpPr>
            <p:cNvPr id="148489" name="Text Box 53"/>
            <p:cNvSpPr txBox="1">
              <a:spLocks noChangeArrowheads="1"/>
            </p:cNvSpPr>
            <p:nvPr/>
          </p:nvSpPr>
          <p:spPr bwMode="auto">
            <a:xfrm>
              <a:off x="0" y="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V</a:t>
              </a:r>
            </a:p>
          </p:txBody>
        </p:sp>
      </p:grpSp>
      <p:sp>
        <p:nvSpPr>
          <p:cNvPr id="148535"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E8561A0-1EA4-40FD-8215-211C1FB43842}" type="datetime1">
              <a:rPr lang="zh-CN" altLang="en-US" smtClean="0">
                <a:latin typeface="Times New Roman" panose="02020603050405020304" pitchFamily="18" charset="0"/>
              </a:rPr>
              <a:t>2025/11/4</a:t>
            </a:fld>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571FEE-CB10-4D9C-8757-5E8D373A3B72}" type="datetime1">
              <a:rPr lang="zh-CN" altLang="en-US" sz="1400"/>
              <a:t>2025/11/4</a:t>
            </a:fld>
            <a:endParaRPr lang="zh-CN" altLang="en-US" sz="1400"/>
          </a:p>
        </p:txBody>
      </p:sp>
      <p:sp>
        <p:nvSpPr>
          <p:cNvPr id="1495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CFDE6FD-E320-45D0-876D-F9D6CE4B28DD}" type="slidenum">
              <a:rPr lang="en-US" altLang="zh-CN" sz="1400"/>
              <a:t>185</a:t>
            </a:fld>
            <a:endParaRPr lang="en-US" altLang="zh-CN" sz="1400"/>
          </a:p>
        </p:txBody>
      </p:sp>
      <p:sp>
        <p:nvSpPr>
          <p:cNvPr id="149508" name="Rectangle 2"/>
          <p:cNvSpPr>
            <a:spLocks noGrp="1" noChangeArrowheads="1"/>
          </p:cNvSpPr>
          <p:nvPr>
            <p:ph type="title" idx="4294967295"/>
          </p:nvPr>
        </p:nvSpPr>
        <p:spPr>
          <a:xfrm>
            <a:off x="502920" y="308610"/>
            <a:ext cx="6009429" cy="829628"/>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6.2.2 </a:t>
            </a:r>
            <a:r>
              <a:rPr lang="zh-CN" altLang="en-US" sz="3600" b="1" dirty="0">
                <a:solidFill>
                  <a:srgbClr val="FF0000"/>
                </a:solidFill>
                <a:latin typeface="华文宋体" panose="02010600040101010101" pitchFamily="2" charset="-122"/>
                <a:ea typeface="华文宋体" panose="02010600040101010101" pitchFamily="2" charset="-122"/>
              </a:rPr>
              <a:t>训练过程概述</a:t>
            </a:r>
            <a:r>
              <a:rPr lang="zh-CN" altLang="en-US" dirty="0">
                <a:solidFill>
                  <a:srgbClr val="FF0000"/>
                </a:solidFill>
                <a:latin typeface="华文宋体" panose="02010600040101010101" pitchFamily="2" charset="-122"/>
                <a:ea typeface="华文宋体" panose="02010600040101010101" pitchFamily="2" charset="-122"/>
              </a:rPr>
              <a:t> </a:t>
            </a:r>
          </a:p>
        </p:txBody>
      </p:sp>
      <p:sp>
        <p:nvSpPr>
          <p:cNvPr id="149509" name="Rectangle 3"/>
          <p:cNvSpPr>
            <a:spLocks noGrp="1" noChangeArrowheads="1"/>
          </p:cNvSpPr>
          <p:nvPr>
            <p:ph type="body" idx="4294967295"/>
          </p:nvPr>
        </p:nvSpPr>
        <p:spPr>
          <a:xfrm>
            <a:off x="416351" y="1138238"/>
            <a:ext cx="7792101" cy="5400675"/>
          </a:xfrm>
        </p:spPr>
        <p:txBody>
          <a:bodyPr/>
          <a:lstStyle/>
          <a:p>
            <a:pPr eaLnBrk="1" hangingPunct="1">
              <a:lnSpc>
                <a:spcPct val="150000"/>
              </a:lnSpc>
              <a:spcBef>
                <a:spcPct val="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样本</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输入向量，理想输出向量</a:t>
            </a:r>
            <a:r>
              <a:rPr lang="en-US" altLang="zh-CN" sz="2800" b="1" dirty="0">
                <a:latin typeface="华文宋体" panose="02010600040101010101" pitchFamily="2" charset="-122"/>
                <a:ea typeface="华文宋体" panose="02010600040101010101" pitchFamily="2" charset="-122"/>
              </a:rPr>
              <a:t>)</a:t>
            </a:r>
          </a:p>
          <a:p>
            <a:pPr eaLnBrk="1" hangingPunct="1">
              <a:lnSpc>
                <a:spcPct val="150000"/>
              </a:lnSpc>
              <a:spcBef>
                <a:spcPct val="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权初始化</a:t>
            </a:r>
            <a:r>
              <a:rPr lang="zh-CN" altLang="en-US" sz="2800" b="1" dirty="0">
                <a:latin typeface="华文宋体" panose="02010600040101010101" pitchFamily="2" charset="-122"/>
                <a:ea typeface="华文宋体" panose="02010600040101010101" pitchFamily="2" charset="-122"/>
              </a:rPr>
              <a:t>：“小随机数”与饱和状态；“不同”保证网络可以学。</a:t>
            </a: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solidFill>
                  <a:srgbClr val="FF3300"/>
                </a:solidFill>
                <a:latin typeface="华文宋体" panose="02010600040101010101" pitchFamily="2" charset="-122"/>
                <a:ea typeface="华文宋体" panose="02010600040101010101" pitchFamily="2" charset="-122"/>
              </a:rPr>
              <a:t>向前</a:t>
            </a:r>
            <a:r>
              <a:rPr lang="zh-CN" altLang="en-US" sz="2800" b="1" dirty="0">
                <a:latin typeface="华文宋体" panose="02010600040101010101" pitchFamily="2" charset="-122"/>
                <a:ea typeface="华文宋体" panose="02010600040101010101" pitchFamily="2" charset="-122"/>
              </a:rPr>
              <a:t>传播阶段：</a:t>
            </a:r>
            <a:endParaRPr lang="zh-CN" altLang="en-US" sz="2800" dirty="0">
              <a:latin typeface="华文宋体" panose="02010600040101010101" pitchFamily="2" charset="-122"/>
              <a:ea typeface="华文宋体" panose="02010600040101010101" pitchFamily="2" charset="-122"/>
            </a:endParaRP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从样本集中取一个样本</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，将</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输入网络</a:t>
            </a:r>
            <a:r>
              <a:rPr lang="en-US" altLang="zh-CN"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algn="just" eaLnBrk="1" hangingPunct="1">
              <a:lnSpc>
                <a:spcPct val="15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计算相应的实际输出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5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F</a:t>
            </a:r>
            <a:r>
              <a:rPr lang="en-US" altLang="zh-CN" sz="2800" b="1" baseline="-30000" dirty="0" err="1">
                <a:latin typeface="华文宋体" panose="02010600040101010101" pitchFamily="2" charset="-122"/>
                <a:ea typeface="华文宋体" panose="02010600040101010101" pitchFamily="2" charset="-122"/>
              </a:rPr>
              <a:t>l</a:t>
            </a:r>
            <a:r>
              <a:rPr lang="en-US" altLang="zh-CN" sz="2800" b="1" dirty="0">
                <a:latin typeface="华文宋体" panose="02010600040101010101" pitchFamily="2" charset="-122"/>
                <a:ea typeface="华文宋体" panose="02010600040101010101" pitchFamily="2" charset="-122"/>
              </a:rPr>
              <a:t>(…(F</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en-US" altLang="zh-CN" sz="2800" b="1" dirty="0">
                <a:latin typeface="华文宋体" panose="02010600040101010101" pitchFamily="2" charset="-122"/>
                <a:ea typeface="华文宋体" panose="0201060004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9">
                                            <p:txEl>
                                              <p:pRg st="0" end="0"/>
                                            </p:txEl>
                                          </p:spTgt>
                                        </p:tgtEl>
                                        <p:attrNameLst>
                                          <p:attrName>style.visibility</p:attrName>
                                        </p:attrNameLst>
                                      </p:cBhvr>
                                      <p:to>
                                        <p:strVal val="visible"/>
                                      </p:to>
                                    </p:set>
                                    <p:anim calcmode="lin" valueType="num">
                                      <p:cBhvr additive="base">
                                        <p:cTn id="7" dur="500" fill="hold"/>
                                        <p:tgtEl>
                                          <p:spTgt spid="1495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9">
                                            <p:txEl>
                                              <p:pRg st="1" end="1"/>
                                            </p:txEl>
                                          </p:spTgt>
                                        </p:tgtEl>
                                        <p:attrNameLst>
                                          <p:attrName>style.visibility</p:attrName>
                                        </p:attrNameLst>
                                      </p:cBhvr>
                                      <p:to>
                                        <p:strVal val="visible"/>
                                      </p:to>
                                    </p:set>
                                    <p:anim calcmode="lin" valueType="num">
                                      <p:cBhvr additive="base">
                                        <p:cTn id="13" dur="500" fill="hold"/>
                                        <p:tgtEl>
                                          <p:spTgt spid="1495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9">
                                            <p:txEl>
                                              <p:pRg st="2" end="2"/>
                                            </p:txEl>
                                          </p:spTgt>
                                        </p:tgtEl>
                                        <p:attrNameLst>
                                          <p:attrName>style.visibility</p:attrName>
                                        </p:attrNameLst>
                                      </p:cBhvr>
                                      <p:to>
                                        <p:strVal val="visible"/>
                                      </p:to>
                                    </p:set>
                                    <p:anim calcmode="lin" valueType="num">
                                      <p:cBhvr additive="base">
                                        <p:cTn id="19" dur="500" fill="hold"/>
                                        <p:tgtEl>
                                          <p:spTgt spid="1495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9509">
                                            <p:txEl>
                                              <p:pRg st="3" end="3"/>
                                            </p:txEl>
                                          </p:spTgt>
                                        </p:tgtEl>
                                        <p:attrNameLst>
                                          <p:attrName>style.visibility</p:attrName>
                                        </p:attrNameLst>
                                      </p:cBhvr>
                                      <p:to>
                                        <p:strVal val="visible"/>
                                      </p:to>
                                    </p:set>
                                    <p:anim calcmode="lin" valueType="num">
                                      <p:cBhvr additive="base">
                                        <p:cTn id="25" dur="500" fill="hold"/>
                                        <p:tgtEl>
                                          <p:spTgt spid="14950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950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9509">
                                            <p:txEl>
                                              <p:pRg st="4" end="4"/>
                                            </p:txEl>
                                          </p:spTgt>
                                        </p:tgtEl>
                                        <p:attrNameLst>
                                          <p:attrName>style.visibility</p:attrName>
                                        </p:attrNameLst>
                                      </p:cBhvr>
                                      <p:to>
                                        <p:strVal val="visible"/>
                                      </p:to>
                                    </p:set>
                                    <p:anim calcmode="lin" valueType="num">
                                      <p:cBhvr additive="base">
                                        <p:cTn id="31" dur="500" fill="hold"/>
                                        <p:tgtEl>
                                          <p:spTgt spid="14950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950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9509">
                                            <p:txEl>
                                              <p:pRg st="5" end="5"/>
                                            </p:txEl>
                                          </p:spTgt>
                                        </p:tgtEl>
                                        <p:attrNameLst>
                                          <p:attrName>style.visibility</p:attrName>
                                        </p:attrNameLst>
                                      </p:cBhvr>
                                      <p:to>
                                        <p:strVal val="visible"/>
                                      </p:to>
                                    </p:set>
                                    <p:anim calcmode="lin" valueType="num">
                                      <p:cBhvr additive="base">
                                        <p:cTn id="37" dur="500" fill="hold"/>
                                        <p:tgtEl>
                                          <p:spTgt spid="14950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950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9" grpId="0" build="p"/>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921604-6AD5-406F-91A4-CC6D67750D68}" type="datetime1">
              <a:rPr lang="zh-CN" altLang="en-US" sz="1400"/>
              <a:t>2025/11/4</a:t>
            </a:fld>
            <a:endParaRPr lang="zh-CN" altLang="en-US" sz="1400"/>
          </a:p>
        </p:txBody>
      </p:sp>
      <p:sp>
        <p:nvSpPr>
          <p:cNvPr id="1505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BAABD26-A72A-4668-838B-9151586CADB0}" type="slidenum">
              <a:rPr lang="en-US" altLang="zh-CN" sz="1400"/>
              <a:t>186</a:t>
            </a:fld>
            <a:endParaRPr lang="en-US" altLang="zh-CN" sz="1400"/>
          </a:p>
        </p:txBody>
      </p:sp>
      <p:sp>
        <p:nvSpPr>
          <p:cNvPr id="150532" name="Rectangle 2"/>
          <p:cNvSpPr>
            <a:spLocks noGrp="1" noChangeArrowheads="1"/>
          </p:cNvSpPr>
          <p:nvPr>
            <p:ph type="title" idx="4294967295"/>
          </p:nvPr>
        </p:nvSpPr>
        <p:spPr>
          <a:xfrm>
            <a:off x="457200" y="274638"/>
            <a:ext cx="6812280" cy="922337"/>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6.2.2 </a:t>
            </a:r>
            <a:r>
              <a:rPr lang="zh-CN" altLang="en-US" sz="3600" b="1" dirty="0">
                <a:solidFill>
                  <a:srgbClr val="FF0000"/>
                </a:solidFill>
                <a:latin typeface="华文宋体" panose="02010600040101010101" pitchFamily="2" charset="-122"/>
                <a:ea typeface="华文宋体" panose="02010600040101010101" pitchFamily="2" charset="-122"/>
              </a:rPr>
              <a:t>训练过程概述 </a:t>
            </a:r>
          </a:p>
        </p:txBody>
      </p:sp>
      <p:sp>
        <p:nvSpPr>
          <p:cNvPr id="150533" name="Rectangle 3"/>
          <p:cNvSpPr>
            <a:spLocks noGrp="1" noChangeArrowheads="1"/>
          </p:cNvSpPr>
          <p:nvPr>
            <p:ph type="body" idx="4294967295"/>
          </p:nvPr>
        </p:nvSpPr>
        <p:spPr>
          <a:xfrm>
            <a:off x="466725" y="1270000"/>
            <a:ext cx="7769225" cy="2374900"/>
          </a:xfrm>
        </p:spPr>
        <p:txBody>
          <a:bodyPr/>
          <a:lstStyle/>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solidFill>
                  <a:srgbClr val="FF3300"/>
                </a:solidFill>
                <a:latin typeface="华文宋体" panose="02010600040101010101" pitchFamily="2" charset="-122"/>
                <a:ea typeface="华文宋体" panose="02010600040101010101" pitchFamily="2" charset="-122"/>
              </a:rPr>
              <a:t>向后</a:t>
            </a:r>
            <a:r>
              <a:rPr lang="zh-CN" altLang="en-US" sz="2800" b="1" dirty="0">
                <a:latin typeface="华文宋体" panose="02010600040101010101" pitchFamily="2" charset="-122"/>
                <a:ea typeface="华文宋体" panose="02010600040101010101" pitchFamily="2" charset="-122"/>
              </a:rPr>
              <a:t>传播阶段</a:t>
            </a:r>
            <a:r>
              <a:rPr lang="en-US" altLang="zh-CN" sz="2800" b="1" dirty="0">
                <a:latin typeface="华文宋体" panose="02010600040101010101" pitchFamily="2" charset="-122"/>
                <a:ea typeface="华文宋体" panose="02010600040101010101" pitchFamily="2" charset="-122"/>
              </a:rPr>
              <a:t>——</a:t>
            </a:r>
            <a:r>
              <a:rPr lang="zh-CN" altLang="en-US" sz="2800" b="1" dirty="0">
                <a:solidFill>
                  <a:srgbClr val="FF3300"/>
                </a:solidFill>
                <a:latin typeface="华文宋体" panose="02010600040101010101" pitchFamily="2" charset="-122"/>
                <a:ea typeface="华文宋体" panose="02010600040101010101" pitchFamily="2" charset="-122"/>
              </a:rPr>
              <a:t>误差</a:t>
            </a:r>
            <a:r>
              <a:rPr lang="zh-CN" altLang="en-US" sz="2800" b="1" dirty="0">
                <a:latin typeface="华文宋体" panose="02010600040101010101" pitchFamily="2" charset="-122"/>
                <a:ea typeface="华文宋体" panose="02010600040101010101" pitchFamily="2" charset="-122"/>
              </a:rPr>
              <a:t>传播阶段：</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计算实际输出</a:t>
            </a:r>
            <a:r>
              <a:rPr lang="en-US" altLang="zh-CN" sz="2800" b="1" dirty="0">
                <a:solidFill>
                  <a:srgbClr val="FF3300"/>
                </a:solidFill>
                <a:latin typeface="华文宋体" panose="02010600040101010101" pitchFamily="2" charset="-122"/>
                <a:ea typeface="华文宋体" panose="02010600040101010101" pitchFamily="2" charset="-122"/>
              </a:rPr>
              <a:t>O</a:t>
            </a:r>
            <a:r>
              <a:rPr lang="en-US" altLang="zh-CN" sz="2800" b="1" baseline="-30000" dirty="0">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与相应的理想输出</a:t>
            </a:r>
            <a:r>
              <a:rPr lang="en-US" altLang="zh-CN" sz="2800" b="1" dirty="0" err="1">
                <a:solidFill>
                  <a:srgbClr val="FF3300"/>
                </a:solidFill>
                <a:latin typeface="华文宋体" panose="02010600040101010101" pitchFamily="2" charset="-122"/>
                <a:ea typeface="华文宋体" panose="02010600040101010101" pitchFamily="2" charset="-122"/>
              </a:rPr>
              <a:t>Y</a:t>
            </a:r>
            <a:r>
              <a:rPr lang="en-US" altLang="zh-CN" sz="2800" b="1" baseline="-30000" dirty="0" err="1">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的</a:t>
            </a:r>
            <a:r>
              <a:rPr lang="zh-CN" altLang="en-US" sz="2800" b="1" dirty="0">
                <a:solidFill>
                  <a:srgbClr val="FF3300"/>
                </a:solidFill>
                <a:latin typeface="华文宋体" panose="02010600040101010101" pitchFamily="2" charset="-122"/>
                <a:ea typeface="华文宋体" panose="02010600040101010101" pitchFamily="2" charset="-122"/>
              </a:rPr>
              <a:t>差</a:t>
            </a:r>
            <a:r>
              <a:rPr lang="zh-CN" altLang="en-US" sz="2800" b="1" dirty="0">
                <a:latin typeface="华文宋体" panose="02010600040101010101" pitchFamily="2" charset="-122"/>
                <a:ea typeface="华文宋体" panose="02010600040101010101" pitchFamily="2" charset="-122"/>
              </a:rPr>
              <a:t>；</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按</a:t>
            </a:r>
            <a:r>
              <a:rPr lang="zh-CN" altLang="en-US" sz="2800" b="1" dirty="0">
                <a:solidFill>
                  <a:srgbClr val="FF3300"/>
                </a:solidFill>
                <a:latin typeface="华文宋体" panose="02010600040101010101" pitchFamily="2" charset="-122"/>
                <a:ea typeface="华文宋体" panose="02010600040101010101" pitchFamily="2" charset="-122"/>
              </a:rPr>
              <a:t>极小</a:t>
            </a:r>
            <a:r>
              <a:rPr lang="zh-CN" altLang="en-US" sz="2800" b="1" dirty="0">
                <a:latin typeface="华文宋体" panose="02010600040101010101" pitchFamily="2" charset="-122"/>
                <a:ea typeface="华文宋体" panose="02010600040101010101" pitchFamily="2" charset="-122"/>
              </a:rPr>
              <a:t>化误差的方式调整权矩阵。</a:t>
            </a:r>
          </a:p>
          <a:p>
            <a:pPr marL="609600" indent="-609600" algn="just" eaLnBrk="1" hangingPunct="1">
              <a:lnSpc>
                <a:spcPct val="120000"/>
              </a:lnSpc>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网络关于第</a:t>
            </a:r>
            <a:r>
              <a:rPr lang="en-US" altLang="zh-CN" sz="2800" b="1" dirty="0">
                <a:solidFill>
                  <a:srgbClr val="FF3300"/>
                </a:solidFill>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个样本的误差测度：</a:t>
            </a:r>
          </a:p>
        </p:txBody>
      </p:sp>
      <p:graphicFrame>
        <p:nvGraphicFramePr>
          <p:cNvPr id="150534" name="对象 150533"/>
          <p:cNvGraphicFramePr>
            <a:graphicFrameLocks noChangeAspect="1"/>
          </p:cNvGraphicFramePr>
          <p:nvPr/>
        </p:nvGraphicFramePr>
        <p:xfrm>
          <a:off x="1657350" y="3517899"/>
          <a:ext cx="2971800" cy="1027113"/>
        </p:xfrm>
        <a:graphic>
          <a:graphicData uri="http://schemas.openxmlformats.org/presentationml/2006/ole">
            <mc:AlternateContent xmlns:mc="http://schemas.openxmlformats.org/markup-compatibility/2006">
              <mc:Choice xmlns:v="urn:schemas-microsoft-com:vml" Requires="v">
                <p:oleObj r:id="rId2" imgW="1298575" imgH="445770" progId="Equation.3">
                  <p:embed/>
                </p:oleObj>
              </mc:Choice>
              <mc:Fallback>
                <p:oleObj r:id="rId2" imgW="1298575" imgH="445770" progId="Equation.3">
                  <p:embed/>
                  <p:pic>
                    <p:nvPicPr>
                      <p:cNvPr id="0" name="对象 1505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3517899"/>
                        <a:ext cx="2971800"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0535" name="Text Box 5"/>
          <p:cNvSpPr txBox="1">
            <a:spLocks noChangeArrowheads="1"/>
          </p:cNvSpPr>
          <p:nvPr/>
        </p:nvSpPr>
        <p:spPr bwMode="auto">
          <a:xfrm>
            <a:off x="539750" y="4797425"/>
            <a:ext cx="769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68325" indent="-5683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网络关于</a:t>
            </a:r>
            <a:r>
              <a:rPr lang="zh-CN" altLang="en-US" sz="2800" b="1" dirty="0">
                <a:solidFill>
                  <a:srgbClr val="FF3300"/>
                </a:solidFill>
                <a:latin typeface="华文宋体" panose="02010600040101010101" pitchFamily="2" charset="-122"/>
                <a:ea typeface="华文宋体" panose="02010600040101010101" pitchFamily="2" charset="-122"/>
              </a:rPr>
              <a:t>整个</a:t>
            </a:r>
            <a:r>
              <a:rPr lang="zh-CN" altLang="en-US" sz="2800" b="1" dirty="0">
                <a:latin typeface="华文宋体" panose="02010600040101010101" pitchFamily="2" charset="-122"/>
                <a:ea typeface="华文宋体" panose="02010600040101010101" pitchFamily="2" charset="-122"/>
              </a:rPr>
              <a:t>样本集的误差测度：</a:t>
            </a:r>
          </a:p>
        </p:txBody>
      </p:sp>
      <p:graphicFrame>
        <p:nvGraphicFramePr>
          <p:cNvPr id="150536" name="对象 150535"/>
          <p:cNvGraphicFramePr>
            <a:graphicFrameLocks noChangeAspect="1"/>
          </p:cNvGraphicFramePr>
          <p:nvPr/>
        </p:nvGraphicFramePr>
        <p:xfrm>
          <a:off x="2124075" y="5302250"/>
          <a:ext cx="1457325" cy="822325"/>
        </p:xfrm>
        <a:graphic>
          <a:graphicData uri="http://schemas.openxmlformats.org/presentationml/2006/ole">
            <mc:AlternateContent xmlns:mc="http://schemas.openxmlformats.org/markup-compatibility/2006">
              <mc:Choice xmlns:v="urn:schemas-microsoft-com:vml" Requires="v">
                <p:oleObj r:id="rId4" imgW="636270" imgH="356235" progId="Equation.3">
                  <p:embed/>
                </p:oleObj>
              </mc:Choice>
              <mc:Fallback>
                <p:oleObj r:id="rId4" imgW="636270" imgH="356235" progId="Equation.3">
                  <p:embed/>
                  <p:pic>
                    <p:nvPicPr>
                      <p:cNvPr id="0" name="对象 1505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5302250"/>
                        <a:ext cx="1457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290859B-BD7A-4CF1-90CC-4A72AF010658}"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3" descr="眼镜"/>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anim calcmode="lin" valueType="num">
                                      <p:cBhvr additive="base">
                                        <p:cTn id="7" dur="500" fill="hold"/>
                                        <p:tgtEl>
                                          <p:spTgt spid="1505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05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0533">
                                            <p:txEl>
                                              <p:pRg st="1" end="1"/>
                                            </p:txEl>
                                          </p:spTgt>
                                        </p:tgtEl>
                                        <p:attrNameLst>
                                          <p:attrName>style.visibility</p:attrName>
                                        </p:attrNameLst>
                                      </p:cBhvr>
                                      <p:to>
                                        <p:strVal val="visible"/>
                                      </p:to>
                                    </p:set>
                                    <p:anim calcmode="lin" valueType="num">
                                      <p:cBhvr additive="base">
                                        <p:cTn id="13" dur="500" fill="hold"/>
                                        <p:tgtEl>
                                          <p:spTgt spid="1505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05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0533">
                                            <p:txEl>
                                              <p:pRg st="2" end="2"/>
                                            </p:txEl>
                                          </p:spTgt>
                                        </p:tgtEl>
                                        <p:attrNameLst>
                                          <p:attrName>style.visibility</p:attrName>
                                        </p:attrNameLst>
                                      </p:cBhvr>
                                      <p:to>
                                        <p:strVal val="visible"/>
                                      </p:to>
                                    </p:set>
                                    <p:anim calcmode="lin" valueType="num">
                                      <p:cBhvr additive="base">
                                        <p:cTn id="19" dur="500" fill="hold"/>
                                        <p:tgtEl>
                                          <p:spTgt spid="1505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05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0533">
                                            <p:txEl>
                                              <p:pRg st="3" end="3"/>
                                            </p:txEl>
                                          </p:spTgt>
                                        </p:tgtEl>
                                        <p:attrNameLst>
                                          <p:attrName>style.visibility</p:attrName>
                                        </p:attrNameLst>
                                      </p:cBhvr>
                                      <p:to>
                                        <p:strVal val="visible"/>
                                      </p:to>
                                    </p:set>
                                    <p:anim calcmode="lin" valueType="num">
                                      <p:cBhvr additive="base">
                                        <p:cTn id="25" dur="500" fill="hold"/>
                                        <p:tgtEl>
                                          <p:spTgt spid="1505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05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0534"/>
                                        </p:tgtEl>
                                        <p:attrNameLst>
                                          <p:attrName>style.visibility</p:attrName>
                                        </p:attrNameLst>
                                      </p:cBhvr>
                                      <p:to>
                                        <p:strVal val="visible"/>
                                      </p:to>
                                    </p:set>
                                    <p:anim calcmode="lin" valueType="num">
                                      <p:cBhvr additive="base">
                                        <p:cTn id="31" dur="500" fill="hold"/>
                                        <p:tgtEl>
                                          <p:spTgt spid="150534"/>
                                        </p:tgtEl>
                                        <p:attrNameLst>
                                          <p:attrName>ppt_x</p:attrName>
                                        </p:attrNameLst>
                                      </p:cBhvr>
                                      <p:tavLst>
                                        <p:tav tm="0">
                                          <p:val>
                                            <p:strVal val="0-#ppt_w/2"/>
                                          </p:val>
                                        </p:tav>
                                        <p:tav tm="100000">
                                          <p:val>
                                            <p:strVal val="#ppt_x"/>
                                          </p:val>
                                        </p:tav>
                                      </p:tavLst>
                                    </p:anim>
                                    <p:anim calcmode="lin" valueType="num">
                                      <p:cBhvr additive="base">
                                        <p:cTn id="32" dur="500" fill="hold"/>
                                        <p:tgtEl>
                                          <p:spTgt spid="15053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50535"/>
                                        </p:tgtEl>
                                        <p:attrNameLst>
                                          <p:attrName>style.visibility</p:attrName>
                                        </p:attrNameLst>
                                      </p:cBhvr>
                                      <p:to>
                                        <p:strVal val="visible"/>
                                      </p:to>
                                    </p:set>
                                    <p:anim calcmode="lin" valueType="num">
                                      <p:cBhvr additive="base">
                                        <p:cTn id="37" dur="500" fill="hold"/>
                                        <p:tgtEl>
                                          <p:spTgt spid="150535"/>
                                        </p:tgtEl>
                                        <p:attrNameLst>
                                          <p:attrName>ppt_x</p:attrName>
                                        </p:attrNameLst>
                                      </p:cBhvr>
                                      <p:tavLst>
                                        <p:tav tm="0">
                                          <p:val>
                                            <p:strVal val="0-#ppt_w/2"/>
                                          </p:val>
                                        </p:tav>
                                        <p:tav tm="100000">
                                          <p:val>
                                            <p:strVal val="#ppt_x"/>
                                          </p:val>
                                        </p:tav>
                                      </p:tavLst>
                                    </p:anim>
                                    <p:anim calcmode="lin" valueType="num">
                                      <p:cBhvr additive="base">
                                        <p:cTn id="38" dur="500" fill="hold"/>
                                        <p:tgtEl>
                                          <p:spTgt spid="15053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50536"/>
                                        </p:tgtEl>
                                        <p:attrNameLst>
                                          <p:attrName>style.visibility</p:attrName>
                                        </p:attrNameLst>
                                      </p:cBhvr>
                                      <p:to>
                                        <p:strVal val="visible"/>
                                      </p:to>
                                    </p:set>
                                    <p:anim calcmode="lin" valueType="num">
                                      <p:cBhvr additive="base">
                                        <p:cTn id="43" dur="500" fill="hold"/>
                                        <p:tgtEl>
                                          <p:spTgt spid="150536"/>
                                        </p:tgtEl>
                                        <p:attrNameLst>
                                          <p:attrName>ppt_x</p:attrName>
                                        </p:attrNameLst>
                                      </p:cBhvr>
                                      <p:tavLst>
                                        <p:tav tm="0">
                                          <p:val>
                                            <p:strVal val="0-#ppt_w/2"/>
                                          </p:val>
                                        </p:tav>
                                        <p:tav tm="100000">
                                          <p:val>
                                            <p:strVal val="#ppt_x"/>
                                          </p:val>
                                        </p:tav>
                                      </p:tavLst>
                                    </p:anim>
                                    <p:anim calcmode="lin" valueType="num">
                                      <p:cBhvr additive="base">
                                        <p:cTn id="44" dur="500" fill="hold"/>
                                        <p:tgtEl>
                                          <p:spTgt spid="1505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P spid="150535" grpId="0"/>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678F7E4-7C66-4232-839D-808A23933285}" type="slidenum">
              <a:rPr lang="en-US" altLang="zh-CN" sz="1400"/>
              <a:t>187</a:t>
            </a:fld>
            <a:endParaRPr lang="en-US" altLang="zh-CN" sz="1400"/>
          </a:p>
        </p:txBody>
      </p:sp>
      <p:sp>
        <p:nvSpPr>
          <p:cNvPr id="159747" name="Rectangle 2"/>
          <p:cNvSpPr>
            <a:spLocks noGrp="1" noChangeArrowheads="1"/>
          </p:cNvSpPr>
          <p:nvPr>
            <p:ph type="title" idx="4294967295"/>
          </p:nvPr>
        </p:nvSpPr>
        <p:spPr>
          <a:xfrm>
            <a:off x="457200" y="274638"/>
            <a:ext cx="5897880" cy="490537"/>
          </a:xfrm>
        </p:spPr>
        <p:txBody>
          <a:bodyPr>
            <a:normAutofit fontScale="90000"/>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p>
        </p:txBody>
      </p:sp>
      <p:sp>
        <p:nvSpPr>
          <p:cNvPr id="159748" name="Rectangle 3"/>
          <p:cNvSpPr>
            <a:spLocks noGrp="1" noChangeArrowheads="1"/>
          </p:cNvSpPr>
          <p:nvPr>
            <p:ph type="body" idx="4294967295"/>
          </p:nvPr>
        </p:nvSpPr>
        <p:spPr>
          <a:xfrm>
            <a:off x="466725" y="909638"/>
            <a:ext cx="7671435" cy="5759450"/>
          </a:xfrm>
        </p:spPr>
        <p:txBody>
          <a:bodyPr>
            <a:normAutofit/>
          </a:bodyPr>
          <a:lstStyle/>
          <a:p>
            <a:pPr marL="1905" indent="-344805">
              <a:lnSpc>
                <a:spcPct val="120000"/>
              </a:lnSpc>
              <a:spcBef>
                <a:spcPct val="10000"/>
              </a:spcBef>
              <a:buFontTx/>
              <a:buNone/>
            </a:pPr>
            <a:r>
              <a:rPr lang="zh-CN" altLang="en-US" sz="2800" b="1" dirty="0">
                <a:latin typeface="华文宋体" panose="02010600040101010101" pitchFamily="2" charset="-122"/>
                <a:ea typeface="华文宋体" panose="02010600040101010101" pitchFamily="2" charset="-122"/>
              </a:rPr>
              <a:t>样本集：</a:t>
            </a:r>
            <a:r>
              <a:rPr lang="en-US" altLang="zh-CN" sz="2800" b="1" dirty="0">
                <a:latin typeface="华文宋体" panose="02010600040101010101" pitchFamily="2" charset="-122"/>
                <a:ea typeface="华文宋体" panose="02010600040101010101" pitchFamily="2" charset="-122"/>
              </a:rPr>
              <a:t>S={(X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a:latin typeface="华文宋体" panose="02010600040101010101" pitchFamily="2" charset="-122"/>
                <a:ea typeface="华文宋体" panose="02010600040101010101" pitchFamily="2" charset="-122"/>
              </a:rPr>
              <a:t>)}</a:t>
            </a:r>
            <a:r>
              <a:rPr lang="en-US" altLang="zh-CN" sz="2800" dirty="0">
                <a:latin typeface="华文宋体" panose="02010600040101010101" pitchFamily="2" charset="-122"/>
                <a:ea typeface="华文宋体" panose="02010600040101010101" pitchFamily="2" charset="-122"/>
              </a:rPr>
              <a:t> </a:t>
            </a:r>
          </a:p>
          <a:p>
            <a:pPr marL="1905" indent="-344805">
              <a:lnSpc>
                <a:spcPct val="120000"/>
              </a:lnSpc>
              <a:spcBef>
                <a:spcPct val="10000"/>
              </a:spcBef>
              <a:buFontTx/>
              <a:buNone/>
            </a:pPr>
            <a:r>
              <a:rPr lang="zh-CN" altLang="en-US" sz="2800" b="1" dirty="0">
                <a:solidFill>
                  <a:srgbClr val="FF0000"/>
                </a:solidFill>
                <a:latin typeface="华文宋体" panose="02010600040101010101" pitchFamily="2" charset="-122"/>
                <a:ea typeface="华文宋体" panose="02010600040101010101" pitchFamily="2" charset="-122"/>
              </a:rPr>
              <a:t>基本思想 </a:t>
            </a:r>
            <a:r>
              <a:rPr lang="zh-CN" altLang="en-US" sz="2800" b="1" dirty="0">
                <a:latin typeface="华文宋体" panose="02010600040101010101" pitchFamily="2" charset="-122"/>
                <a:ea typeface="华文宋体" panose="02010600040101010101" pitchFamily="2" charset="-122"/>
              </a:rPr>
              <a:t>：</a:t>
            </a:r>
          </a:p>
          <a:p>
            <a:pPr marL="1905" indent="-344805">
              <a:lnSpc>
                <a:spcPct val="120000"/>
              </a:lnSpc>
              <a:spcBef>
                <a:spcPct val="10000"/>
              </a:spcBef>
              <a:buFontTx/>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逐一地根据样本集中的样本</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k</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计算出实际输出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和误差测度</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各做一次调整，重复这个循环，直到∑</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&lt;ε</a:t>
            </a:r>
            <a:r>
              <a:rPr lang="zh-CN" altLang="en-US" sz="2800" b="1" dirty="0">
                <a:latin typeface="华文宋体" panose="02010600040101010101" pitchFamily="2" charset="-122"/>
                <a:ea typeface="华文宋体" panose="02010600040101010101" pitchFamily="2" charset="-122"/>
              </a:rPr>
              <a:t>。</a:t>
            </a:r>
          </a:p>
          <a:p>
            <a:pPr marL="1905" indent="-344805">
              <a:lnSpc>
                <a:spcPct val="120000"/>
              </a:lnSpc>
              <a:spcBef>
                <a:spcPct val="10000"/>
              </a:spcBef>
              <a:buFontTx/>
              <a:buNone/>
            </a:pP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用输出层的误差调整输出层权矩阵，并用此误差估计输出层的直接前导层的误差，再用输出层前导层误差估计更前一层的误差。形成将输出端表现出的误差沿着与输入信号</a:t>
            </a:r>
            <a:r>
              <a:rPr lang="zh-CN" altLang="en-US" sz="2800" b="1" dirty="0">
                <a:solidFill>
                  <a:srgbClr val="FF0000"/>
                </a:solidFill>
                <a:latin typeface="华文宋体" panose="02010600040101010101" pitchFamily="2" charset="-122"/>
                <a:ea typeface="华文宋体" panose="02010600040101010101" pitchFamily="2" charset="-122"/>
              </a:rPr>
              <a:t>相反</a:t>
            </a:r>
            <a:r>
              <a:rPr lang="zh-CN" altLang="en-US" sz="2800" b="1" dirty="0">
                <a:latin typeface="华文宋体" panose="02010600040101010101" pitchFamily="2" charset="-122"/>
                <a:ea typeface="华文宋体" panose="02010600040101010101" pitchFamily="2" charset="-122"/>
              </a:rPr>
              <a:t>的方向逐级向输入端传递的过程</a:t>
            </a:r>
            <a:r>
              <a:rPr lang="en-US" altLang="zh-CN" b="1" dirty="0">
                <a:latin typeface="华文宋体" panose="02010600040101010101" pitchFamily="2" charset="-122"/>
                <a:ea typeface="华文宋体" panose="02010600040101010101" pitchFamily="2" charset="-122"/>
              </a:rPr>
              <a:t>.</a:t>
            </a:r>
            <a:endParaRPr lang="zh-CN" altLang="en-US" sz="2800"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070453F-782E-466E-A98D-4EB42B13A2AE}"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6" name="组 9"/>
          <p:cNvGrpSpPr/>
          <p:nvPr/>
        </p:nvGrpSpPr>
        <p:grpSpPr>
          <a:xfrm>
            <a:off x="8400804" y="0"/>
            <a:ext cx="733409" cy="6858000"/>
            <a:chOff x="9055676" y="0"/>
            <a:chExt cx="3136324" cy="6858000"/>
          </a:xfrm>
        </p:grpSpPr>
        <p:sp>
          <p:nvSpPr>
            <p:cNvPr id="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矩形 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3" descr="眼镜"/>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95024">
            <a:off x="8459872" y="3178126"/>
            <a:ext cx="654147" cy="654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9748">
                                            <p:txEl>
                                              <p:pRg st="0" end="0"/>
                                            </p:txEl>
                                          </p:spTgt>
                                        </p:tgtEl>
                                        <p:attrNameLst>
                                          <p:attrName>style.visibility</p:attrName>
                                        </p:attrNameLst>
                                      </p:cBhvr>
                                      <p:to>
                                        <p:strVal val="visible"/>
                                      </p:to>
                                    </p:set>
                                    <p:anim calcmode="lin" valueType="num">
                                      <p:cBhvr additive="base">
                                        <p:cTn id="7" dur="500" fill="hold"/>
                                        <p:tgtEl>
                                          <p:spTgt spid="15974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9748">
                                            <p:txEl>
                                              <p:pRg st="1" end="1"/>
                                            </p:txEl>
                                          </p:spTgt>
                                        </p:tgtEl>
                                        <p:attrNameLst>
                                          <p:attrName>style.visibility</p:attrName>
                                        </p:attrNameLst>
                                      </p:cBhvr>
                                      <p:to>
                                        <p:strVal val="visible"/>
                                      </p:to>
                                    </p:set>
                                    <p:anim calcmode="lin" valueType="num">
                                      <p:cBhvr additive="base">
                                        <p:cTn id="13" dur="500" fill="hold"/>
                                        <p:tgtEl>
                                          <p:spTgt spid="15974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9748">
                                            <p:txEl>
                                              <p:pRg st="2" end="2"/>
                                            </p:txEl>
                                          </p:spTgt>
                                        </p:tgtEl>
                                        <p:attrNameLst>
                                          <p:attrName>style.visibility</p:attrName>
                                        </p:attrNameLst>
                                      </p:cBhvr>
                                      <p:to>
                                        <p:strVal val="visible"/>
                                      </p:to>
                                    </p:set>
                                    <p:anim calcmode="lin" valueType="num">
                                      <p:cBhvr additive="base">
                                        <p:cTn id="19" dur="500" fill="hold"/>
                                        <p:tgtEl>
                                          <p:spTgt spid="15974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9748">
                                            <p:txEl>
                                              <p:pRg st="3" end="3"/>
                                            </p:txEl>
                                          </p:spTgt>
                                        </p:tgtEl>
                                        <p:attrNameLst>
                                          <p:attrName>style.visibility</p:attrName>
                                        </p:attrNameLst>
                                      </p:cBhvr>
                                      <p:to>
                                        <p:strVal val="visible"/>
                                      </p:to>
                                    </p:set>
                                    <p:anim calcmode="lin" valueType="num">
                                      <p:cBhvr additive="base">
                                        <p:cTn id="25" dur="500" fill="hold"/>
                                        <p:tgtEl>
                                          <p:spTgt spid="15974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974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build="p"/>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F380A0-4AE7-485C-895E-5E7F6ED423AA}" type="datetime1">
              <a:rPr lang="zh-CN" altLang="en-US" sz="1400"/>
              <a:t>2025/11/4</a:t>
            </a:fld>
            <a:endParaRPr lang="zh-CN" altLang="en-US" sz="1400"/>
          </a:p>
        </p:txBody>
      </p:sp>
      <p:sp>
        <p:nvSpPr>
          <p:cNvPr id="16077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FD83100-5AE6-4394-B3CE-810D2755B93D}" type="slidenum">
              <a:rPr lang="en-US" altLang="zh-CN" sz="1400"/>
              <a:t>188</a:t>
            </a:fld>
            <a:endParaRPr lang="en-US" altLang="zh-CN" sz="1400"/>
          </a:p>
        </p:txBody>
      </p:sp>
      <p:sp>
        <p:nvSpPr>
          <p:cNvPr id="160772" name="Rectangle 2"/>
          <p:cNvSpPr>
            <a:spLocks noGrp="1" noChangeArrowheads="1"/>
          </p:cNvSpPr>
          <p:nvPr>
            <p:ph type="title" idx="4294967295"/>
          </p:nvPr>
        </p:nvSpPr>
        <p:spPr>
          <a:xfrm>
            <a:off x="788670" y="411163"/>
            <a:ext cx="6515100" cy="715962"/>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endParaRPr lang="zh-CN" altLang="en-US" sz="3600" dirty="0">
              <a:ea typeface="宋体" panose="02010600030101010101" pitchFamily="2" charset="-122"/>
            </a:endParaRPr>
          </a:p>
        </p:txBody>
      </p:sp>
      <p:sp>
        <p:nvSpPr>
          <p:cNvPr id="160773" name="Rectangle 3"/>
          <p:cNvSpPr>
            <a:spLocks noGrp="1" noChangeArrowheads="1"/>
          </p:cNvSpPr>
          <p:nvPr>
            <p:ph type="body" idx="4294967295"/>
          </p:nvPr>
        </p:nvSpPr>
        <p:spPr>
          <a:xfrm>
            <a:off x="829310" y="1641792"/>
            <a:ext cx="6433820" cy="3977640"/>
          </a:xfrm>
        </p:spPr>
        <p:txBody>
          <a:bodyPr/>
          <a:lstStyle/>
          <a:p>
            <a:pPr algn="just" eaLnBrk="1" hangingPunct="1">
              <a:buFontTx/>
              <a:buNone/>
            </a:pPr>
            <a:r>
              <a:rPr lang="en-US" altLang="zh-CN" b="1" dirty="0">
                <a:latin typeface="华文宋体" panose="02010600040101010101" pitchFamily="2" charset="-122"/>
                <a:ea typeface="华文宋体" panose="02010600040101010101" pitchFamily="2" charset="-122"/>
              </a:rPr>
              <a:t>1  for k=1 to L do</a:t>
            </a:r>
          </a:p>
          <a:p>
            <a:pPr algn="just" eaLnBrk="1" hangingPunct="1">
              <a:buFontTx/>
              <a:buNone/>
            </a:pPr>
            <a:r>
              <a:rPr lang="en-US" altLang="zh-CN" b="1" dirty="0">
                <a:latin typeface="华文宋体" panose="02010600040101010101" pitchFamily="2" charset="-122"/>
                <a:ea typeface="华文宋体" panose="02010600040101010101" pitchFamily="2" charset="-122"/>
              </a:rPr>
              <a:t>	1.1 </a:t>
            </a:r>
            <a:r>
              <a:rPr lang="zh-CN" altLang="en-US" b="1" dirty="0">
                <a:latin typeface="华文宋体" panose="02010600040101010101" pitchFamily="2" charset="-122"/>
                <a:ea typeface="华文宋体" panose="02010600040101010101" pitchFamily="2" charset="-122"/>
              </a:rPr>
              <a:t>初始化</a:t>
            </a:r>
            <a:r>
              <a:rPr lang="en-US" altLang="zh-CN" b="1" dirty="0">
                <a:latin typeface="华文宋体" panose="02010600040101010101" pitchFamily="2" charset="-122"/>
                <a:ea typeface="华文宋体" panose="02010600040101010101" pitchFamily="2" charset="-122"/>
              </a:rPr>
              <a:t>W</a:t>
            </a:r>
            <a:r>
              <a:rPr lang="en-US" altLang="zh-CN" b="1" baseline="30000"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a:t>
            </a:r>
          </a:p>
          <a:p>
            <a:pPr algn="just" eaLnBrk="1" hangingPunct="1">
              <a:buFontTx/>
              <a:buNone/>
            </a:pPr>
            <a:r>
              <a:rPr lang="en-US" altLang="zh-CN" b="1" dirty="0">
                <a:latin typeface="华文宋体" panose="02010600040101010101" pitchFamily="2" charset="-122"/>
                <a:ea typeface="华文宋体" panose="02010600040101010101" pitchFamily="2" charset="-122"/>
              </a:rPr>
              <a:t>2  </a:t>
            </a:r>
            <a:r>
              <a:rPr lang="zh-CN" altLang="en-US" b="1" dirty="0">
                <a:latin typeface="华文宋体" panose="02010600040101010101" pitchFamily="2" charset="-122"/>
                <a:ea typeface="华文宋体" panose="02010600040101010101" pitchFamily="2" charset="-122"/>
              </a:rPr>
              <a:t>初始化精度控制参数</a:t>
            </a:r>
            <a:r>
              <a:rPr lang="en-US" altLang="zh-CN" b="1" dirty="0">
                <a:latin typeface="华文宋体" panose="02010600040101010101" pitchFamily="2" charset="-122"/>
                <a:ea typeface="华文宋体" panose="02010600040101010101" pitchFamily="2" charset="-122"/>
              </a:rPr>
              <a:t>ε</a:t>
            </a:r>
            <a:r>
              <a:rPr lang="zh-CN" altLang="en-US" b="1" dirty="0">
                <a:latin typeface="华文宋体" panose="02010600040101010101" pitchFamily="2" charset="-122"/>
                <a:ea typeface="华文宋体" panose="02010600040101010101" pitchFamily="2" charset="-122"/>
              </a:rPr>
              <a:t>；</a:t>
            </a:r>
          </a:p>
          <a:p>
            <a:pPr algn="just" eaLnBrk="1" hangingPunct="1">
              <a:buFontTx/>
              <a:buNone/>
            </a:pPr>
            <a:r>
              <a:rPr lang="en-US" altLang="zh-CN" b="1" dirty="0">
                <a:latin typeface="华文宋体" panose="02010600040101010101" pitchFamily="2" charset="-122"/>
                <a:ea typeface="华文宋体" panose="02010600040101010101" pitchFamily="2" charset="-122"/>
              </a:rPr>
              <a:t>3  E=ε+1;</a:t>
            </a:r>
          </a:p>
          <a:p>
            <a:pPr eaLnBrk="1" hangingPunct="1">
              <a:buFontTx/>
              <a:buNone/>
            </a:pPr>
            <a:r>
              <a:rPr lang="en-US" altLang="zh-CN" b="1" dirty="0">
                <a:latin typeface="华文宋体" panose="02010600040101010101" pitchFamily="2" charset="-122"/>
                <a:ea typeface="华文宋体" panose="02010600040101010101" pitchFamily="2" charset="-122"/>
              </a:rPr>
              <a:t>4  while E&gt;ε do </a:t>
            </a:r>
          </a:p>
          <a:p>
            <a:pPr eaLnBrk="1" hangingPunct="1">
              <a:buFontTx/>
              <a:buNone/>
            </a:pPr>
            <a:r>
              <a:rPr lang="en-US" altLang="zh-CN" b="1" dirty="0">
                <a:latin typeface="华文宋体" panose="02010600040101010101" pitchFamily="2" charset="-122"/>
                <a:ea typeface="华文宋体" panose="02010600040101010101" pitchFamily="2" charset="-122"/>
              </a:rPr>
              <a:t>	4.1  E=0;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F9A6DFF-0EB9-4303-9E9B-36F4DE541A7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0773">
                                            <p:txEl>
                                              <p:pRg st="0" end="0"/>
                                            </p:txEl>
                                          </p:spTgt>
                                        </p:tgtEl>
                                        <p:attrNameLst>
                                          <p:attrName>style.visibility</p:attrName>
                                        </p:attrNameLst>
                                      </p:cBhvr>
                                      <p:to>
                                        <p:strVal val="visible"/>
                                      </p:to>
                                    </p:set>
                                    <p:anim calcmode="lin" valueType="num">
                                      <p:cBhvr additive="base">
                                        <p:cTn id="7" dur="500" fill="hold"/>
                                        <p:tgtEl>
                                          <p:spTgt spid="16077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07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0773">
                                            <p:txEl>
                                              <p:pRg st="1" end="1"/>
                                            </p:txEl>
                                          </p:spTgt>
                                        </p:tgtEl>
                                        <p:attrNameLst>
                                          <p:attrName>style.visibility</p:attrName>
                                        </p:attrNameLst>
                                      </p:cBhvr>
                                      <p:to>
                                        <p:strVal val="visible"/>
                                      </p:to>
                                    </p:set>
                                    <p:anim calcmode="lin" valueType="num">
                                      <p:cBhvr additive="base">
                                        <p:cTn id="13" dur="500" fill="hold"/>
                                        <p:tgtEl>
                                          <p:spTgt spid="16077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07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0773">
                                            <p:txEl>
                                              <p:pRg st="2" end="2"/>
                                            </p:txEl>
                                          </p:spTgt>
                                        </p:tgtEl>
                                        <p:attrNameLst>
                                          <p:attrName>style.visibility</p:attrName>
                                        </p:attrNameLst>
                                      </p:cBhvr>
                                      <p:to>
                                        <p:strVal val="visible"/>
                                      </p:to>
                                    </p:set>
                                    <p:anim calcmode="lin" valueType="num">
                                      <p:cBhvr additive="base">
                                        <p:cTn id="19" dur="500" fill="hold"/>
                                        <p:tgtEl>
                                          <p:spTgt spid="16077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077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0773">
                                            <p:txEl>
                                              <p:pRg st="3" end="3"/>
                                            </p:txEl>
                                          </p:spTgt>
                                        </p:tgtEl>
                                        <p:attrNameLst>
                                          <p:attrName>style.visibility</p:attrName>
                                        </p:attrNameLst>
                                      </p:cBhvr>
                                      <p:to>
                                        <p:strVal val="visible"/>
                                      </p:to>
                                    </p:set>
                                    <p:anim calcmode="lin" valueType="num">
                                      <p:cBhvr additive="base">
                                        <p:cTn id="25" dur="500" fill="hold"/>
                                        <p:tgtEl>
                                          <p:spTgt spid="16077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077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0773">
                                            <p:txEl>
                                              <p:pRg st="4" end="4"/>
                                            </p:txEl>
                                          </p:spTgt>
                                        </p:tgtEl>
                                        <p:attrNameLst>
                                          <p:attrName>style.visibility</p:attrName>
                                        </p:attrNameLst>
                                      </p:cBhvr>
                                      <p:to>
                                        <p:strVal val="visible"/>
                                      </p:to>
                                    </p:set>
                                    <p:anim calcmode="lin" valueType="num">
                                      <p:cBhvr additive="base">
                                        <p:cTn id="31" dur="500" fill="hold"/>
                                        <p:tgtEl>
                                          <p:spTgt spid="16077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077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0773">
                                            <p:txEl>
                                              <p:pRg st="5" end="5"/>
                                            </p:txEl>
                                          </p:spTgt>
                                        </p:tgtEl>
                                        <p:attrNameLst>
                                          <p:attrName>style.visibility</p:attrName>
                                        </p:attrNameLst>
                                      </p:cBhvr>
                                      <p:to>
                                        <p:strVal val="visible"/>
                                      </p:to>
                                    </p:set>
                                    <p:anim calcmode="lin" valueType="num">
                                      <p:cBhvr additive="base">
                                        <p:cTn id="37" dur="500" fill="hold"/>
                                        <p:tgtEl>
                                          <p:spTgt spid="16077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077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3" grpId="0" build="p"/>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B270DF-8177-4F30-8C7E-36D1D4A384A3}" type="datetime1">
              <a:rPr lang="zh-CN" altLang="en-US" sz="1400"/>
              <a:t>2025/11/4</a:t>
            </a:fld>
            <a:endParaRPr lang="zh-CN" altLang="en-US" sz="1400"/>
          </a:p>
        </p:txBody>
      </p:sp>
      <p:sp>
        <p:nvSpPr>
          <p:cNvPr id="1617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B4A752E-F75D-49A8-A157-128BB1548AAA}" type="slidenum">
              <a:rPr lang="en-US" altLang="zh-CN" sz="1400"/>
              <a:t>189</a:t>
            </a:fld>
            <a:endParaRPr lang="en-US" altLang="zh-CN" sz="1400"/>
          </a:p>
        </p:txBody>
      </p:sp>
      <p:sp>
        <p:nvSpPr>
          <p:cNvPr id="161796" name="Rectangle 2"/>
          <p:cNvSpPr>
            <a:spLocks noGrp="1" noChangeArrowheads="1"/>
          </p:cNvSpPr>
          <p:nvPr>
            <p:ph type="title" idx="4294967295"/>
          </p:nvPr>
        </p:nvSpPr>
        <p:spPr>
          <a:xfrm>
            <a:off x="457200" y="274638"/>
            <a:ext cx="6686550" cy="715962"/>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6.2.4 </a:t>
            </a:r>
            <a:r>
              <a:rPr lang="zh-CN" altLang="en-US" sz="3600" b="1" dirty="0">
                <a:solidFill>
                  <a:srgbClr val="FF0000"/>
                </a:solidFill>
                <a:latin typeface="华文宋体" panose="02010600040101010101" pitchFamily="2" charset="-122"/>
                <a:ea typeface="华文宋体" panose="02010600040101010101" pitchFamily="2" charset="-122"/>
              </a:rPr>
              <a:t>基本的</a:t>
            </a:r>
            <a:r>
              <a:rPr lang="en-US" altLang="zh-CN" sz="3600" b="1" dirty="0">
                <a:solidFill>
                  <a:srgbClr val="FF0000"/>
                </a:solidFill>
                <a:latin typeface="华文宋体" panose="02010600040101010101" pitchFamily="2" charset="-122"/>
                <a:ea typeface="华文宋体" panose="02010600040101010101" pitchFamily="2" charset="-122"/>
              </a:rPr>
              <a:t>BP</a:t>
            </a:r>
            <a:r>
              <a:rPr lang="zh-CN" altLang="en-US" sz="3600" b="1" dirty="0">
                <a:solidFill>
                  <a:srgbClr val="FF0000"/>
                </a:solidFill>
                <a:latin typeface="华文宋体" panose="02010600040101010101" pitchFamily="2" charset="-122"/>
                <a:ea typeface="华文宋体" panose="02010600040101010101" pitchFamily="2" charset="-122"/>
              </a:rPr>
              <a:t>算法 </a:t>
            </a:r>
            <a:endParaRPr lang="zh-CN" altLang="en-US" sz="3600" b="1" dirty="0">
              <a:ea typeface="宋体" panose="02010600030101010101" pitchFamily="2" charset="-122"/>
            </a:endParaRPr>
          </a:p>
        </p:txBody>
      </p:sp>
      <p:sp>
        <p:nvSpPr>
          <p:cNvPr id="161797" name="Rectangle 3"/>
          <p:cNvSpPr>
            <a:spLocks noGrp="1" noChangeArrowheads="1"/>
          </p:cNvSpPr>
          <p:nvPr>
            <p:ph type="body" idx="4294967295"/>
          </p:nvPr>
        </p:nvSpPr>
        <p:spPr>
          <a:xfrm>
            <a:off x="548517" y="1101726"/>
            <a:ext cx="7223760" cy="4983163"/>
          </a:xfrm>
        </p:spPr>
        <p:txBody>
          <a:bodyPr>
            <a:normAutofit lnSpcReduction="10000"/>
          </a:bodyPr>
          <a:lstStyle/>
          <a:p>
            <a:pPr algn="just" eaLnBrk="1" hangingPunct="1">
              <a:lnSpc>
                <a:spcPct val="90000"/>
              </a:lnSpc>
              <a:buFontTx/>
              <a:buNone/>
            </a:pPr>
            <a:r>
              <a:rPr lang="en-US" altLang="zh-CN" sz="2800" b="1" dirty="0">
                <a:latin typeface="Times New Roman" panose="02020603050405020304" pitchFamily="18" charset="0"/>
                <a:ea typeface="宋体" panose="02010600030101010101" pitchFamily="2" charset="-122"/>
              </a:rPr>
              <a:t>    </a:t>
            </a:r>
            <a:r>
              <a:rPr lang="en-US" altLang="zh-CN" sz="2800" b="1" dirty="0">
                <a:latin typeface="华文宋体" panose="02010600040101010101" pitchFamily="2" charset="-122"/>
                <a:ea typeface="华文宋体" panose="02010600040101010101" pitchFamily="2" charset="-122"/>
              </a:rPr>
              <a:t>4.2 </a:t>
            </a:r>
            <a:r>
              <a:rPr lang="zh-CN" altLang="en-US" sz="2800" b="1" dirty="0">
                <a:latin typeface="华文宋体" panose="02010600040101010101" pitchFamily="2" charset="-122"/>
                <a:ea typeface="华文宋体" panose="02010600040101010101" pitchFamily="2" charset="-122"/>
              </a:rPr>
              <a:t>对</a:t>
            </a:r>
            <a:r>
              <a:rPr lang="en-US" altLang="zh-CN" sz="2800" b="1" dirty="0">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中的每一个样本（</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4.2.1  </a:t>
            </a:r>
            <a:r>
              <a:rPr lang="zh-CN" altLang="en-US" sz="2800" b="1" dirty="0">
                <a:latin typeface="华文宋体" panose="02010600040101010101" pitchFamily="2" charset="-122"/>
                <a:ea typeface="华文宋体" panose="02010600040101010101" pitchFamily="2" charset="-122"/>
              </a:rPr>
              <a:t>计算出</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对应的实际输出</a:t>
            </a:r>
            <a:r>
              <a:rPr lang="en-US" altLang="zh-CN" sz="2800" b="1" dirty="0">
                <a:latin typeface="华文宋体" panose="02010600040101010101" pitchFamily="2" charset="-122"/>
                <a:ea typeface="华文宋体" panose="02010600040101010101" pitchFamily="2" charset="-122"/>
              </a:rPr>
              <a:t>O</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4.2.2  </a:t>
            </a:r>
            <a:r>
              <a:rPr lang="zh-CN" altLang="en-US" sz="2800" b="1" dirty="0">
                <a:latin typeface="华文宋体" panose="02010600040101010101" pitchFamily="2" charset="-122"/>
                <a:ea typeface="华文宋体" panose="02010600040101010101" pitchFamily="2" charset="-122"/>
              </a:rPr>
              <a:t>计算出</a:t>
            </a:r>
            <a:r>
              <a:rPr lang="en-US" altLang="zh-CN" sz="2800" b="1" dirty="0">
                <a:latin typeface="华文宋体" panose="02010600040101010101" pitchFamily="2" charset="-122"/>
                <a:ea typeface="华文宋体" panose="02010600040101010101" pitchFamily="2" charset="-122"/>
              </a:rPr>
              <a:t>E</a:t>
            </a:r>
            <a:r>
              <a:rPr lang="en-US" altLang="zh-CN" sz="2800" b="1" baseline="-30000" dirty="0">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4.2.3  E=</a:t>
            </a:r>
            <a:r>
              <a:rPr lang="en-US" altLang="zh-CN" sz="2800" b="1" dirty="0" err="1">
                <a:latin typeface="华文宋体" panose="02010600040101010101" pitchFamily="2" charset="-122"/>
                <a:ea typeface="华文宋体" panose="02010600040101010101" pitchFamily="2" charset="-122"/>
              </a:rPr>
              <a:t>E+E</a:t>
            </a:r>
            <a:r>
              <a:rPr lang="en-US" altLang="zh-CN" sz="2800" b="1" baseline="-30000" dirty="0" err="1">
                <a:latin typeface="华文宋体" panose="02010600040101010101" pitchFamily="2" charset="-122"/>
                <a:ea typeface="华文宋体" panose="02010600040101010101" pitchFamily="2" charset="-122"/>
              </a:rPr>
              <a:t>p</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4.2.4  </a:t>
            </a:r>
            <a:r>
              <a:rPr lang="zh-CN" altLang="en-US" sz="2800" b="1" dirty="0">
                <a:latin typeface="华文宋体" panose="02010600040101010101" pitchFamily="2" charset="-122"/>
                <a:ea typeface="华文宋体" panose="02010600040101010101" pitchFamily="2" charset="-122"/>
              </a:rPr>
              <a:t>根据</a:t>
            </a:r>
            <a:r>
              <a:rPr lang="zh-CN" altLang="en-US" sz="2800" b="1" dirty="0">
                <a:solidFill>
                  <a:srgbClr val="FF0000"/>
                </a:solidFill>
                <a:latin typeface="华文宋体" panose="02010600040101010101" pitchFamily="2" charset="-122"/>
                <a:ea typeface="华文宋体" panose="02010600040101010101" pitchFamily="2" charset="-122"/>
              </a:rPr>
              <a:t>相应式子</a:t>
            </a:r>
            <a:r>
              <a:rPr lang="zh-CN" altLang="en-US" sz="2800" b="1" dirty="0">
                <a:latin typeface="华文宋体" panose="02010600040101010101" pitchFamily="2" charset="-122"/>
                <a:ea typeface="华文宋体" panose="02010600040101010101" pitchFamily="2" charset="-122"/>
              </a:rPr>
              <a:t>调整</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4.2.5  k=L-1</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4.2.6  while k≠0 do</a:t>
            </a:r>
          </a:p>
          <a:p>
            <a:pPr algn="just"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rPr>
              <a:t>	  	   4.2.6.1  </a:t>
            </a:r>
            <a:r>
              <a:rPr lang="zh-CN" altLang="en-US" sz="2800" b="1" dirty="0">
                <a:latin typeface="华文宋体" panose="02010600040101010101" pitchFamily="2" charset="-122"/>
                <a:ea typeface="华文宋体" panose="02010600040101010101" pitchFamily="2" charset="-122"/>
              </a:rPr>
              <a:t>根据</a:t>
            </a:r>
            <a:r>
              <a:rPr lang="zh-CN" altLang="en-US" sz="2800" b="1" dirty="0">
                <a:solidFill>
                  <a:srgbClr val="FF0000"/>
                </a:solidFill>
                <a:latin typeface="华文宋体" panose="02010600040101010101" pitchFamily="2" charset="-122"/>
                <a:ea typeface="华文宋体" panose="02010600040101010101" pitchFamily="2" charset="-122"/>
              </a:rPr>
              <a:t>相应式子</a:t>
            </a:r>
            <a:r>
              <a:rPr lang="zh-CN" altLang="en-US" sz="2800" b="1" dirty="0">
                <a:latin typeface="华文宋体" panose="02010600040101010101" pitchFamily="2" charset="-122"/>
                <a:ea typeface="华文宋体" panose="02010600040101010101" pitchFamily="2" charset="-122"/>
              </a:rPr>
              <a:t>调整</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a:t>
            </a:r>
          </a:p>
          <a:p>
            <a:pPr eaLnBrk="1" hangingPunct="1">
              <a:lnSpc>
                <a:spcPct val="90000"/>
              </a:lnSpc>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4.2.6.2  k=k-1 </a:t>
            </a:r>
          </a:p>
          <a:p>
            <a:pPr eaLnBrk="1" hangingPunct="1">
              <a:lnSpc>
                <a:spcPct val="90000"/>
              </a:lnSpc>
              <a:buFontTx/>
              <a:buNone/>
            </a:pPr>
            <a:r>
              <a:rPr lang="en-US" altLang="zh-CN" sz="2800" b="1" dirty="0">
                <a:latin typeface="华文宋体" panose="02010600040101010101" pitchFamily="2" charset="-122"/>
                <a:ea typeface="华文宋体" panose="02010600040101010101" pitchFamily="2" charset="-122"/>
              </a:rPr>
              <a:t>    4.3 E=E/2.0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8BEC14A-EA7E-47A5-835D-D356620CBC7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1797">
                                            <p:txEl>
                                              <p:pRg st="0" end="0"/>
                                            </p:txEl>
                                          </p:spTgt>
                                        </p:tgtEl>
                                        <p:attrNameLst>
                                          <p:attrName>style.visibility</p:attrName>
                                        </p:attrNameLst>
                                      </p:cBhvr>
                                      <p:to>
                                        <p:strVal val="visible"/>
                                      </p:to>
                                    </p:set>
                                    <p:anim calcmode="lin" valueType="num">
                                      <p:cBhvr additive="base">
                                        <p:cTn id="7" dur="500" fill="hold"/>
                                        <p:tgtEl>
                                          <p:spTgt spid="1617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179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1797">
                                            <p:txEl>
                                              <p:pRg st="1" end="1"/>
                                            </p:txEl>
                                          </p:spTgt>
                                        </p:tgtEl>
                                        <p:attrNameLst>
                                          <p:attrName>style.visibility</p:attrName>
                                        </p:attrNameLst>
                                      </p:cBhvr>
                                      <p:to>
                                        <p:strVal val="visible"/>
                                      </p:to>
                                    </p:set>
                                    <p:anim calcmode="lin" valueType="num">
                                      <p:cBhvr additive="base">
                                        <p:cTn id="13" dur="500" fill="hold"/>
                                        <p:tgtEl>
                                          <p:spTgt spid="1617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179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797">
                                            <p:txEl>
                                              <p:pRg st="2" end="2"/>
                                            </p:txEl>
                                          </p:spTgt>
                                        </p:tgtEl>
                                        <p:attrNameLst>
                                          <p:attrName>style.visibility</p:attrName>
                                        </p:attrNameLst>
                                      </p:cBhvr>
                                      <p:to>
                                        <p:strVal val="visible"/>
                                      </p:to>
                                    </p:set>
                                    <p:anim calcmode="lin" valueType="num">
                                      <p:cBhvr additive="base">
                                        <p:cTn id="19" dur="500" fill="hold"/>
                                        <p:tgtEl>
                                          <p:spTgt spid="1617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179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797">
                                            <p:txEl>
                                              <p:pRg st="3" end="3"/>
                                            </p:txEl>
                                          </p:spTgt>
                                        </p:tgtEl>
                                        <p:attrNameLst>
                                          <p:attrName>style.visibility</p:attrName>
                                        </p:attrNameLst>
                                      </p:cBhvr>
                                      <p:to>
                                        <p:strVal val="visible"/>
                                      </p:to>
                                    </p:set>
                                    <p:anim calcmode="lin" valueType="num">
                                      <p:cBhvr additive="base">
                                        <p:cTn id="25" dur="500" fill="hold"/>
                                        <p:tgtEl>
                                          <p:spTgt spid="16179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179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1797">
                                            <p:txEl>
                                              <p:pRg st="4" end="4"/>
                                            </p:txEl>
                                          </p:spTgt>
                                        </p:tgtEl>
                                        <p:attrNameLst>
                                          <p:attrName>style.visibility</p:attrName>
                                        </p:attrNameLst>
                                      </p:cBhvr>
                                      <p:to>
                                        <p:strVal val="visible"/>
                                      </p:to>
                                    </p:set>
                                    <p:anim calcmode="lin" valueType="num">
                                      <p:cBhvr additive="base">
                                        <p:cTn id="31" dur="500" fill="hold"/>
                                        <p:tgtEl>
                                          <p:spTgt spid="16179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179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1797">
                                            <p:txEl>
                                              <p:pRg st="5" end="5"/>
                                            </p:txEl>
                                          </p:spTgt>
                                        </p:tgtEl>
                                        <p:attrNameLst>
                                          <p:attrName>style.visibility</p:attrName>
                                        </p:attrNameLst>
                                      </p:cBhvr>
                                      <p:to>
                                        <p:strVal val="visible"/>
                                      </p:to>
                                    </p:set>
                                    <p:anim calcmode="lin" valueType="num">
                                      <p:cBhvr additive="base">
                                        <p:cTn id="37" dur="500" fill="hold"/>
                                        <p:tgtEl>
                                          <p:spTgt spid="16179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179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1797">
                                            <p:txEl>
                                              <p:pRg st="6" end="6"/>
                                            </p:txEl>
                                          </p:spTgt>
                                        </p:tgtEl>
                                        <p:attrNameLst>
                                          <p:attrName>style.visibility</p:attrName>
                                        </p:attrNameLst>
                                      </p:cBhvr>
                                      <p:to>
                                        <p:strVal val="visible"/>
                                      </p:to>
                                    </p:set>
                                    <p:anim calcmode="lin" valueType="num">
                                      <p:cBhvr additive="base">
                                        <p:cTn id="43" dur="500" fill="hold"/>
                                        <p:tgtEl>
                                          <p:spTgt spid="16179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6179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1797">
                                            <p:txEl>
                                              <p:pRg st="7" end="7"/>
                                            </p:txEl>
                                          </p:spTgt>
                                        </p:tgtEl>
                                        <p:attrNameLst>
                                          <p:attrName>style.visibility</p:attrName>
                                        </p:attrNameLst>
                                      </p:cBhvr>
                                      <p:to>
                                        <p:strVal val="visible"/>
                                      </p:to>
                                    </p:set>
                                    <p:anim calcmode="lin" valueType="num">
                                      <p:cBhvr additive="base">
                                        <p:cTn id="49" dur="500" fill="hold"/>
                                        <p:tgtEl>
                                          <p:spTgt spid="16179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179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61797">
                                            <p:txEl>
                                              <p:pRg st="8" end="8"/>
                                            </p:txEl>
                                          </p:spTgt>
                                        </p:tgtEl>
                                        <p:attrNameLst>
                                          <p:attrName>style.visibility</p:attrName>
                                        </p:attrNameLst>
                                      </p:cBhvr>
                                      <p:to>
                                        <p:strVal val="visible"/>
                                      </p:to>
                                    </p:set>
                                    <p:anim calcmode="lin" valueType="num">
                                      <p:cBhvr additive="base">
                                        <p:cTn id="55" dur="500" fill="hold"/>
                                        <p:tgtEl>
                                          <p:spTgt spid="16179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6179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61797">
                                            <p:txEl>
                                              <p:pRg st="9" end="9"/>
                                            </p:txEl>
                                          </p:spTgt>
                                        </p:tgtEl>
                                        <p:attrNameLst>
                                          <p:attrName>style.visibility</p:attrName>
                                        </p:attrNameLst>
                                      </p:cBhvr>
                                      <p:to>
                                        <p:strVal val="visible"/>
                                      </p:to>
                                    </p:set>
                                    <p:anim calcmode="lin" valueType="num">
                                      <p:cBhvr additive="base">
                                        <p:cTn id="61" dur="500" fill="hold"/>
                                        <p:tgtEl>
                                          <p:spTgt spid="16179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6179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36" y="-2140"/>
            <a:ext cx="7886700" cy="1706045"/>
          </a:xfrm>
        </p:spPr>
        <p:txBody>
          <a:bodyPr>
            <a:noAutofit/>
          </a:bodyPr>
          <a:lstStyle/>
          <a:p>
            <a:pPr>
              <a:lnSpc>
                <a:spcPct val="150000"/>
              </a:lnSpc>
            </a:pPr>
            <a:r>
              <a:rPr lang="en-US" altLang="zh-CN" sz="2400" b="1" dirty="0" err="1">
                <a:latin typeface="华文宋体" panose="02010600040101010101" pitchFamily="2" charset="-122"/>
                <a:ea typeface="华文宋体" panose="02010600040101010101" pitchFamily="2" charset="-122"/>
              </a:rPr>
              <a:t>AMiner</a:t>
            </a:r>
            <a:r>
              <a:rPr lang="zh-CN" altLang="zh-CN" sz="2400" b="1" dirty="0">
                <a:latin typeface="华文宋体" panose="02010600040101010101" pitchFamily="2" charset="-122"/>
                <a:ea typeface="华文宋体" panose="02010600040101010101" pitchFamily="2" charset="-122"/>
              </a:rPr>
              <a:t>每年推出</a:t>
            </a:r>
            <a:r>
              <a:rPr lang="en-US" altLang="zh-CN" sz="2400" b="1" dirty="0">
                <a:latin typeface="华文宋体" panose="02010600040101010101" pitchFamily="2" charset="-122"/>
                <a:ea typeface="华文宋体" panose="02010600040101010101" pitchFamily="2" charset="-122"/>
              </a:rPr>
              <a:t>“AI 2000 </a:t>
            </a:r>
            <a:r>
              <a:rPr lang="zh-CN" altLang="zh-CN" sz="2400" b="1" dirty="0">
                <a:latin typeface="华文宋体" panose="02010600040101010101" pitchFamily="2" charset="-122"/>
                <a:ea typeface="华文宋体" panose="02010600040101010101" pitchFamily="2" charset="-122"/>
              </a:rPr>
              <a:t>全球人工智能学者</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名单，评选全球人工智能</a:t>
            </a:r>
            <a:r>
              <a:rPr lang="en-US" altLang="zh-CN" sz="2400" b="1" dirty="0">
                <a:latin typeface="华文宋体" panose="02010600040101010101" pitchFamily="2" charset="-122"/>
                <a:ea typeface="华文宋体" panose="02010600040101010101" pitchFamily="2" charset="-122"/>
              </a:rPr>
              <a:t> 20 </a:t>
            </a:r>
            <a:r>
              <a:rPr lang="zh-CN" altLang="zh-CN" sz="2400" b="1" dirty="0">
                <a:latin typeface="华文宋体" panose="02010600040101010101" pitchFamily="2" charset="-122"/>
                <a:ea typeface="华文宋体" panose="02010600040101010101" pitchFamily="2" charset="-122"/>
              </a:rPr>
              <a:t>个细分领域前</a:t>
            </a:r>
            <a:r>
              <a:rPr lang="en-US" altLang="zh-CN" sz="2400" b="1" dirty="0">
                <a:latin typeface="华文宋体" panose="02010600040101010101" pitchFamily="2" charset="-122"/>
                <a:ea typeface="华文宋体" panose="02010600040101010101" pitchFamily="2" charset="-122"/>
              </a:rPr>
              <a:t> 100 </a:t>
            </a:r>
            <a:r>
              <a:rPr lang="zh-CN" altLang="zh-CN" sz="2400" b="1" dirty="0">
                <a:latin typeface="华文宋体" panose="02010600040101010101" pitchFamily="2" charset="-122"/>
                <a:ea typeface="华文宋体" panose="02010600040101010101" pitchFamily="2" charset="-122"/>
              </a:rPr>
              <a:t>名最具影响力学者</a:t>
            </a:r>
            <a:endParaRPr lang="zh-CN" altLang="en-US" sz="2400" b="1" dirty="0">
              <a:latin typeface="华文宋体" panose="02010600040101010101" pitchFamily="2" charset="-122"/>
              <a:ea typeface="华文宋体" panose="02010600040101010101" pitchFamily="2" charset="-122"/>
            </a:endParaRPr>
          </a:p>
        </p:txBody>
      </p:sp>
      <p:pic>
        <p:nvPicPr>
          <p:cNvPr id="4" name="内容占位符 3"/>
          <p:cNvPicPr>
            <a:picLocks noGrp="1"/>
          </p:cNvPicPr>
          <p:nvPr>
            <p:ph idx="1"/>
          </p:nvPr>
        </p:nvPicPr>
        <p:blipFill rotWithShape="1">
          <a:blip r:embed="rId2"/>
          <a:srcRect b="3739"/>
          <a:stretch>
            <a:fillRect/>
          </a:stretch>
        </p:blipFill>
        <p:spPr>
          <a:xfrm>
            <a:off x="1955255" y="1483568"/>
            <a:ext cx="5326894" cy="3771478"/>
          </a:xfrm>
          <a:prstGeom prst="rect">
            <a:avLst/>
          </a:prstGeom>
        </p:spPr>
      </p:pic>
      <p:pic>
        <p:nvPicPr>
          <p:cNvPr id="5" name="图片 4"/>
          <p:cNvPicPr/>
          <p:nvPr/>
        </p:nvPicPr>
        <p:blipFill rotWithShape="1">
          <a:blip r:embed="rId3"/>
          <a:srcRect t="2005"/>
          <a:stretch>
            <a:fillRect/>
          </a:stretch>
        </p:blipFill>
        <p:spPr>
          <a:xfrm>
            <a:off x="2049137" y="5255046"/>
            <a:ext cx="5155894" cy="1456101"/>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87D16B4-8510-4270-B961-13B3266D713F}" type="datetime1">
              <a:rPr lang="zh-CN" altLang="en-US" sz="1400"/>
              <a:t>2025/11/4</a:t>
            </a:fld>
            <a:endParaRPr lang="zh-CN" altLang="en-US" sz="1400"/>
          </a:p>
        </p:txBody>
      </p:sp>
      <p:sp>
        <p:nvSpPr>
          <p:cNvPr id="1628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A5B7CEA-35C9-4959-8AAD-58CDDC5C398B}" type="slidenum">
              <a:rPr lang="en-US" altLang="zh-CN" sz="1400"/>
              <a:t>190</a:t>
            </a:fld>
            <a:endParaRPr lang="en-US" altLang="zh-CN" sz="1400"/>
          </a:p>
        </p:txBody>
      </p:sp>
      <p:sp>
        <p:nvSpPr>
          <p:cNvPr id="162820" name="Rectangle 2"/>
          <p:cNvSpPr>
            <a:spLocks noGrp="1" noChangeArrowheads="1"/>
          </p:cNvSpPr>
          <p:nvPr>
            <p:ph type="title" idx="4294967295"/>
          </p:nvPr>
        </p:nvSpPr>
        <p:spPr>
          <a:xfrm>
            <a:off x="457200" y="276225"/>
            <a:ext cx="4857750" cy="84931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6.3 </a:t>
            </a:r>
            <a:r>
              <a:rPr lang="zh-CN" altLang="en-US" sz="3600" b="1" dirty="0">
                <a:solidFill>
                  <a:srgbClr val="FF0000"/>
                </a:solidFill>
                <a:latin typeface="华文宋体" panose="02010600040101010101" pitchFamily="2" charset="-122"/>
                <a:ea typeface="华文宋体" panose="02010600040101010101" pitchFamily="2" charset="-122"/>
              </a:rPr>
              <a:t>算法的改进</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62821" name="Rectangle 3"/>
          <p:cNvSpPr>
            <a:spLocks noGrp="1" noChangeArrowheads="1"/>
          </p:cNvSpPr>
          <p:nvPr>
            <p:ph type="body" idx="4294967295"/>
          </p:nvPr>
        </p:nvSpPr>
        <p:spPr>
          <a:xfrm>
            <a:off x="306388" y="1054100"/>
            <a:ext cx="7974864" cy="5073650"/>
          </a:xfrm>
        </p:spPr>
        <p:txBody>
          <a:bodyPr/>
          <a:lstStyle/>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1.BP</a:t>
            </a:r>
            <a:r>
              <a:rPr lang="zh-CN" altLang="en-US" sz="2800" b="1" dirty="0">
                <a:latin typeface="华文宋体" panose="02010600040101010101" pitchFamily="2" charset="-122"/>
                <a:ea typeface="华文宋体" panose="02010600040101010101" pitchFamily="2" charset="-122"/>
              </a:rPr>
              <a:t>网络接受样本的顺序对训练结果有较大影响。它更“</a:t>
            </a:r>
            <a:r>
              <a:rPr lang="zh-CN" altLang="en-US" sz="2800" b="1" dirty="0">
                <a:solidFill>
                  <a:srgbClr val="FF3300"/>
                </a:solidFill>
                <a:latin typeface="华文宋体" panose="02010600040101010101" pitchFamily="2" charset="-122"/>
                <a:ea typeface="华文宋体" panose="02010600040101010101" pitchFamily="2" charset="-122"/>
              </a:rPr>
              <a:t>偏爱</a:t>
            </a:r>
            <a:r>
              <a:rPr lang="zh-CN" altLang="en-US" sz="2800" b="1" dirty="0">
                <a:latin typeface="华文宋体" panose="02010600040101010101" pitchFamily="2" charset="-122"/>
                <a:ea typeface="华文宋体" panose="02010600040101010101" pitchFamily="2" charset="-122"/>
              </a:rPr>
              <a:t>”较后出现的样本</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给集中的样本安排一个适当的顺序</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是非常困难的。</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样本顺序影响结果的原因：“分别”、“依次” </a:t>
            </a:r>
          </a:p>
          <a:p>
            <a:pPr marL="88900" indent="0" algn="just" eaLnBrk="1" hangingPunct="1">
              <a:lnSpc>
                <a:spcPct val="140000"/>
              </a:lnSpc>
              <a:spcBef>
                <a:spcPct val="0"/>
              </a:spcBef>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）的“总效果”修改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a:t>
            </a:r>
          </a:p>
          <a:p>
            <a:pPr marL="88900" indent="0" algn="just" eaLnBrk="1" hangingPunct="1">
              <a:lnSpc>
                <a:spcPct val="140000"/>
              </a:lnSpc>
              <a:spcBef>
                <a:spcPct val="0"/>
              </a:spcBef>
              <a:buFontTx/>
              <a:buNone/>
            </a:pPr>
            <a:r>
              <a:rPr lang="zh-CN" altLang="en-US" sz="2800" b="1" dirty="0">
                <a:latin typeface="华文宋体" panose="02010600040101010101" pitchFamily="2" charset="-122"/>
                <a:ea typeface="华文宋体" panose="02010600040101010101" pitchFamily="2" charset="-122"/>
              </a:rPr>
              <a:t>	∆</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29BDEA7-ADEE-4966-9DDB-C55B837B831C}"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2821">
                                            <p:txEl>
                                              <p:pRg st="0" end="0"/>
                                            </p:txEl>
                                          </p:spTgt>
                                        </p:tgtEl>
                                        <p:attrNameLst>
                                          <p:attrName>style.visibility</p:attrName>
                                        </p:attrNameLst>
                                      </p:cBhvr>
                                      <p:to>
                                        <p:strVal val="visible"/>
                                      </p:to>
                                    </p:set>
                                    <p:anim calcmode="lin" valueType="num">
                                      <p:cBhvr additive="base">
                                        <p:cTn id="7" dur="500" fill="hold"/>
                                        <p:tgtEl>
                                          <p:spTgt spid="1628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28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2821">
                                            <p:txEl>
                                              <p:pRg st="1" end="1"/>
                                            </p:txEl>
                                          </p:spTgt>
                                        </p:tgtEl>
                                        <p:attrNameLst>
                                          <p:attrName>style.visibility</p:attrName>
                                        </p:attrNameLst>
                                      </p:cBhvr>
                                      <p:to>
                                        <p:strVal val="visible"/>
                                      </p:to>
                                    </p:set>
                                    <p:anim calcmode="lin" valueType="num">
                                      <p:cBhvr additive="base">
                                        <p:cTn id="13" dur="500" fill="hold"/>
                                        <p:tgtEl>
                                          <p:spTgt spid="1628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28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2821">
                                            <p:txEl>
                                              <p:pRg st="2" end="2"/>
                                            </p:txEl>
                                          </p:spTgt>
                                        </p:tgtEl>
                                        <p:attrNameLst>
                                          <p:attrName>style.visibility</p:attrName>
                                        </p:attrNameLst>
                                      </p:cBhvr>
                                      <p:to>
                                        <p:strVal val="visible"/>
                                      </p:to>
                                    </p:set>
                                    <p:anim calcmode="lin" valueType="num">
                                      <p:cBhvr additive="base">
                                        <p:cTn id="19" dur="500" fill="hold"/>
                                        <p:tgtEl>
                                          <p:spTgt spid="1628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28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2821">
                                            <p:txEl>
                                              <p:pRg st="3" end="3"/>
                                            </p:txEl>
                                          </p:spTgt>
                                        </p:tgtEl>
                                        <p:attrNameLst>
                                          <p:attrName>style.visibility</p:attrName>
                                        </p:attrNameLst>
                                      </p:cBhvr>
                                      <p:to>
                                        <p:strVal val="visible"/>
                                      </p:to>
                                    </p:set>
                                    <p:anim calcmode="lin" valueType="num">
                                      <p:cBhvr additive="base">
                                        <p:cTn id="25" dur="500" fill="hold"/>
                                        <p:tgtEl>
                                          <p:spTgt spid="16282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282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2821">
                                            <p:txEl>
                                              <p:pRg st="4" end="4"/>
                                            </p:txEl>
                                          </p:spTgt>
                                        </p:tgtEl>
                                        <p:attrNameLst>
                                          <p:attrName>style.visibility</p:attrName>
                                        </p:attrNameLst>
                                      </p:cBhvr>
                                      <p:to>
                                        <p:strVal val="visible"/>
                                      </p:to>
                                    </p:set>
                                    <p:anim calcmode="lin" valueType="num">
                                      <p:cBhvr additive="base">
                                        <p:cTn id="31" dur="500" fill="hold"/>
                                        <p:tgtEl>
                                          <p:spTgt spid="16282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282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1" grpId="0" build="p"/>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A9AB8A-ADB2-4AFF-BF0A-D870B35075F8}" type="datetime1">
              <a:rPr lang="zh-CN" altLang="en-US" sz="1400"/>
              <a:t>2025/11/4</a:t>
            </a:fld>
            <a:endParaRPr lang="zh-CN" altLang="en-US" sz="1400"/>
          </a:p>
        </p:txBody>
      </p:sp>
      <p:sp>
        <p:nvSpPr>
          <p:cNvPr id="1638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F84CB00-3354-4F4A-8B08-FE52D8CB755F}" type="slidenum">
              <a:rPr lang="en-US" altLang="zh-CN" sz="1400"/>
              <a:t>191</a:t>
            </a:fld>
            <a:endParaRPr lang="en-US" altLang="zh-CN" sz="1400"/>
          </a:p>
        </p:txBody>
      </p:sp>
      <p:sp>
        <p:nvSpPr>
          <p:cNvPr id="163844" name="Rectangle 2"/>
          <p:cNvSpPr>
            <a:spLocks noGrp="1" noChangeArrowheads="1"/>
          </p:cNvSpPr>
          <p:nvPr>
            <p:ph type="title" idx="4294967295"/>
          </p:nvPr>
        </p:nvSpPr>
        <p:spPr>
          <a:xfrm>
            <a:off x="628650" y="388938"/>
            <a:ext cx="4354830" cy="715962"/>
          </a:xfrm>
        </p:spPr>
        <p:txBody>
          <a:bodyPr/>
          <a:lstStyle/>
          <a:p>
            <a:r>
              <a:rPr lang="en-US" altLang="zh-CN" sz="3600" b="1" dirty="0">
                <a:solidFill>
                  <a:srgbClr val="FF0000"/>
                </a:solidFill>
                <a:latin typeface="华文宋体" panose="02010600040101010101" pitchFamily="2" charset="-122"/>
                <a:ea typeface="华文宋体" panose="02010600040101010101" pitchFamily="2" charset="-122"/>
              </a:rPr>
              <a:t>6.3 </a:t>
            </a:r>
            <a:r>
              <a:rPr lang="zh-CN" altLang="en-US" sz="3600" b="1" dirty="0">
                <a:solidFill>
                  <a:srgbClr val="FF0000"/>
                </a:solidFill>
                <a:latin typeface="华文宋体" panose="02010600040101010101" pitchFamily="2" charset="-122"/>
                <a:ea typeface="华文宋体" panose="02010600040101010101" pitchFamily="2" charset="-122"/>
              </a:rPr>
              <a:t>算法的改进</a:t>
            </a:r>
            <a:r>
              <a:rPr lang="zh-CN" altLang="en-US" sz="3600" dirty="0">
                <a:solidFill>
                  <a:srgbClr val="FF0000"/>
                </a:solidFill>
                <a:latin typeface="华文宋体" panose="02010600040101010101" pitchFamily="2" charset="-122"/>
                <a:ea typeface="华文宋体" panose="02010600040101010101" pitchFamily="2" charset="-122"/>
              </a:rPr>
              <a:t> </a:t>
            </a:r>
            <a:endParaRPr lang="zh-CN" altLang="en-US" dirty="0">
              <a:ea typeface="宋体" panose="02010600030101010101" pitchFamily="2" charset="-122"/>
            </a:endParaRPr>
          </a:p>
        </p:txBody>
      </p:sp>
      <p:sp>
        <p:nvSpPr>
          <p:cNvPr id="163845" name="Rectangle 3"/>
          <p:cNvSpPr>
            <a:spLocks noGrp="1" noChangeArrowheads="1"/>
          </p:cNvSpPr>
          <p:nvPr>
            <p:ph type="body" idx="4294967295"/>
          </p:nvPr>
        </p:nvSpPr>
        <p:spPr>
          <a:xfrm>
            <a:off x="744732" y="1443831"/>
            <a:ext cx="6732270" cy="4351338"/>
          </a:xfrm>
        </p:spPr>
        <p:txBody>
          <a:bodyPr>
            <a:normAutofit/>
          </a:bodyPr>
          <a:lstStyle/>
          <a:p>
            <a:pPr lvl="1">
              <a:lnSpc>
                <a:spcPct val="150000"/>
              </a:lnSpc>
            </a:pPr>
            <a:r>
              <a:rPr lang="zh-CN" altLang="en-US" sz="2800" b="1" dirty="0">
                <a:latin typeface="华文宋体" panose="02010600040101010101" pitchFamily="2" charset="-122"/>
                <a:ea typeface="华文宋体" panose="02010600040101010101" pitchFamily="2" charset="-122"/>
              </a:rPr>
              <a:t>用</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zh-CN" altLang="en-US" sz="2800" b="1" dirty="0">
                <a:latin typeface="华文宋体" panose="02010600040101010101" pitchFamily="2" charset="-122"/>
                <a:ea typeface="华文宋体" panose="02010600040101010101" pitchFamily="2" charset="-122"/>
              </a:rPr>
              <a:t>）的“总效果”修改</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p>
          <a:p>
            <a:pPr lvl="1">
              <a:lnSpc>
                <a:spcPct val="150000"/>
              </a:lnSpc>
            </a:pP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r>
              <a:rPr lang="en-US" altLang="zh-CN"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p</a:t>
            </a:r>
            <a:r>
              <a:rPr lang="en-US" altLang="zh-CN" sz="2800" b="1" dirty="0">
                <a:latin typeface="华文宋体" panose="02010600040101010101" pitchFamily="2" charset="-122"/>
                <a:ea typeface="华文宋体" panose="02010600040101010101" pitchFamily="2" charset="-122"/>
              </a:rPr>
              <a:t> w</a:t>
            </a:r>
            <a:r>
              <a:rPr lang="en-US" altLang="zh-CN" sz="2800" b="1" baseline="30000" dirty="0">
                <a:latin typeface="华文宋体" panose="02010600040101010101" pitchFamily="2" charset="-122"/>
                <a:ea typeface="华文宋体" panose="02010600040101010101" pitchFamily="2" charset="-122"/>
              </a:rPr>
              <a:t>(k)</a:t>
            </a:r>
            <a:r>
              <a:rPr lang="en-US" altLang="zh-CN" sz="2800" b="1" baseline="-30000" dirty="0" err="1">
                <a:latin typeface="华文宋体" panose="02010600040101010101" pitchFamily="2" charset="-122"/>
                <a:ea typeface="华文宋体" panose="02010600040101010101" pitchFamily="2" charset="-122"/>
              </a:rPr>
              <a:t>ij</a:t>
            </a:r>
            <a:endParaRPr lang="en-US" altLang="zh-CN" sz="2800" b="1" baseline="-30000" dirty="0">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76E4585-1436-4C4B-B540-6AF994162A35}" type="datetime1">
              <a:rPr lang="zh-CN" altLang="en-US" smtClean="0">
                <a:latin typeface="Times New Roman" panose="02020603050405020304" pitchFamily="18" charset="0"/>
              </a:rPr>
              <a:t>2025/11/4</a:t>
            </a:fld>
            <a:endParaRPr lang="zh-CN" altLang="en-US" dirty="0">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45">
                                            <p:txEl>
                                              <p:pRg st="0" end="0"/>
                                            </p:txEl>
                                          </p:spTgt>
                                        </p:tgtEl>
                                        <p:attrNameLst>
                                          <p:attrName>style.visibility</p:attrName>
                                        </p:attrNameLst>
                                      </p:cBhvr>
                                      <p:to>
                                        <p:strVal val="visible"/>
                                      </p:to>
                                    </p:set>
                                    <p:anim calcmode="lin" valueType="num">
                                      <p:cBhvr additive="base">
                                        <p:cTn id="7" dur="500" fill="hold"/>
                                        <p:tgtEl>
                                          <p:spTgt spid="1638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45">
                                            <p:txEl>
                                              <p:pRg st="1" end="1"/>
                                            </p:txEl>
                                          </p:spTgt>
                                        </p:tgtEl>
                                        <p:attrNameLst>
                                          <p:attrName>style.visibility</p:attrName>
                                        </p:attrNameLst>
                                      </p:cBhvr>
                                      <p:to>
                                        <p:strVal val="visible"/>
                                      </p:to>
                                    </p:set>
                                    <p:anim calcmode="lin" valueType="num">
                                      <p:cBhvr additive="base">
                                        <p:cTn id="13" dur="500" fill="hold"/>
                                        <p:tgtEl>
                                          <p:spTgt spid="16384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4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build="p"/>
    </p:bld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192</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9"/>
            <a:ext cx="7621921" cy="1358076"/>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如何</a:t>
            </a:r>
            <a:r>
              <a:rPr lang="zh-CN" altLang="en-US" dirty="0">
                <a:latin typeface="宋体" panose="02010600030101010101" pitchFamily="2" charset="-122"/>
                <a:ea typeface="宋体" panose="02010600030101010101" pitchFamily="2" charset="-122"/>
              </a:rPr>
              <a:t>找到最快下山的路径？</a:t>
            </a:r>
            <a:endParaRPr lang="en-US" altLang="zh-CN" b="1" dirty="0">
              <a:latin typeface="宋体" panose="02010600030101010101" pitchFamily="2" charset="-122"/>
              <a:ea typeface="宋体" panose="0201060003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grpSp>
        <p:nvGrpSpPr>
          <p:cNvPr id="15" name="画布 70799"/>
          <p:cNvGrpSpPr/>
          <p:nvPr/>
        </p:nvGrpSpPr>
        <p:grpSpPr>
          <a:xfrm>
            <a:off x="1887548" y="2972409"/>
            <a:ext cx="3896307" cy="2822463"/>
            <a:chOff x="0" y="0"/>
            <a:chExt cx="2879116" cy="1794510"/>
          </a:xfrm>
        </p:grpSpPr>
        <p:sp>
          <p:nvSpPr>
            <p:cNvPr id="16" name="矩形 15"/>
            <p:cNvSpPr/>
            <p:nvPr/>
          </p:nvSpPr>
          <p:spPr>
            <a:xfrm>
              <a:off x="0" y="0"/>
              <a:ext cx="2879090" cy="1794510"/>
            </a:xfrm>
            <a:prstGeom prst="rect">
              <a:avLst/>
            </a:prstGeom>
            <a:ln>
              <a:noFill/>
            </a:ln>
          </p:spPr>
          <p:txBody>
            <a:bodyPr/>
            <a:lstStyle/>
            <a:p>
              <a:endParaRPr lang="en-CN"/>
            </a:p>
          </p:txBody>
        </p:sp>
        <p:sp>
          <p:nvSpPr>
            <p:cNvPr id="17" name="任意多边形: 形状 500"/>
            <p:cNvSpPr/>
            <p:nvPr/>
          </p:nvSpPr>
          <p:spPr>
            <a:xfrm>
              <a:off x="35999" y="416560"/>
              <a:ext cx="2843117" cy="1288415"/>
            </a:xfrm>
            <a:custGeom>
              <a:avLst/>
              <a:gdLst>
                <a:gd name="connsiteX0" fmla="*/ 0 w 3124200"/>
                <a:gd name="connsiteY0" fmla="*/ 361950 h 1507031"/>
                <a:gd name="connsiteX1" fmla="*/ 190500 w 3124200"/>
                <a:gd name="connsiteY1" fmla="*/ 800100 h 1507031"/>
                <a:gd name="connsiteX2" fmla="*/ 561975 w 3124200"/>
                <a:gd name="connsiteY2" fmla="*/ 438150 h 1507031"/>
                <a:gd name="connsiteX3" fmla="*/ 1285875 w 3124200"/>
                <a:gd name="connsiteY3" fmla="*/ 1504950 h 1507031"/>
                <a:gd name="connsiteX4" fmla="*/ 1933575 w 3124200"/>
                <a:gd name="connsiteY4" fmla="*/ 714375 h 1507031"/>
                <a:gd name="connsiteX5" fmla="*/ 2219325 w 3124200"/>
                <a:gd name="connsiteY5" fmla="*/ 876300 h 1507031"/>
                <a:gd name="connsiteX6" fmla="*/ 2581275 w 3124200"/>
                <a:gd name="connsiteY6" fmla="*/ 447675 h 1507031"/>
                <a:gd name="connsiteX7" fmla="*/ 2847975 w 3124200"/>
                <a:gd name="connsiteY7" fmla="*/ 390525 h 1507031"/>
                <a:gd name="connsiteX8" fmla="*/ 3124200 w 3124200"/>
                <a:gd name="connsiteY8" fmla="*/ 0 h 1507031"/>
                <a:gd name="connsiteX9" fmla="*/ 3124200 w 3124200"/>
                <a:gd name="connsiteY9" fmla="*/ 0 h 150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4200" h="1507031">
                  <a:moveTo>
                    <a:pt x="0" y="361950"/>
                  </a:moveTo>
                  <a:cubicBezTo>
                    <a:pt x="48419" y="574675"/>
                    <a:pt x="96838" y="787400"/>
                    <a:pt x="190500" y="800100"/>
                  </a:cubicBezTo>
                  <a:cubicBezTo>
                    <a:pt x="284162" y="812800"/>
                    <a:pt x="379413" y="320675"/>
                    <a:pt x="561975" y="438150"/>
                  </a:cubicBezTo>
                  <a:cubicBezTo>
                    <a:pt x="744537" y="555625"/>
                    <a:pt x="1057275" y="1458913"/>
                    <a:pt x="1285875" y="1504950"/>
                  </a:cubicBezTo>
                  <a:cubicBezTo>
                    <a:pt x="1514475" y="1550987"/>
                    <a:pt x="1778000" y="819150"/>
                    <a:pt x="1933575" y="714375"/>
                  </a:cubicBezTo>
                  <a:cubicBezTo>
                    <a:pt x="2089150" y="609600"/>
                    <a:pt x="2111375" y="920750"/>
                    <a:pt x="2219325" y="876300"/>
                  </a:cubicBezTo>
                  <a:cubicBezTo>
                    <a:pt x="2327275" y="831850"/>
                    <a:pt x="2476500" y="528637"/>
                    <a:pt x="2581275" y="447675"/>
                  </a:cubicBezTo>
                  <a:cubicBezTo>
                    <a:pt x="2686050" y="366713"/>
                    <a:pt x="2757488" y="465137"/>
                    <a:pt x="2847975" y="390525"/>
                  </a:cubicBezTo>
                  <a:cubicBezTo>
                    <a:pt x="2938462" y="315913"/>
                    <a:pt x="3124200" y="0"/>
                    <a:pt x="3124200" y="0"/>
                  </a:cubicBezTo>
                  <a:lnTo>
                    <a:pt x="312420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pic>
          <p:nvPicPr>
            <p:cNvPr id="18" name="图形 70801" descr="运行"/>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50466" y="511810"/>
              <a:ext cx="340334" cy="31968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193</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8"/>
            <a:ext cx="7360454" cy="4299581"/>
          </a:xfrm>
        </p:spPr>
        <p:txBody>
          <a:bodyPr>
            <a:normAutofit fontScale="92500" lnSpcReduction="20000"/>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首先，要有一个描述这座山的可微分函数</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然后，要明确谷底就是该函数的最小值</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最后，就是寻找最陡峭的方向，即函数值下降快的方向，也就是给定点的梯度（梯度的方向就是函数变化最快的方向）。</a:t>
            </a:r>
            <a:endParaRPr lang="en-US" altLang="zh-CN" dirty="0">
              <a:latin typeface="宋体" panose="02010600030101010101" pitchFamily="2" charset="-122"/>
              <a:ea typeface="宋体" panose="02010600030101010101" pitchFamily="2" charset="-122"/>
            </a:endParaRPr>
          </a:p>
          <a:p>
            <a:pPr marL="0" indent="0">
              <a:lnSpc>
                <a:spcPct val="12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利用这个方法，反复求取梯度，最后就能达到函数的最小值，至于是局部最小还是全局最小，这个问题留在后面进行讨论。</a:t>
            </a:r>
            <a:r>
              <a:rPr lang="en-US" altLang="zh-CN" b="1" dirty="0">
                <a:latin typeface="华文宋体" panose="02010600040101010101" pitchFamily="2" charset="-122"/>
                <a:ea typeface="华文宋体" panose="02010600040101010101" pitchFamily="2" charset="-122"/>
              </a:rPr>
              <a:t>	</a:t>
            </a:r>
            <a:r>
              <a:rPr lang="en-US" altLang="zh-CN" b="1" dirty="0">
                <a:latin typeface="宋体" panose="02010600030101010101" pitchFamily="2" charset="-122"/>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3061">
                                            <p:txEl>
                                              <p:pRg st="2" end="2"/>
                                            </p:txEl>
                                          </p:spTgt>
                                        </p:tgtEl>
                                        <p:attrNameLst>
                                          <p:attrName>style.visibility</p:attrName>
                                        </p:attrNameLst>
                                      </p:cBhvr>
                                      <p:to>
                                        <p:strVal val="visible"/>
                                      </p:to>
                                    </p:set>
                                    <p:anim calcmode="lin" valueType="num">
                                      <p:cBhvr additive="base">
                                        <p:cTn id="19" dur="500" fill="hold"/>
                                        <p:tgtEl>
                                          <p:spTgt spid="1730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3061">
                                            <p:txEl>
                                              <p:pRg st="3" end="3"/>
                                            </p:txEl>
                                          </p:spTgt>
                                        </p:tgtEl>
                                        <p:attrNameLst>
                                          <p:attrName>style.visibility</p:attrName>
                                        </p:attrNameLst>
                                      </p:cBhvr>
                                      <p:to>
                                        <p:strVal val="visible"/>
                                      </p:to>
                                    </p:set>
                                    <p:anim calcmode="lin" valueType="num">
                                      <p:cBhvr additive="base">
                                        <p:cTn id="25" dur="500" fill="hold"/>
                                        <p:tgtEl>
                                          <p:spTgt spid="1730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30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3061">
                                            <p:txEl>
                                              <p:pRg st="4" end="4"/>
                                            </p:txEl>
                                          </p:spTgt>
                                        </p:tgtEl>
                                        <p:attrNameLst>
                                          <p:attrName>style.visibility</p:attrName>
                                        </p:attrNameLst>
                                      </p:cBhvr>
                                      <p:to>
                                        <p:strVal val="visible"/>
                                      </p:to>
                                    </p:set>
                                    <p:anim calcmode="lin" valueType="num">
                                      <p:cBhvr additive="base">
                                        <p:cTn id="31" dur="500" fill="hold"/>
                                        <p:tgtEl>
                                          <p:spTgt spid="17306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306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194</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296990"/>
            <a:ext cx="7439097" cy="2206623"/>
          </a:xfrm>
        </p:spPr>
        <p:txBody>
          <a:bodyPr>
            <a:normAutofit lnSpcReduction="10000"/>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a:p>
            <a:pPr marL="0" indent="0">
              <a:lnSpc>
                <a:spcPct val="150000"/>
              </a:lnSpc>
              <a:buNone/>
            </a:pPr>
            <a:r>
              <a:rPr lang="en-US" altLang="zh-CN" sz="2400"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梯度表示某一函数在该点处的方向导数沿着该方向可以取得最大值，也就是说，函数在该点处沿着该方向（梯度的方向）变化最快，变化率最大。</a:t>
            </a:r>
            <a:r>
              <a:rPr lang="en-US" altLang="zh-CN" b="1" dirty="0">
                <a:latin typeface="宋体" panose="02010600030101010101" pitchFamily="2" charset="-122"/>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727113" y="3503613"/>
                <a:ext cx="7106726" cy="2336858"/>
              </a:xfrm>
              <a:prstGeom prst="rect">
                <a:avLst/>
              </a:prstGeom>
            </p:spPr>
            <p:txBody>
              <a:bodyPr wrap="square">
                <a:spAutoFit/>
              </a:bodyPr>
              <a:lstStyle/>
              <a:p>
                <a:pPr indent="304800" algn="just">
                  <a:lnSpc>
                    <a:spcPct val="150000"/>
                  </a:lnSpc>
                  <a:spcAft>
                    <a:spcPts val="0"/>
                  </a:spcAft>
                </a:pPr>
                <a:r>
                  <a:rPr lang="en-US" altLang="zh-CN" sz="2000" kern="100" dirty="0">
                    <a:latin typeface="等线" panose="02010600030101010101" pitchFamily="2" charset="-122"/>
                    <a:ea typeface="宋体" panose="02010600030101010101" pitchFamily="2" charset="-122"/>
                    <a:cs typeface="Times New Roman" panose="02020603050405020304" pitchFamily="18" charset="0"/>
                  </a:rPr>
                  <a:t>   </a:t>
                </a: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设二元函数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𝑧</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在平面区域</a:t>
                </a:r>
                <a:r>
                  <a:rPr lang="en-US" altLang="zh-CN" sz="2000" kern="100" dirty="0">
                    <a:latin typeface="等线" panose="02010600030101010101" pitchFamily="2" charset="-122"/>
                    <a:ea typeface="宋体" panose="02010600030101010101" pitchFamily="2" charset="-122"/>
                    <a:cs typeface="Times New Roman" panose="02020603050405020304" pitchFamily="18" charset="0"/>
                  </a:rPr>
                  <a:t>D</a:t>
                </a: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上具有一阶连续偏导数，则对于每一个点</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都可定义一个向量</a:t>
                </a:r>
                <a14:m>
                  <m:oMath xmlns:m="http://schemas.openxmlformats.org/officeDocument/2006/math">
                    <m:d>
                      <m:dPr>
                        <m:begChr m:val="{"/>
                        <m:end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den>
                        </m:f>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den>
                        </m:f>
                      </m:e>
                    </m:d>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sub>
                    </m:sSub>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e>
                    </m:d>
                    <m:acc>
                      <m:accPr>
                        <m: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sub>
                    </m:sSub>
                    <m:d>
                      <m:d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e>
                    </m:d>
                    <m:acc>
                      <m:accPr>
                        <m:chr m:val="⃗"/>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，该向量就称为函数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在点</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的梯度，记作</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𝑔𝑟𝑎𝑑𝑓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或</a:t>
                </a:r>
                <a14:m>
                  <m:oMath xmlns:m="http://schemas.openxmlformats.org/officeDocument/2006/math">
                    <m:r>
                      <a:rPr lang="en-US" altLang="zh-CN" sz="2000"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，即有</a:t>
                </a:r>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3" y="3503613"/>
                <a:ext cx="7106726" cy="2336858"/>
              </a:xfrm>
              <a:prstGeom prst="rect">
                <a:avLst/>
              </a:prstGeom>
              <a:blipFill>
                <a:blip r:embed="rId4"/>
                <a:stretch>
                  <a:fillRect l="-858" r="-943" b="-78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3061">
                                            <p:txEl>
                                              <p:pRg st="1" end="1"/>
                                            </p:txEl>
                                          </p:spTgt>
                                        </p:tgtEl>
                                        <p:attrNameLst>
                                          <p:attrName>style.visibility</p:attrName>
                                        </p:attrNameLst>
                                      </p:cBhvr>
                                      <p:to>
                                        <p:strVal val="visible"/>
                                      </p:to>
                                    </p:set>
                                    <p:anim calcmode="lin" valueType="num">
                                      <p:cBhvr additive="base">
                                        <p:cTn id="13"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30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195</a:t>
            </a:fld>
            <a:endParaRPr lang="en-US" altLang="zh-CN" sz="1400"/>
          </a:p>
        </p:txBody>
      </p:sp>
      <p:sp>
        <p:nvSpPr>
          <p:cNvPr id="173060" name="Rectangle 2"/>
          <p:cNvSpPr>
            <a:spLocks noGrp="1" noChangeArrowheads="1"/>
          </p:cNvSpPr>
          <p:nvPr>
            <p:ph type="title" idx="4294967295"/>
          </p:nvPr>
        </p:nvSpPr>
        <p:spPr>
          <a:xfrm>
            <a:off x="620891" y="12776"/>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051016"/>
            <a:ext cx="7439097" cy="564861"/>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extLst>
                  <p:ext uri="{D42A27DB-BD31-4B8C-83A1-F6EECF244321}">
                    <p14:modId xmlns:p14="http://schemas.microsoft.com/office/powerpoint/2010/main" val="1655364210"/>
                  </p:ext>
                </p:extLst>
              </p:nvPr>
            </p:nvGraphicFramePr>
            <p:xfrm>
              <a:off x="814513" y="1488605"/>
              <a:ext cx="6275758" cy="1440688"/>
            </p:xfrm>
            <a:graphic>
              <a:graphicData uri="http://schemas.openxmlformats.org/drawingml/2006/table">
                <a:tbl>
                  <a:tblPr firstRow="1" firstCol="1" bandRow="1">
                    <a:tableStyleId>{5C22544A-7EE6-4342-B048-85BDC9FD1C3A}</a:tableStyleId>
                  </a:tblPr>
                  <a:tblGrid>
                    <a:gridCol w="6275758">
                      <a:extLst>
                        <a:ext uri="{9D8B030D-6E8A-4147-A177-3AD203B41FA5}">
                          <a16:colId xmlns:a16="http://schemas.microsoft.com/office/drawing/2014/main" val="20000"/>
                        </a:ext>
                      </a:extLst>
                    </a:gridCol>
                  </a:tblGrid>
                  <a:tr h="1402387">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𝑔𝑟𝑎𝑑𝑓</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r>
                                  <a:rPr lang="en-US" sz="2000" kern="100">
                                    <a:effectLst/>
                                    <a:latin typeface="Cambria Math" panose="02040503050406030204" pitchFamily="18" charset="0"/>
                                  </a:rPr>
                                  <m:t>=</m:t>
                                </m:r>
                                <m:r>
                                  <a:rPr lang="en-US" sz="2000" kern="100">
                                    <a:effectLst/>
                                    <a:latin typeface="Cambria Math" panose="02040503050406030204" pitchFamily="18" charset="0"/>
                                  </a:rPr>
                                  <m:t>𝛻</m:t>
                                </m:r>
                                <m:r>
                                  <a:rPr lang="en-US" sz="2000" kern="100">
                                    <a:effectLst/>
                                    <a:latin typeface="Cambria Math" panose="02040503050406030204" pitchFamily="18" charset="0"/>
                                  </a:rPr>
                                  <m:t>𝑓</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r>
                                  <a:rPr lang="en-US" sz="2000" kern="100">
                                    <a:effectLst/>
                                    <a:latin typeface="Cambria Math" panose="02040503050406030204" pitchFamily="18" charset="0"/>
                                  </a:rPr>
                                  <m:t>=</m:t>
                                </m:r>
                                <m:d>
                                  <m:dPr>
                                    <m:begChr m:val="{"/>
                                    <m:endChr m:val="}"/>
                                    <m:ctrlPr>
                                      <a:rPr lang="zh-CN" sz="2000" i="1" kern="100">
                                        <a:effectLst/>
                                        <a:latin typeface="Cambria Math" panose="02040503050406030204" pitchFamily="18" charset="0"/>
                                      </a:rPr>
                                    </m:ctrlPr>
                                  </m:dPr>
                                  <m:e>
                                    <m:f>
                                      <m:fPr>
                                        <m:ctrlPr>
                                          <a:rPr lang="zh-CN" sz="2000" i="1" kern="100">
                                            <a:effectLst/>
                                            <a:latin typeface="Cambria Math" panose="02040503050406030204" pitchFamily="18" charset="0"/>
                                          </a:rPr>
                                        </m:ctrlPr>
                                      </m:fPr>
                                      <m:num>
                                        <m:r>
                                          <a:rPr lang="en-US" sz="2000" kern="100">
                                            <a:effectLst/>
                                            <a:latin typeface="Cambria Math" panose="02040503050406030204" pitchFamily="18" charset="0"/>
                                          </a:rPr>
                                          <m:t>𝜕</m:t>
                                        </m:r>
                                        <m:r>
                                          <a:rPr lang="en-US" sz="2000" kern="100">
                                            <a:effectLst/>
                                            <a:latin typeface="Cambria Math" panose="02040503050406030204" pitchFamily="18" charset="0"/>
                                          </a:rPr>
                                          <m:t>𝑓</m:t>
                                        </m:r>
                                      </m:num>
                                      <m:den>
                                        <m:r>
                                          <a:rPr lang="en-US" sz="2000" kern="100">
                                            <a:effectLst/>
                                            <a:latin typeface="Cambria Math" panose="02040503050406030204" pitchFamily="18" charset="0"/>
                                          </a:rPr>
                                          <m:t>𝜕</m:t>
                                        </m:r>
                                        <m:r>
                                          <a:rPr lang="en-US" sz="2000" kern="100">
                                            <a:effectLst/>
                                            <a:latin typeface="Cambria Math" panose="02040503050406030204" pitchFamily="18" charset="0"/>
                                          </a:rPr>
                                          <m:t>𝑥</m:t>
                                        </m:r>
                                      </m:den>
                                    </m:f>
                                    <m:r>
                                      <a:rPr lang="en-US" sz="2000" kern="100">
                                        <a:effectLst/>
                                        <a:latin typeface="Cambria Math" panose="02040503050406030204" pitchFamily="18" charset="0"/>
                                      </a:rPr>
                                      <m:t>,</m:t>
                                    </m:r>
                                    <m:f>
                                      <m:fPr>
                                        <m:ctrlPr>
                                          <a:rPr lang="zh-CN" sz="2000" i="1" kern="100">
                                            <a:effectLst/>
                                            <a:latin typeface="Cambria Math" panose="02040503050406030204" pitchFamily="18" charset="0"/>
                                          </a:rPr>
                                        </m:ctrlPr>
                                      </m:fPr>
                                      <m:num>
                                        <m:r>
                                          <a:rPr lang="en-US" sz="2000" kern="100">
                                            <a:effectLst/>
                                            <a:latin typeface="Cambria Math" panose="02040503050406030204" pitchFamily="18" charset="0"/>
                                          </a:rPr>
                                          <m:t>𝜕</m:t>
                                        </m:r>
                                        <m:r>
                                          <a:rPr lang="en-US" sz="2000" kern="100">
                                            <a:effectLst/>
                                            <a:latin typeface="Cambria Math" panose="02040503050406030204" pitchFamily="18" charset="0"/>
                                          </a:rPr>
                                          <m:t>𝑓</m:t>
                                        </m:r>
                                      </m:num>
                                      <m:den>
                                        <m:r>
                                          <a:rPr lang="en-US" sz="2000" kern="100">
                                            <a:effectLst/>
                                            <a:latin typeface="Cambria Math" panose="02040503050406030204" pitchFamily="18" charset="0"/>
                                          </a:rPr>
                                          <m:t>𝜕</m:t>
                                        </m:r>
                                        <m:r>
                                          <a:rPr lang="en-US" sz="2000" kern="100">
                                            <a:effectLst/>
                                            <a:latin typeface="Cambria Math" panose="02040503050406030204" pitchFamily="18" charset="0"/>
                                          </a:rPr>
                                          <m:t>𝑦</m:t>
                                        </m:r>
                                      </m:den>
                                    </m:f>
                                  </m:e>
                                </m:d>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𝑓</m:t>
                                    </m:r>
                                  </m:e>
                                  <m:sub>
                                    <m:r>
                                      <a:rPr lang="en-US" sz="2000" kern="100">
                                        <a:effectLst/>
                                        <a:latin typeface="Cambria Math" panose="02040503050406030204" pitchFamily="18" charset="0"/>
                                      </a:rPr>
                                      <m:t>𝑥</m:t>
                                    </m:r>
                                  </m:sub>
                                </m:sSub>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acc>
                                  <m:accPr>
                                    <m:chr m:val="⃗"/>
                                    <m:ctrlPr>
                                      <a:rPr lang="zh-CN" sz="2000" i="1" kern="100">
                                        <a:effectLst/>
                                        <a:latin typeface="Cambria Math" panose="02040503050406030204" pitchFamily="18" charset="0"/>
                                      </a:rPr>
                                    </m:ctrlPr>
                                  </m:accPr>
                                  <m:e>
                                    <m:r>
                                      <a:rPr lang="en-US" sz="2000" kern="100">
                                        <a:effectLst/>
                                        <a:latin typeface="Cambria Math" panose="02040503050406030204" pitchFamily="18" charset="0"/>
                                      </a:rPr>
                                      <m:t>𝑖</m:t>
                                    </m:r>
                                  </m:e>
                                </m:acc>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𝑓</m:t>
                                    </m:r>
                                  </m:e>
                                  <m:sub>
                                    <m:r>
                                      <a:rPr lang="en-US" sz="2000" kern="100">
                                        <a:effectLst/>
                                        <a:latin typeface="Cambria Math" panose="02040503050406030204" pitchFamily="18" charset="0"/>
                                      </a:rPr>
                                      <m:t>𝑦</m:t>
                                    </m:r>
                                  </m:sub>
                                </m:sSub>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𝑥</m:t>
                                    </m:r>
                                    <m:r>
                                      <a:rPr lang="en-US" sz="2000" kern="100">
                                        <a:effectLst/>
                                        <a:latin typeface="Cambria Math" panose="02040503050406030204" pitchFamily="18" charset="0"/>
                                      </a:rPr>
                                      <m:t>,</m:t>
                                    </m:r>
                                    <m:r>
                                      <a:rPr lang="en-US" sz="2000" kern="100">
                                        <a:effectLst/>
                                        <a:latin typeface="Cambria Math" panose="02040503050406030204" pitchFamily="18" charset="0"/>
                                      </a:rPr>
                                      <m:t>𝑦</m:t>
                                    </m:r>
                                  </m:e>
                                </m:d>
                                <m:acc>
                                  <m:accPr>
                                    <m:chr m:val="⃗"/>
                                    <m:ctrlPr>
                                      <a:rPr lang="zh-CN" sz="2000" i="1" kern="100">
                                        <a:effectLst/>
                                        <a:latin typeface="Cambria Math" panose="02040503050406030204" pitchFamily="18" charset="0"/>
                                      </a:rPr>
                                    </m:ctrlPr>
                                  </m:accPr>
                                  <m:e>
                                    <m:r>
                                      <a:rPr lang="en-US" sz="2000" kern="100">
                                        <a:effectLst/>
                                        <a:latin typeface="Cambria Math" panose="02040503050406030204" pitchFamily="18" charset="0"/>
                                      </a:rPr>
                                      <m:t>𝑗</m:t>
                                    </m:r>
                                  </m:e>
                                </m:acc>
                              </m:oMath>
                            </m:oMathPara>
                          </a14:m>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bl>
              </a:graphicData>
            </a:graphic>
          </p:graphicFrame>
        </mc:Choice>
        <mc:Fallback xmlns="">
          <p:graphicFrame>
            <p:nvGraphicFramePr>
              <p:cNvPr id="15" name="表格 14"/>
              <p:cNvGraphicFramePr>
                <a:graphicFrameLocks noGrp="1"/>
              </p:cNvGraphicFramePr>
              <p:nvPr>
                <p:extLst>
                  <p:ext uri="{D42A27DB-BD31-4B8C-83A1-F6EECF244321}">
                    <p14:modId xmlns:p14="http://schemas.microsoft.com/office/powerpoint/2010/main" val="1655364210"/>
                  </p:ext>
                </p:extLst>
              </p:nvPr>
            </p:nvGraphicFramePr>
            <p:xfrm>
              <a:off x="814513" y="1488605"/>
              <a:ext cx="6275758" cy="1513015"/>
            </p:xfrm>
            <a:graphic>
              <a:graphicData uri="http://schemas.openxmlformats.org/drawingml/2006/table">
                <a:tbl>
                  <a:tblPr firstRow="1" firstCol="1" bandRow="1">
                    <a:tableStyleId>{5C22544A-7EE6-4342-B048-85BDC9FD1C3A}</a:tableStyleId>
                  </a:tblPr>
                  <a:tblGrid>
                    <a:gridCol w="6275758">
                      <a:extLst>
                        <a:ext uri="{9D8B030D-6E8A-4147-A177-3AD203B41FA5}">
                          <a16:colId xmlns:a16="http://schemas.microsoft.com/office/drawing/2014/main" val="20000"/>
                        </a:ext>
                      </a:extLst>
                    </a:gridCol>
                  </a:tblGrid>
                  <a:tr h="1513015">
                    <a:tc>
                      <a:txBody>
                        <a:bodyPr/>
                        <a:lstStyle/>
                        <a:p>
                          <a:endParaRPr lang="zh-CN"/>
                        </a:p>
                      </a:txBody>
                      <a:tcPr marL="68580" marR="68580" marT="0" marB="0" anchor="ctr">
                        <a:blipFill>
                          <a:blip r:embed="rId3"/>
                          <a:stretch>
                            <a:fillRect l="-97" t="-402" r="-388" b="-160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16" name="矩形 15"/>
              <p:cNvSpPr/>
              <p:nvPr/>
            </p:nvSpPr>
            <p:spPr>
              <a:xfrm>
                <a:off x="640080" y="3001620"/>
                <a:ext cx="7392740" cy="3374193"/>
              </a:xfrm>
              <a:prstGeom prst="rect">
                <a:avLst/>
              </a:prstGeom>
            </p:spPr>
            <p:txBody>
              <a:bodyPr wrap="square">
                <a:spAutoFit/>
              </a:bodyPr>
              <a:lstStyle/>
              <a:p>
                <a:pPr indent="304800" algn="just">
                  <a:lnSpc>
                    <a:spcPct val="1500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其中</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称为（二维）向量微分算子或</a:t>
                </a:r>
                <a:r>
                  <a:rPr lang="en-US" altLang="zh-CN" kern="100" dirty="0" err="1">
                    <a:latin typeface="等线" panose="02010600030101010101" pitchFamily="2" charset="-122"/>
                    <a:ea typeface="宋体" panose="02010600030101010101" pitchFamily="2" charset="-122"/>
                    <a:cs typeface="Times New Roman" panose="02020603050405020304" pitchFamily="18" charset="0"/>
                  </a:rPr>
                  <a:t>Nabla</a:t>
                </a:r>
                <a:r>
                  <a:rPr lang="zh-CN" altLang="zh-CN" kern="100" dirty="0">
                    <a:latin typeface="等线" panose="02010600030101010101" pitchFamily="2" charset="-122"/>
                    <a:ea typeface="宋体" panose="02010600030101010101" pitchFamily="2" charset="-122"/>
                    <a:cs typeface="Times New Roman" panose="02020603050405020304" pitchFamily="18" charset="0"/>
                  </a:rPr>
                  <a:t>算子，</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𝑥</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e>
                    </m:acc>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𝑓</m:t>
                        </m:r>
                      </m:num>
                      <m:den>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𝑦</m:t>
                        </m:r>
                      </m:den>
                    </m:f>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𝑗</m:t>
                        </m:r>
                      </m:e>
                    </m:acc>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a:t>
                </a:r>
                <a:endParaRPr lang="zh-CN" altLang="zh-CN" sz="1400" kern="100" dirty="0">
                  <a:latin typeface="等线" panose="02010600030101010101" pitchFamily="2" charset="-122"/>
                  <a:cs typeface="Times New Roman" panose="02020603050405020304" pitchFamily="18" charset="0"/>
                </a:endParaRPr>
              </a:p>
              <a:p>
                <a:pPr indent="304800" algn="just">
                  <a:lnSpc>
                    <a:spcPct val="1500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设</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𝛼</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e>
                    </m:d>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是方向</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𝑙</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上的单位向量，其中，</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𝛼</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和</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分别为向量</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𝑒</m:t>
                    </m:r>
                  </m:oMath>
                </a14:m>
                <a:r>
                  <a:rPr lang="zh-CN" altLang="zh-CN" kern="100" dirty="0">
                    <a:latin typeface="等线" panose="02010600030101010101" pitchFamily="2" charset="-122"/>
                    <a:ea typeface="宋体" panose="02010600030101010101" pitchFamily="2" charset="-122"/>
                    <a:cs typeface="Times New Roman" panose="02020603050405020304" pitchFamily="18" charset="0"/>
                  </a:rPr>
                  <a:t>与横轴和纵轴的夹角</a:t>
                </a:r>
                <a:r>
                  <a:rPr lang="zh-CN" altLang="en-US" kern="100" dirty="0">
                    <a:latin typeface="等线" panose="02010600030101010101" pitchFamily="2" charset="-122"/>
                    <a:ea typeface="宋体" panose="02010600030101010101" pitchFamily="2" charset="-122"/>
                    <a:cs typeface="Times New Roman" panose="02020603050405020304" pitchFamily="18" charset="0"/>
                  </a:rPr>
                  <a:t>。</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304800" algn="just">
                  <a:lnSpc>
                    <a:spcPct val="150000"/>
                  </a:lnSpc>
                  <a:spcAft>
                    <a:spcPts val="0"/>
                  </a:spcAft>
                </a:pPr>
                <a:r>
                  <a:rPr lang="zh-CN" altLang="zh-CN" sz="2000" dirty="0">
                    <a:latin typeface="宋体" panose="02010600030101010101" pitchFamily="2" charset="-122"/>
                    <a:ea typeface="宋体" panose="02010600030101010101" pitchFamily="2" charset="-122"/>
                  </a:rPr>
                  <a:t>当</a:t>
                </a:r>
                <a14:m>
                  <m:oMath xmlns:m="http://schemas.openxmlformats.org/officeDocument/2006/math">
                    <m:r>
                      <a:rPr lang="en-US" altLang="zh-CN" sz="2000" i="1">
                        <a:latin typeface="Cambria Math" panose="02040503050406030204" pitchFamily="18" charset="0"/>
                      </a:rPr>
                      <m:t>𝑙</m:t>
                    </m:r>
                  </m:oMath>
                </a14:m>
                <a:r>
                  <a:rPr lang="zh-CN" altLang="zh-CN" sz="2000" dirty="0">
                    <a:latin typeface="宋体" panose="02010600030101010101" pitchFamily="2" charset="-122"/>
                    <a:ea typeface="宋体" panose="02010600030101010101" pitchFamily="2" charset="-122"/>
                  </a:rPr>
                  <a:t>与梯度方向一致时，方向导数</a:t>
                </a:r>
                <a14:m>
                  <m:oMath xmlns:m="http://schemas.openxmlformats.org/officeDocument/2006/math">
                    <m:f>
                      <m:fPr>
                        <m:ctrlPr>
                          <a:rPr lang="zh-CN" altLang="zh-CN" sz="2000" i="1">
                            <a:latin typeface="Cambria Math" panose="02040503050406030204" pitchFamily="18" charset="0"/>
                          </a:rPr>
                        </m:ctrlPr>
                      </m:fPr>
                      <m:num>
                        <m:r>
                          <a:rPr lang="en-US" altLang="zh-CN" sz="2000" i="1">
                            <a:latin typeface="Cambria Math" panose="02040503050406030204" pitchFamily="18" charset="0"/>
                          </a:rPr>
                          <m:t>𝜕</m:t>
                        </m:r>
                        <m:r>
                          <a:rPr lang="en-US" altLang="zh-CN" sz="2000" i="1">
                            <a:latin typeface="Cambria Math" panose="02040503050406030204" pitchFamily="18" charset="0"/>
                          </a:rPr>
                          <m:t>𝑓</m:t>
                        </m:r>
                      </m:num>
                      <m:den>
                        <m:r>
                          <a:rPr lang="en-US" altLang="zh-CN" sz="2000" i="1">
                            <a:latin typeface="Cambria Math" panose="02040503050406030204" pitchFamily="18" charset="0"/>
                          </a:rPr>
                          <m:t>𝜕</m:t>
                        </m:r>
                        <m:r>
                          <a:rPr lang="en-US" altLang="zh-CN" sz="2000" i="1">
                            <a:latin typeface="Cambria Math" panose="02040503050406030204" pitchFamily="18" charset="0"/>
                          </a:rPr>
                          <m:t>𝑙</m:t>
                        </m:r>
                      </m:den>
                    </m:f>
                  </m:oMath>
                </a14:m>
                <a:r>
                  <a:rPr lang="zh-CN" altLang="zh-CN" sz="2000" dirty="0">
                    <a:latin typeface="宋体" panose="02010600030101010101" pitchFamily="2" charset="-122"/>
                    <a:ea typeface="宋体" panose="02010600030101010101" pitchFamily="2" charset="-122"/>
                  </a:rPr>
                  <a:t>有最大值，且最大值为梯度的模</a:t>
                </a:r>
                <a:r>
                  <a:rPr lang="zh-CN" altLang="en-US" sz="2000" dirty="0">
                    <a:latin typeface="宋体" panose="02010600030101010101" pitchFamily="2" charset="-122"/>
                    <a:ea typeface="宋体" panose="02010600030101010101" pitchFamily="2" charset="-122"/>
                  </a:rPr>
                  <a:t>。</a:t>
                </a:r>
                <a:endParaRPr lang="zh-CN" altLang="zh-CN" sz="2000" kern="100"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640080" y="3001620"/>
                <a:ext cx="7392740" cy="3374193"/>
              </a:xfrm>
              <a:prstGeom prst="rect">
                <a:avLst/>
              </a:prstGeom>
              <a:blipFill rotWithShape="1">
                <a:blip r:embed="rId4"/>
                <a:stretch>
                  <a:fillRect t="-18" r="1" b="1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196</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3" y="1296990"/>
            <a:ext cx="7439097" cy="564861"/>
          </a:xfrm>
        </p:spPr>
        <p:txBody>
          <a:bodyPr>
            <a:normAutofit/>
          </a:bodyPr>
          <a:lstStyle/>
          <a:p>
            <a:r>
              <a:rPr lang="zh-CN" altLang="zh-CN" b="1" dirty="0">
                <a:solidFill>
                  <a:srgbClr val="FF0000"/>
                </a:solidFill>
                <a:latin typeface="华文宋体" panose="02010600040101010101" pitchFamily="2" charset="-122"/>
                <a:ea typeface="华文宋体" panose="02010600040101010101" pitchFamily="2" charset="-122"/>
              </a:rPr>
              <a:t>梯度下降算法</a:t>
            </a:r>
            <a:r>
              <a:rPr lang="zh-CN" altLang="en-US" b="1" dirty="0">
                <a:solidFill>
                  <a:srgbClr val="FF0000"/>
                </a:solidFill>
                <a:latin typeface="华文宋体" panose="02010600040101010101" pitchFamily="2" charset="-122"/>
                <a:ea typeface="华文宋体" panose="02010600040101010101" pitchFamily="2" charset="-122"/>
              </a:rPr>
              <a:t>（补充）</a:t>
            </a:r>
            <a:endParaRPr lang="en-US" altLang="zh-CN" b="1"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644267" y="1861851"/>
                <a:ext cx="3585918"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𝑔𝑟𝑎𝑑𝑓</m:t>
                          </m:r>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𝑦</m:t>
                              </m:r>
                            </m:e>
                          </m:d>
                        </m:e>
                      </m:d>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zh-CN" altLang="en-US" i="1">
                                          <a:latin typeface="Cambria Math" panose="02040503050406030204" pitchFamily="18" charset="0"/>
                                        </a:rPr>
                                        <m:t>𝑥</m:t>
                                      </m:r>
                                    </m:den>
                                  </m:f>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m:t>
                                      </m:r>
                                      <m:r>
                                        <a:rPr lang="zh-CN" altLang="en-US" i="1">
                                          <a:latin typeface="Cambria Math" panose="02040503050406030204" pitchFamily="18" charset="0"/>
                                        </a:rPr>
                                        <m:t>𝑓</m:t>
                                      </m:r>
                                    </m:num>
                                    <m:den>
                                      <m:r>
                                        <a:rPr lang="zh-CN" altLang="en-US" i="0">
                                          <a:latin typeface="Cambria Math" panose="02040503050406030204" pitchFamily="18" charset="0"/>
                                        </a:rPr>
                                        <m:t>𝜕</m:t>
                                      </m:r>
                                      <m:r>
                                        <a:rPr lang="zh-CN" altLang="en-US" i="1">
                                          <a:latin typeface="Cambria Math" panose="02040503050406030204" pitchFamily="18" charset="0"/>
                                        </a:rPr>
                                        <m:t>𝑦</m:t>
                                      </m:r>
                                    </m:den>
                                  </m:f>
                                </m:e>
                              </m:d>
                            </m:e>
                            <m:sup>
                              <m:r>
                                <a:rPr lang="zh-CN" altLang="en-US" i="0">
                                  <a:latin typeface="Cambria Math" panose="02040503050406030204" pitchFamily="18" charset="0"/>
                                </a:rPr>
                                <m:t>2</m:t>
                              </m:r>
                            </m:sup>
                          </m:sSup>
                        </m:e>
                      </m:ra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1644267" y="1861851"/>
                <a:ext cx="3585918" cy="910699"/>
              </a:xfrm>
              <a:prstGeom prst="rect">
                <a:avLst/>
              </a:prstGeom>
              <a:blipFill rotWithShape="1">
                <a:blip r:embed="rId3"/>
                <a:stretch>
                  <a:fillRect l="-7" t="-3" r="9"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49465" y="2830671"/>
                <a:ext cx="7295203" cy="1938992"/>
              </a:xfrm>
              <a:prstGeom prst="rect">
                <a:avLst/>
              </a:prstGeom>
            </p:spPr>
            <p:txBody>
              <a:bodyPr wrap="square">
                <a:spAutoFit/>
              </a:bodyPr>
              <a:lstStyle/>
              <a:p>
                <a:pPr indent="304800" algn="just">
                  <a:lnSpc>
                    <a:spcPct val="150000"/>
                  </a:lnSpc>
                  <a:spcAft>
                    <a:spcPts val="0"/>
                  </a:spcAft>
                </a:pPr>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同理，当函数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为一元函数时，目标函数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关于参数</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𝑥</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的梯度也是目标函数变化最快的方向。对于最小化优化问题，只需要将参数沿着梯度相反的方向更新一个步长，就可以实现目标函数的下降，这个步长称为学习率</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𝜂</m:t>
                    </m:r>
                  </m:oMath>
                </a14:m>
                <a:r>
                  <a:rPr lang="zh-CN" altLang="zh-CN" sz="2000" kern="100" dirty="0">
                    <a:latin typeface="等线" panose="02010600030101010101" pitchFamily="2" charset="-122"/>
                    <a:ea typeface="宋体" panose="02010600030101010101" pitchFamily="2" charset="-122"/>
                    <a:cs typeface="Times New Roman" panose="02020603050405020304" pitchFamily="18" charset="0"/>
                  </a:rPr>
                  <a:t>。参数更新公式如下：</a:t>
                </a:r>
                <a:endParaRPr lang="zh-CN" altLang="zh-CN" sz="2000" kern="100" dirty="0">
                  <a:latin typeface="等线" panose="0201060003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849465" y="2830671"/>
                <a:ext cx="7295203" cy="1938992"/>
              </a:xfrm>
              <a:prstGeom prst="rect">
                <a:avLst/>
              </a:prstGeom>
              <a:blipFill rotWithShape="1">
                <a:blip r:embed="rId4"/>
                <a:stretch>
                  <a:fillRect l="-6" t="-25" r="2"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38121" y="5082547"/>
                <a:ext cx="466013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b="1" i="1">
                              <a:latin typeface="Cambria Math" panose="02040503050406030204" pitchFamily="18" charset="0"/>
                            </a:rPr>
                          </m:ctrlPr>
                        </m:dPr>
                        <m:e>
                          <m:r>
                            <a:rPr lang="zh-CN" altLang="en-US" sz="2400" b="1" i="1">
                              <a:latin typeface="Cambria Math" panose="02040503050406030204" pitchFamily="18" charset="0"/>
                            </a:rPr>
                            <m:t>𝒙</m:t>
                          </m:r>
                          <m:d>
                            <m:dPr>
                              <m:ctrlPr>
                                <a:rPr lang="zh-CN" altLang="en-US" sz="2400" b="1" i="1">
                                  <a:latin typeface="Cambria Math" panose="02040503050406030204" pitchFamily="18" charset="0"/>
                                </a:rPr>
                              </m:ctrlPr>
                            </m:dPr>
                            <m:e>
                              <m:r>
                                <m:rPr>
                                  <m:sty m:val="p"/>
                                </m:rPr>
                                <a:rPr lang="zh-CN" altLang="en-US" sz="2400" b="0" i="0">
                                  <a:latin typeface="Cambria Math" panose="02040503050406030204" pitchFamily="18" charset="0"/>
                                </a:rPr>
                                <m:t>t</m:t>
                              </m:r>
                              <m:r>
                                <a:rPr lang="zh-CN" altLang="en-US" sz="2400" b="0" i="0">
                                  <a:latin typeface="Cambria Math" panose="02040503050406030204" pitchFamily="18" charset="0"/>
                                </a:rPr>
                                <m:t>+1</m:t>
                              </m:r>
                            </m:e>
                          </m:d>
                          <m:r>
                            <a:rPr lang="zh-CN" altLang="en-US" sz="2400" b="0" i="0">
                              <a:latin typeface="Cambria Math" panose="02040503050406030204" pitchFamily="18" charset="0"/>
                            </a:rPr>
                            <m:t>=</m:t>
                          </m:r>
                          <m:r>
                            <a:rPr lang="zh-CN" altLang="en-US" sz="2400" b="1" i="1">
                              <a:latin typeface="Cambria Math" panose="02040503050406030204" pitchFamily="18" charset="0"/>
                            </a:rPr>
                            <m:t>𝒙</m:t>
                          </m:r>
                          <m:d>
                            <m:dPr>
                              <m:ctrlPr>
                                <a:rPr lang="zh-CN" altLang="en-US" sz="2400" b="1" i="1">
                                  <a:latin typeface="Cambria Math" panose="02040503050406030204" pitchFamily="18" charset="0"/>
                                </a:rPr>
                              </m:ctrlPr>
                            </m:dPr>
                            <m:e>
                              <m:r>
                                <m:rPr>
                                  <m:sty m:val="p"/>
                                </m:rPr>
                                <a:rPr lang="zh-CN" altLang="en-US" sz="2400" b="0" i="0">
                                  <a:latin typeface="Cambria Math" panose="02040503050406030204" pitchFamily="18" charset="0"/>
                                </a:rPr>
                                <m:t>t</m:t>
                              </m:r>
                            </m:e>
                          </m:d>
                          <m:r>
                            <a:rPr lang="zh-CN" altLang="en-US" sz="2400" b="0" i="0">
                              <a:latin typeface="Cambria Math" panose="02040503050406030204" pitchFamily="18" charset="0"/>
                            </a:rPr>
                            <m:t>−</m:t>
                          </m:r>
                          <m:r>
                            <a:rPr lang="zh-CN" altLang="en-US" sz="2400" b="0" i="1">
                              <a:latin typeface="Cambria Math" panose="02040503050406030204" pitchFamily="18" charset="0"/>
                            </a:rPr>
                            <m:t>𝜂</m:t>
                          </m:r>
                          <m:r>
                            <a:rPr lang="zh-CN" altLang="en-US" sz="2400" b="0" i="0">
                              <a:latin typeface="Cambria Math" panose="02040503050406030204" pitchFamily="18" charset="0"/>
                            </a:rPr>
                            <m:t>𝛻</m:t>
                          </m:r>
                          <m:r>
                            <a:rPr lang="zh-CN" altLang="en-US" sz="2400" b="0" i="1">
                              <a:latin typeface="Cambria Math" panose="02040503050406030204" pitchFamily="18" charset="0"/>
                            </a:rPr>
                            <m:t>𝑓</m:t>
                          </m:r>
                          <m:r>
                            <a:rPr lang="zh-CN" altLang="en-US" sz="2400" b="0" i="0">
                              <a:latin typeface="Cambria Math" panose="02040503050406030204" pitchFamily="18" charset="0"/>
                            </a:rPr>
                            <m:t>(</m:t>
                          </m:r>
                          <m:r>
                            <a:rPr lang="zh-CN" altLang="en-US" sz="2400" b="0" i="1">
                              <a:latin typeface="Cambria Math" panose="02040503050406030204" pitchFamily="18" charset="0"/>
                            </a:rPr>
                            <m:t>𝑥</m:t>
                          </m:r>
                        </m:e>
                      </m:d>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2038121" y="5082547"/>
                <a:ext cx="4660134" cy="461665"/>
              </a:xfrm>
              <a:prstGeom prst="rect">
                <a:avLst/>
              </a:prstGeom>
              <a:blipFill rotWithShape="1">
                <a:blip r:embed="rId5"/>
                <a:stretch>
                  <a:fillRect l="-9" t="-2" r="6"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44AC9B-6965-4CC0-AE15-E75B98B2961C}" type="datetime1">
              <a:rPr lang="zh-CN" altLang="en-US" sz="1400"/>
              <a:t>2025/11/4</a:t>
            </a:fld>
            <a:endParaRPr lang="zh-CN" altLang="en-US" sz="1400"/>
          </a:p>
        </p:txBody>
      </p:sp>
      <p:sp>
        <p:nvSpPr>
          <p:cNvPr id="1730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0650F40-DD5A-4066-9D38-BB283E9F3C28}" type="slidenum">
              <a:rPr lang="en-US" altLang="zh-CN" sz="1400"/>
              <a:t>197</a:t>
            </a:fld>
            <a:endParaRPr lang="en-US" altLang="zh-CN" sz="1400"/>
          </a:p>
        </p:txBody>
      </p:sp>
      <p:sp>
        <p:nvSpPr>
          <p:cNvPr id="173060" name="Rectangle 2"/>
          <p:cNvSpPr>
            <a:spLocks noGrp="1" noChangeArrowheads="1"/>
          </p:cNvSpPr>
          <p:nvPr>
            <p:ph type="title" idx="4294967295"/>
          </p:nvPr>
        </p:nvSpPr>
        <p:spPr>
          <a:xfrm>
            <a:off x="640080" y="279084"/>
            <a:ext cx="6469380" cy="1017904"/>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6.5 </a:t>
            </a:r>
            <a:r>
              <a:rPr lang="zh-CN" altLang="en-US" sz="3600" b="1" dirty="0">
                <a:solidFill>
                  <a:srgbClr val="FF0000"/>
                </a:solidFill>
                <a:latin typeface="华文宋体" panose="02010600040101010101" pitchFamily="2" charset="-122"/>
                <a:ea typeface="华文宋体" panose="02010600040101010101" pitchFamily="2" charset="-122"/>
              </a:rPr>
              <a:t>算法的理论基础</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73061" name="Rectangle 3"/>
          <p:cNvSpPr>
            <a:spLocks noGrp="1" noChangeArrowheads="1"/>
          </p:cNvSpPr>
          <p:nvPr>
            <p:ph type="body" idx="4294967295"/>
          </p:nvPr>
        </p:nvSpPr>
        <p:spPr>
          <a:xfrm>
            <a:off x="593724" y="1296988"/>
            <a:ext cx="7621921" cy="3617912"/>
          </a:xfrm>
        </p:spPr>
        <p:txBody>
          <a:bodyPr>
            <a:normAutofit/>
          </a:bodyPr>
          <a:lstStyle/>
          <a:p>
            <a:pPr eaLnBrk="1" hangingPunct="1"/>
            <a:r>
              <a:rPr lang="zh-CN" altLang="en-US" b="1" dirty="0">
                <a:solidFill>
                  <a:srgbClr val="FF0000"/>
                </a:solidFill>
                <a:latin typeface="华文宋体" panose="02010600040101010101" pitchFamily="2" charset="-122"/>
                <a:ea typeface="华文宋体" panose="02010600040101010101" pitchFamily="2" charset="-122"/>
              </a:rPr>
              <a:t>基本假设</a:t>
            </a:r>
          </a:p>
          <a:p>
            <a:pPr lvl="1" eaLnBrk="1" hangingPunct="1"/>
            <a:r>
              <a:rPr lang="zh-CN" altLang="en-US" sz="2800" b="1" dirty="0">
                <a:latin typeface="华文宋体" panose="02010600040101010101" pitchFamily="2" charset="-122"/>
                <a:ea typeface="华文宋体" panose="02010600040101010101" pitchFamily="2" charset="-122"/>
              </a:rPr>
              <a:t>网络含有</a:t>
            </a:r>
            <a:r>
              <a:rPr lang="en-US" altLang="zh-CN" sz="2800" b="1" dirty="0">
                <a:latin typeface="华文宋体" panose="02010600040101010101" pitchFamily="2" charset="-122"/>
                <a:ea typeface="华文宋体" panose="02010600040101010101" pitchFamily="2" charset="-122"/>
              </a:rPr>
              <a:t>L</a:t>
            </a:r>
            <a:r>
              <a:rPr lang="zh-CN" altLang="en-US" sz="2800" b="1" dirty="0">
                <a:latin typeface="华文宋体" panose="02010600040101010101" pitchFamily="2" charset="-122"/>
                <a:ea typeface="华文宋体" panose="02010600040101010101" pitchFamily="2" charset="-122"/>
              </a:rPr>
              <a:t>层</a:t>
            </a:r>
          </a:p>
          <a:p>
            <a:pPr lvl="1" eaLnBrk="1" hangingPunct="1"/>
            <a:r>
              <a:rPr lang="zh-CN" altLang="en-US" sz="2800" b="1" dirty="0">
                <a:latin typeface="华文宋体" panose="02010600040101010101" pitchFamily="2" charset="-122"/>
                <a:ea typeface="华文宋体" panose="02010600040101010101" pitchFamily="2" charset="-122"/>
              </a:rPr>
              <a:t>联接矩阵： </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 </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(L)</a:t>
            </a:r>
          </a:p>
          <a:p>
            <a:pPr lvl="1" eaLnBrk="1" hangingPunct="1"/>
            <a:r>
              <a:rPr lang="zh-CN" altLang="en-US" sz="2800" b="1" dirty="0">
                <a:latin typeface="华文宋体" panose="02010600040101010101" pitchFamily="2" charset="-122"/>
                <a:ea typeface="华文宋体" panose="02010600040101010101" pitchFamily="2" charset="-122"/>
              </a:rPr>
              <a:t>第</a:t>
            </a:r>
            <a:r>
              <a:rPr lang="en-US" altLang="zh-CN" sz="2800" b="1" dirty="0">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层的神经元：</a:t>
            </a:r>
            <a:r>
              <a:rPr lang="en-US" altLang="zh-CN" sz="2800" b="1" dirty="0" err="1">
                <a:latin typeface="华文宋体" panose="02010600040101010101" pitchFamily="2" charset="-122"/>
                <a:ea typeface="华文宋体" panose="02010600040101010101" pitchFamily="2" charset="-122"/>
              </a:rPr>
              <a:t>H</a:t>
            </a:r>
            <a:r>
              <a:rPr lang="en-US" altLang="zh-CN" sz="2800" b="1" baseline="-30000" dirty="0" err="1">
                <a:latin typeface="华文宋体" panose="02010600040101010101" pitchFamily="2" charset="-122"/>
                <a:ea typeface="华文宋体" panose="02010600040101010101" pitchFamily="2" charset="-122"/>
              </a:rPr>
              <a:t>k</a:t>
            </a:r>
            <a:r>
              <a:rPr lang="zh-CN" altLang="en-US" sz="2800" b="1" dirty="0">
                <a:latin typeface="华文宋体" panose="02010600040101010101" pitchFamily="2" charset="-122"/>
                <a:ea typeface="华文宋体" panose="02010600040101010101" pitchFamily="2" charset="-122"/>
              </a:rPr>
              <a:t>个</a:t>
            </a:r>
          </a:p>
          <a:p>
            <a:pPr lvl="1" eaLnBrk="1" hangingPunct="1"/>
            <a:r>
              <a:rPr lang="zh-CN" altLang="en-US" sz="2800" b="1" dirty="0">
                <a:latin typeface="华文宋体" panose="02010600040101010101" pitchFamily="2" charset="-122"/>
                <a:ea typeface="华文宋体" panose="02010600040101010101" pitchFamily="2" charset="-122"/>
              </a:rPr>
              <a:t>自变量数： </a:t>
            </a:r>
            <a:r>
              <a:rPr lang="en-US" altLang="zh-CN" sz="2800" b="1" dirty="0">
                <a:latin typeface="华文宋体" panose="02010600040101010101" pitchFamily="2" charset="-122"/>
                <a:ea typeface="华文宋体" panose="02010600040101010101" pitchFamily="2" charset="-122"/>
              </a:rPr>
              <a:t>n*H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+…+H</a:t>
            </a:r>
            <a:r>
              <a:rPr lang="en-US" altLang="zh-CN" sz="2800" b="1" baseline="-30000" dirty="0">
                <a:latin typeface="华文宋体" panose="02010600040101010101" pitchFamily="2" charset="-122"/>
                <a:ea typeface="华文宋体" panose="02010600040101010101" pitchFamily="2" charset="-122"/>
              </a:rPr>
              <a:t>L-1</a:t>
            </a:r>
            <a:r>
              <a:rPr lang="en-US" altLang="zh-CN" sz="2800" b="1" dirty="0">
                <a:latin typeface="华文宋体" panose="02010600040101010101" pitchFamily="2" charset="-122"/>
                <a:ea typeface="华文宋体" panose="02010600040101010101" pitchFamily="2" charset="-122"/>
              </a:rPr>
              <a:t>*m</a:t>
            </a:r>
          </a:p>
          <a:p>
            <a:pPr lvl="1" eaLnBrk="1" hangingPunct="1"/>
            <a:r>
              <a:rPr lang="zh-CN" altLang="en-US" sz="2800" b="1" dirty="0">
                <a:latin typeface="华文宋体" panose="02010600040101010101" pitchFamily="2" charset="-122"/>
                <a:ea typeface="华文宋体" panose="02010600040101010101" pitchFamily="2" charset="-122"/>
              </a:rPr>
              <a:t>样本集： </a:t>
            </a:r>
            <a:r>
              <a:rPr lang="en-US" altLang="zh-CN" sz="2800" b="1" dirty="0">
                <a:latin typeface="华文宋体" panose="02010600040101010101" pitchFamily="2" charset="-122"/>
                <a:ea typeface="华文宋体" panose="02010600040101010101" pitchFamily="2" charset="-122"/>
              </a:rPr>
              <a:t>S={ (X</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,Y</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err="1">
                <a:latin typeface="华文宋体" panose="02010600040101010101" pitchFamily="2" charset="-122"/>
                <a:ea typeface="华文宋体" panose="02010600040101010101" pitchFamily="2" charset="-122"/>
              </a:rPr>
              <a:t>,Y</a:t>
            </a:r>
            <a:r>
              <a:rPr lang="en-US" altLang="zh-CN" sz="2800" b="1" baseline="-30000" dirty="0" err="1">
                <a:latin typeface="华文宋体" panose="02010600040101010101" pitchFamily="2" charset="-122"/>
                <a:ea typeface="华文宋体" panose="02010600040101010101" pitchFamily="2" charset="-122"/>
              </a:rPr>
              <a:t>s</a:t>
            </a:r>
            <a:r>
              <a:rPr lang="en-US" altLang="zh-CN" sz="2800" b="1" dirty="0">
                <a:latin typeface="华文宋体" panose="02010600040101010101" pitchFamily="2" charset="-122"/>
                <a:ea typeface="华文宋体" panose="02010600040101010101" pitchFamily="2" charset="-122"/>
              </a:rPr>
              <a:t>)} </a:t>
            </a:r>
            <a:endParaRPr lang="en-US" altLang="zh-CN" sz="2800" b="1" baseline="-30000" dirty="0">
              <a:latin typeface="华文宋体" panose="02010600040101010101" pitchFamily="2" charset="-122"/>
              <a:ea typeface="华文宋体" panose="02010600040101010101" pitchFamily="2" charset="-122"/>
            </a:endParaRPr>
          </a:p>
          <a:p>
            <a:pPr eaLnBrk="1" hangingPunct="1"/>
            <a:r>
              <a:rPr lang="zh-CN" altLang="en-US" b="1" dirty="0">
                <a:solidFill>
                  <a:srgbClr val="FF0000"/>
                </a:solidFill>
                <a:latin typeface="华文宋体" panose="02010600040101010101" pitchFamily="2" charset="-122"/>
                <a:ea typeface="华文宋体" panose="02010600040101010101" pitchFamily="2" charset="-122"/>
              </a:rPr>
              <a:t>误差测度</a:t>
            </a:r>
            <a:r>
              <a:rPr lang="en-US" altLang="zh-CN" b="1" dirty="0">
                <a:solidFill>
                  <a:srgbClr val="FF0000"/>
                </a:solidFill>
                <a:latin typeface="华文宋体" panose="02010600040101010101" pitchFamily="2" charset="-122"/>
                <a:ea typeface="华文宋体" panose="02010600040101010101" pitchFamily="2" charset="-122"/>
              </a:rPr>
              <a:t>:	</a:t>
            </a:r>
            <a:r>
              <a:rPr lang="en-US" altLang="zh-CN" b="1" dirty="0">
                <a:latin typeface="宋体" panose="02010600030101010101" pitchFamily="2" charset="-122"/>
                <a:ea typeface="宋体" panose="02010600030101010101" pitchFamily="2" charset="-122"/>
              </a:rPr>
              <a:t>		</a:t>
            </a:r>
          </a:p>
        </p:txBody>
      </p:sp>
      <p:graphicFrame>
        <p:nvGraphicFramePr>
          <p:cNvPr id="173062" name="对象 173061"/>
          <p:cNvGraphicFramePr>
            <a:graphicFrameLocks noChangeAspect="1"/>
          </p:cNvGraphicFramePr>
          <p:nvPr/>
        </p:nvGraphicFramePr>
        <p:xfrm>
          <a:off x="2889823" y="4869180"/>
          <a:ext cx="2776918" cy="1228725"/>
        </p:xfrm>
        <a:graphic>
          <a:graphicData uri="http://schemas.openxmlformats.org/presentationml/2006/ole">
            <mc:AlternateContent xmlns:mc="http://schemas.openxmlformats.org/markup-compatibility/2006">
              <mc:Choice xmlns:v="urn:schemas-microsoft-com:vml" Requires="v">
                <p:oleObj r:id="rId2" imgW="662305" imgH="445770" progId="Equation.3">
                  <p:embed/>
                </p:oleObj>
              </mc:Choice>
              <mc:Fallback>
                <p:oleObj r:id="rId2" imgW="662305" imgH="445770" progId="Equation.3">
                  <p:embed/>
                  <p:pic>
                    <p:nvPicPr>
                      <p:cNvPr id="0" name="对象 1730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823" y="4869180"/>
                        <a:ext cx="2776918" cy="1228725"/>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16857BC6-5806-4D97-BC34-0B06B793B25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3061">
                                            <p:txEl>
                                              <p:pRg st="0" end="0"/>
                                            </p:txEl>
                                          </p:spTgt>
                                        </p:tgtEl>
                                        <p:attrNameLst>
                                          <p:attrName>style.visibility</p:attrName>
                                        </p:attrNameLst>
                                      </p:cBhvr>
                                      <p:to>
                                        <p:strVal val="visible"/>
                                      </p:to>
                                    </p:set>
                                    <p:anim calcmode="lin" valueType="num">
                                      <p:cBhvr additive="base">
                                        <p:cTn id="7" dur="500" fill="hold"/>
                                        <p:tgtEl>
                                          <p:spTgt spid="1730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306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73061">
                                            <p:txEl>
                                              <p:pRg st="1" end="1"/>
                                            </p:txEl>
                                          </p:spTgt>
                                        </p:tgtEl>
                                        <p:attrNameLst>
                                          <p:attrName>style.visibility</p:attrName>
                                        </p:attrNameLst>
                                      </p:cBhvr>
                                      <p:to>
                                        <p:strVal val="visible"/>
                                      </p:to>
                                    </p:set>
                                    <p:anim calcmode="lin" valueType="num">
                                      <p:cBhvr additive="base">
                                        <p:cTn id="11" dur="500" fill="hold"/>
                                        <p:tgtEl>
                                          <p:spTgt spid="17306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7306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3061">
                                            <p:txEl>
                                              <p:pRg st="2" end="2"/>
                                            </p:txEl>
                                          </p:spTgt>
                                        </p:tgtEl>
                                        <p:attrNameLst>
                                          <p:attrName>style.visibility</p:attrName>
                                        </p:attrNameLst>
                                      </p:cBhvr>
                                      <p:to>
                                        <p:strVal val="visible"/>
                                      </p:to>
                                    </p:set>
                                    <p:anim calcmode="lin" valueType="num">
                                      <p:cBhvr additive="base">
                                        <p:cTn id="15" dur="500" fill="hold"/>
                                        <p:tgtEl>
                                          <p:spTgt spid="17306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306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3061">
                                            <p:txEl>
                                              <p:pRg st="3" end="3"/>
                                            </p:txEl>
                                          </p:spTgt>
                                        </p:tgtEl>
                                        <p:attrNameLst>
                                          <p:attrName>style.visibility</p:attrName>
                                        </p:attrNameLst>
                                      </p:cBhvr>
                                      <p:to>
                                        <p:strVal val="visible"/>
                                      </p:to>
                                    </p:set>
                                    <p:anim calcmode="lin" valueType="num">
                                      <p:cBhvr additive="base">
                                        <p:cTn id="19" dur="500" fill="hold"/>
                                        <p:tgtEl>
                                          <p:spTgt spid="17306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306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73061">
                                            <p:txEl>
                                              <p:pRg st="4" end="4"/>
                                            </p:txEl>
                                          </p:spTgt>
                                        </p:tgtEl>
                                        <p:attrNameLst>
                                          <p:attrName>style.visibility</p:attrName>
                                        </p:attrNameLst>
                                      </p:cBhvr>
                                      <p:to>
                                        <p:strVal val="visible"/>
                                      </p:to>
                                    </p:set>
                                    <p:anim calcmode="lin" valueType="num">
                                      <p:cBhvr additive="base">
                                        <p:cTn id="23" dur="500" fill="hold"/>
                                        <p:tgtEl>
                                          <p:spTgt spid="17306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306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3061">
                                            <p:txEl>
                                              <p:pRg st="5" end="5"/>
                                            </p:txEl>
                                          </p:spTgt>
                                        </p:tgtEl>
                                        <p:attrNameLst>
                                          <p:attrName>style.visibility</p:attrName>
                                        </p:attrNameLst>
                                      </p:cBhvr>
                                      <p:to>
                                        <p:strVal val="visible"/>
                                      </p:to>
                                    </p:set>
                                    <p:anim calcmode="lin" valueType="num">
                                      <p:cBhvr additive="base">
                                        <p:cTn id="27" dur="500" fill="hold"/>
                                        <p:tgtEl>
                                          <p:spTgt spid="173061">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7306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73061">
                                            <p:txEl>
                                              <p:pRg st="6" end="6"/>
                                            </p:txEl>
                                          </p:spTgt>
                                        </p:tgtEl>
                                        <p:attrNameLst>
                                          <p:attrName>style.visibility</p:attrName>
                                        </p:attrNameLst>
                                      </p:cBhvr>
                                      <p:to>
                                        <p:strVal val="visible"/>
                                      </p:to>
                                    </p:set>
                                    <p:anim calcmode="lin" valueType="num">
                                      <p:cBhvr additive="base">
                                        <p:cTn id="33" dur="500" fill="hold"/>
                                        <p:tgtEl>
                                          <p:spTgt spid="17306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7306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73062"/>
                                        </p:tgtEl>
                                        <p:attrNameLst>
                                          <p:attrName>style.visibility</p:attrName>
                                        </p:attrNameLst>
                                      </p:cBhvr>
                                      <p:to>
                                        <p:strVal val="visible"/>
                                      </p:to>
                                    </p:set>
                                    <p:anim calcmode="lin" valueType="num">
                                      <p:cBhvr additive="base">
                                        <p:cTn id="39" dur="500" fill="hold"/>
                                        <p:tgtEl>
                                          <p:spTgt spid="173062"/>
                                        </p:tgtEl>
                                        <p:attrNameLst>
                                          <p:attrName>ppt_x</p:attrName>
                                        </p:attrNameLst>
                                      </p:cBhvr>
                                      <p:tavLst>
                                        <p:tav tm="0">
                                          <p:val>
                                            <p:strVal val="0-#ppt_w/2"/>
                                          </p:val>
                                        </p:tav>
                                        <p:tav tm="100000">
                                          <p:val>
                                            <p:strVal val="#ppt_x"/>
                                          </p:val>
                                        </p:tav>
                                      </p:tavLst>
                                    </p:anim>
                                    <p:anim calcmode="lin" valueType="num">
                                      <p:cBhvr additive="base">
                                        <p:cTn id="40" dur="500" fill="hold"/>
                                        <p:tgtEl>
                                          <p:spTgt spid="173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65C4E55-2A80-4164-B0DA-6D3D8378208C}" type="datetime1">
              <a:rPr lang="zh-CN" altLang="en-US" sz="1400"/>
              <a:t>2025/11/4</a:t>
            </a:fld>
            <a:endParaRPr lang="zh-CN" altLang="en-US" sz="1400"/>
          </a:p>
        </p:txBody>
      </p:sp>
      <p:sp>
        <p:nvSpPr>
          <p:cNvPr id="1740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6E47AA2-CDF2-47D0-BF48-9BDDF0289B59}" type="slidenum">
              <a:rPr lang="en-US" altLang="zh-CN" sz="1400"/>
              <a:t>198</a:t>
            </a:fld>
            <a:endParaRPr lang="en-US" altLang="zh-CN" sz="1400"/>
          </a:p>
        </p:txBody>
      </p:sp>
      <p:sp>
        <p:nvSpPr>
          <p:cNvPr id="174084" name="Rectangle 2"/>
          <p:cNvSpPr>
            <a:spLocks noGrp="1" noChangeArrowheads="1"/>
          </p:cNvSpPr>
          <p:nvPr>
            <p:ph type="body" idx="4294967295"/>
          </p:nvPr>
        </p:nvSpPr>
        <p:spPr>
          <a:xfrm>
            <a:off x="1084652" y="2214781"/>
            <a:ext cx="7058850" cy="3276600"/>
          </a:xfrm>
        </p:spPr>
        <p:txBody>
          <a:bodyPr>
            <a:normAutofit lnSpcReduction="10000"/>
          </a:bodyPr>
          <a:lstStyle/>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E</a:t>
            </a:r>
            <a:r>
              <a:rPr lang="zh-CN" altLang="en-US" b="1" dirty="0">
                <a:latin typeface="华文宋体" panose="02010600040101010101" pitchFamily="2" charset="-122"/>
                <a:ea typeface="华文宋体" panose="02010600040101010101" pitchFamily="2" charset="-122"/>
              </a:rPr>
              <a:t>代表</a:t>
            </a:r>
            <a:r>
              <a:rPr lang="en-US" altLang="zh-CN" b="1" dirty="0">
                <a:latin typeface="华文宋体" panose="02010600040101010101" pitchFamily="2" charset="-122"/>
                <a:ea typeface="华文宋体" panose="02010600040101010101" pitchFamily="2" charset="-122"/>
              </a:rPr>
              <a:t>E</a:t>
            </a:r>
            <a:r>
              <a:rPr lang="en-US" altLang="zh-CN" b="1" baseline="-25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，用（</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zh-CN" altLang="en-US" b="1" dirty="0">
                <a:latin typeface="华文宋体" panose="02010600040101010101" pitchFamily="2" charset="-122"/>
                <a:ea typeface="华文宋体" panose="02010600040101010101" pitchFamily="2" charset="-122"/>
              </a:rPr>
              <a:t>）代表（</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en-US" altLang="zh-CN" b="1" baseline="-30000" dirty="0">
                <a:latin typeface="华文宋体" panose="02010600040101010101" pitchFamily="2" charset="-122"/>
                <a:ea typeface="华文宋体" panose="02010600040101010101" pitchFamily="2" charset="-122"/>
              </a:rPr>
              <a:t>P</a:t>
            </a:r>
            <a:r>
              <a:rPr lang="zh-CN" altLang="en-US"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X=(x</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x</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x</a:t>
            </a:r>
            <a:r>
              <a:rPr lang="en-US" altLang="zh-CN" b="1" baseline="-30000" dirty="0" err="1">
                <a:latin typeface="华文宋体" panose="02010600040101010101" pitchFamily="2" charset="-122"/>
                <a:ea typeface="华文宋体" panose="02010600040101010101" pitchFamily="2" charset="-122"/>
              </a:rPr>
              <a:t>n</a:t>
            </a:r>
            <a:r>
              <a:rPr lang="en-US" altLang="zh-CN"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Y=(y</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y</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y</a:t>
            </a:r>
            <a:r>
              <a:rPr lang="en-US" altLang="zh-CN" b="1" baseline="-30000" dirty="0" err="1">
                <a:latin typeface="华文宋体" panose="02010600040101010101" pitchFamily="2" charset="-122"/>
                <a:ea typeface="华文宋体" panose="02010600040101010101" pitchFamily="2" charset="-122"/>
              </a:rPr>
              <a:t>m</a:t>
            </a:r>
            <a:r>
              <a:rPr lang="en-US" altLang="zh-CN" b="1" dirty="0">
                <a:latin typeface="华文宋体" panose="02010600040101010101" pitchFamily="2" charset="-122"/>
                <a:ea typeface="华文宋体" panose="02010600040101010101" pitchFamily="2" charset="-122"/>
              </a:rPr>
              <a:t>)</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该样本对应的实际输出为</a:t>
            </a:r>
          </a:p>
          <a:p>
            <a:pPr marL="0" indent="0" algn="just" eaLnBrk="1" hangingPunct="1">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O=</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o</a:t>
            </a:r>
            <a:r>
              <a:rPr lang="en-US" altLang="zh-CN" b="1" baseline="-30000" dirty="0">
                <a:latin typeface="华文宋体" panose="02010600040101010101" pitchFamily="2" charset="-122"/>
                <a:ea typeface="华文宋体" panose="02010600040101010101" pitchFamily="2" charset="-122"/>
              </a:rPr>
              <a:t>m</a:t>
            </a:r>
            <a:r>
              <a:rPr lang="zh-CN" altLang="en-US" b="1"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graphicFrame>
        <p:nvGraphicFramePr>
          <p:cNvPr id="174085" name="标题 174084"/>
          <p:cNvGraphicFramePr>
            <a:graphicFrameLocks noGrp="1" noChangeAspect="1"/>
          </p:cNvGraphicFramePr>
          <p:nvPr>
            <p:ph type="title" idx="4294967295"/>
          </p:nvPr>
        </p:nvGraphicFramePr>
        <p:xfrm>
          <a:off x="4876800" y="682625"/>
          <a:ext cx="2362200" cy="1298575"/>
        </p:xfrm>
        <a:graphic>
          <a:graphicData uri="http://schemas.openxmlformats.org/presentationml/2006/ole">
            <mc:AlternateContent xmlns:mc="http://schemas.openxmlformats.org/markup-compatibility/2006">
              <mc:Choice xmlns:v="urn:schemas-microsoft-com:vml" Requires="v">
                <p:oleObj r:id="rId2" imgW="662305" imgH="445770" progId="Equation.3">
                  <p:embed/>
                </p:oleObj>
              </mc:Choice>
              <mc:Fallback>
                <p:oleObj r:id="rId2" imgW="662305" imgH="445770" progId="Equation.3">
                  <p:embed/>
                  <p:pic>
                    <p:nvPicPr>
                      <p:cNvPr id="0" name="标题 17408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682625"/>
                        <a:ext cx="23622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086" name="Text Box 4"/>
          <p:cNvSpPr txBox="1">
            <a:spLocks noChangeArrowheads="1"/>
          </p:cNvSpPr>
          <p:nvPr/>
        </p:nvSpPr>
        <p:spPr bwMode="auto">
          <a:xfrm>
            <a:off x="1500188" y="1000125"/>
            <a:ext cx="2286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3600" b="1" dirty="0">
                <a:solidFill>
                  <a:srgbClr val="FF0000"/>
                </a:solidFill>
                <a:latin typeface="华文宋体" panose="02010600040101010101" pitchFamily="2" charset="-122"/>
                <a:ea typeface="华文宋体" panose="02010600040101010101" pitchFamily="2" charset="-122"/>
              </a:rPr>
              <a:t>误差测度</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D1CF7F0-8AFF-4F0D-ADA3-5B47EB6926EE}"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5" descr="靴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3DC1528-2699-4376-AFAD-D59B590D17A8}" type="datetime1">
              <a:rPr lang="zh-CN" altLang="en-US" sz="1400"/>
              <a:t>2025/11/4</a:t>
            </a:fld>
            <a:endParaRPr lang="zh-CN" altLang="en-US" sz="1400"/>
          </a:p>
        </p:txBody>
      </p:sp>
      <p:sp>
        <p:nvSpPr>
          <p:cNvPr id="1751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FEE48B6-E226-4A57-BFBE-89A1CE4E6E46}" type="slidenum">
              <a:rPr lang="en-US" altLang="zh-CN" sz="1400"/>
              <a:t>199</a:t>
            </a:fld>
            <a:endParaRPr lang="en-US" altLang="zh-CN" sz="1400"/>
          </a:p>
        </p:txBody>
      </p:sp>
      <p:sp>
        <p:nvSpPr>
          <p:cNvPr id="175108" name="Rectangle 2"/>
          <p:cNvSpPr>
            <a:spLocks noGrp="1" noChangeArrowheads="1"/>
          </p:cNvSpPr>
          <p:nvPr>
            <p:ph type="title" idx="4294967295"/>
          </p:nvPr>
        </p:nvSpPr>
        <p:spPr>
          <a:xfrm>
            <a:off x="1476375" y="620713"/>
            <a:ext cx="2590800" cy="1143000"/>
          </a:xfrm>
        </p:spPr>
        <p:txBody>
          <a:bodyPr/>
          <a:lstStyle/>
          <a:p>
            <a:pPr algn="l" eaLnBrk="1" hangingPunct="1"/>
            <a:r>
              <a:rPr lang="zh-CN" altLang="en-US" sz="3600" b="1" dirty="0">
                <a:solidFill>
                  <a:srgbClr val="FF0000"/>
                </a:solidFill>
                <a:latin typeface="华文宋体" panose="02010600040101010101" pitchFamily="2" charset="-122"/>
                <a:ea typeface="华文宋体" panose="02010600040101010101" pitchFamily="2" charset="-122"/>
              </a:rPr>
              <a:t>误差测度</a:t>
            </a:r>
          </a:p>
        </p:txBody>
      </p:sp>
      <p:sp>
        <p:nvSpPr>
          <p:cNvPr id="175109" name="Rectangle 3"/>
          <p:cNvSpPr>
            <a:spLocks noGrp="1" noChangeArrowheads="1"/>
          </p:cNvSpPr>
          <p:nvPr>
            <p:ph type="body" idx="4294967295"/>
          </p:nvPr>
        </p:nvSpPr>
        <p:spPr>
          <a:xfrm>
            <a:off x="539750" y="2133600"/>
            <a:ext cx="7620000" cy="1447800"/>
          </a:xfrm>
        </p:spPr>
        <p:txBody>
          <a:bodyPr/>
          <a:lstStyle/>
          <a:p>
            <a:pPr marL="1905" indent="-344805" eaLnBrk="1" hangingPunct="1">
              <a:lnSpc>
                <a:spcPct val="150000"/>
              </a:lnSpc>
              <a:spcBef>
                <a:spcPct val="0"/>
              </a:spcBef>
              <a:buFontTx/>
              <a:buNone/>
            </a:pPr>
            <a:r>
              <a:rPr lang="en-US" altLang="zh-CN" b="1" dirty="0">
                <a:latin typeface="宋体" panose="02010600030101010101" pitchFamily="2" charset="-122"/>
                <a:ea typeface="宋体" panose="02010600030101010101" pitchFamily="2" charset="-122"/>
              </a:rPr>
              <a:t>    </a:t>
            </a:r>
            <a:r>
              <a:rPr lang="zh-CN" altLang="en-US" b="1" dirty="0">
                <a:latin typeface="华文宋体" panose="02010600040101010101" pitchFamily="2" charset="-122"/>
                <a:ea typeface="华文宋体" panose="02010600040101010101" pitchFamily="2" charset="-122"/>
              </a:rPr>
              <a:t>用理想输出与实际输出的</a:t>
            </a:r>
            <a:r>
              <a:rPr lang="zh-CN" altLang="en-US" b="1" dirty="0">
                <a:solidFill>
                  <a:srgbClr val="FF3300"/>
                </a:solidFill>
                <a:latin typeface="华文宋体" panose="02010600040101010101" pitchFamily="2" charset="-122"/>
                <a:ea typeface="华文宋体" panose="02010600040101010101" pitchFamily="2" charset="-122"/>
              </a:rPr>
              <a:t>方差</a:t>
            </a:r>
            <a:r>
              <a:rPr lang="zh-CN" altLang="en-US" b="1" dirty="0">
                <a:latin typeface="华文宋体" panose="02010600040101010101" pitchFamily="2" charset="-122"/>
                <a:ea typeface="华文宋体" panose="02010600040101010101" pitchFamily="2" charset="-122"/>
              </a:rPr>
              <a:t>作为相应的</a:t>
            </a:r>
            <a:r>
              <a:rPr lang="zh-CN" altLang="en-US" b="1" dirty="0">
                <a:solidFill>
                  <a:srgbClr val="FF3300"/>
                </a:solidFill>
                <a:latin typeface="华文宋体" panose="02010600040101010101" pitchFamily="2" charset="-122"/>
                <a:ea typeface="华文宋体" panose="02010600040101010101" pitchFamily="2" charset="-122"/>
              </a:rPr>
              <a:t>误差测度</a:t>
            </a:r>
          </a:p>
        </p:txBody>
      </p:sp>
      <p:sp>
        <p:nvSpPr>
          <p:cNvPr id="175110" name="Rectangle 4"/>
          <p:cNvSpPr>
            <a:spLocks noChangeArrowheads="1"/>
          </p:cNvSpPr>
          <p:nvPr/>
        </p:nvSpPr>
        <p:spPr bwMode="auto">
          <a:xfrm>
            <a:off x="396240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5111" name="对象 175110"/>
          <p:cNvGraphicFramePr>
            <a:graphicFrameLocks noChangeAspect="1"/>
          </p:cNvGraphicFramePr>
          <p:nvPr/>
        </p:nvGraphicFramePr>
        <p:xfrm>
          <a:off x="2343150" y="3862388"/>
          <a:ext cx="4375150" cy="1516658"/>
        </p:xfrm>
        <a:graphic>
          <a:graphicData uri="http://schemas.openxmlformats.org/presentationml/2006/ole">
            <mc:AlternateContent xmlns:mc="http://schemas.openxmlformats.org/markup-compatibility/2006">
              <mc:Choice xmlns:v="urn:schemas-microsoft-com:vml" Requires="v">
                <p:oleObj r:id="rId2" imgW="1222375" imgH="394970" progId="Equation.3">
                  <p:embed/>
                </p:oleObj>
              </mc:Choice>
              <mc:Fallback>
                <p:oleObj r:id="rId2" imgW="1222375" imgH="394970" progId="Equation.3">
                  <p:embed/>
                  <p:pic>
                    <p:nvPicPr>
                      <p:cNvPr id="0" name="对象 175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3862388"/>
                        <a:ext cx="4375150" cy="1516658"/>
                      </a:xfrm>
                      <a:prstGeom prst="rect">
                        <a:avLst/>
                      </a:prstGeom>
                      <a:noFill/>
                      <a:ln>
                        <a:noFill/>
                      </a:ln>
                    </p:spPr>
                  </p:pic>
                </p:oleObj>
              </mc:Fallback>
            </mc:AlternateContent>
          </a:graphicData>
        </a:graphic>
      </p:graphicFrame>
      <p:graphicFrame>
        <p:nvGraphicFramePr>
          <p:cNvPr id="175112" name="对象 175111"/>
          <p:cNvGraphicFramePr>
            <a:graphicFrameLocks noChangeAspect="1"/>
          </p:cNvGraphicFramePr>
          <p:nvPr/>
        </p:nvGraphicFramePr>
        <p:xfrm>
          <a:off x="4356100" y="620713"/>
          <a:ext cx="2362200" cy="1298575"/>
        </p:xfrm>
        <a:graphic>
          <a:graphicData uri="http://schemas.openxmlformats.org/presentationml/2006/ole">
            <mc:AlternateContent xmlns:mc="http://schemas.openxmlformats.org/markup-compatibility/2006">
              <mc:Choice xmlns:v="urn:schemas-microsoft-com:vml" Requires="v">
                <p:oleObj r:id="rId4" imgW="662305" imgH="445770" progId="Equation.3">
                  <p:embed/>
                </p:oleObj>
              </mc:Choice>
              <mc:Fallback>
                <p:oleObj r:id="rId4" imgW="662305" imgH="445770" progId="Equation.3">
                  <p:embed/>
                  <p:pic>
                    <p:nvPicPr>
                      <p:cNvPr id="0" name="对象 175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620713"/>
                        <a:ext cx="23622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DC4738AD-F5A0-4FEC-8B4A-DB10C1D0E9B3}"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标题 1"/>
          <p:cNvSpPr>
            <a:spLocks noGrp="1"/>
          </p:cNvSpPr>
          <p:nvPr>
            <p:ph type="ctrTitle"/>
          </p:nvPr>
        </p:nvSpPr>
        <p:spPr>
          <a:xfrm>
            <a:off x="534318" y="2136126"/>
            <a:ext cx="8093827" cy="4466083"/>
          </a:xfrm>
        </p:spPr>
        <p:txBody>
          <a:bodyPr rtlCol="0">
            <a:noAutofit/>
          </a:bodyPr>
          <a:lstStyle/>
          <a:p>
            <a:pPr algn="l" rtl="0">
              <a:lnSpc>
                <a:spcPct val="150000"/>
              </a:lnSpc>
            </a:pPr>
            <a:r>
              <a:rPr lang="zh-CN" altLang="en-US" sz="4000" b="1" dirty="0">
                <a:solidFill>
                  <a:srgbClr val="FFFF00"/>
                </a:solidFill>
                <a:latin typeface="幼圆" panose="02010509060101010101" pitchFamily="49" charset="-122"/>
                <a:ea typeface="幼圆" panose="02010509060101010101" pitchFamily="49" charset="-122"/>
              </a:rPr>
              <a:t>综合成绩组成</a:t>
            </a:r>
            <a:br>
              <a:rPr lang="en-US" altLang="zh-CN" sz="4000" b="1" dirty="0">
                <a:solidFill>
                  <a:srgbClr val="FFFF00"/>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平时表现</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出勤</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两篇实验报告</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期末小论文：论文</a:t>
            </a:r>
            <a:r>
              <a:rPr lang="en-US" altLang="zh-CN" sz="4000" b="1" dirty="0">
                <a:solidFill>
                  <a:schemeClr val="bg1"/>
                </a:solidFill>
                <a:latin typeface="幼圆" panose="02010509060101010101" pitchFamily="49" charset="-122"/>
                <a:ea typeface="幼圆" panose="02010509060101010101" pitchFamily="49" charset="-122"/>
              </a:rPr>
              <a:t>+</a:t>
            </a:r>
            <a:r>
              <a:rPr lang="zh-CN" altLang="en-US" sz="4000" b="1" dirty="0">
                <a:solidFill>
                  <a:schemeClr val="bg1"/>
                </a:solidFill>
                <a:latin typeface="幼圆" panose="02010509060101010101" pitchFamily="49" charset="-122"/>
                <a:ea typeface="幼圆" panose="02010509060101010101" pitchFamily="49" charset="-122"/>
              </a:rPr>
              <a:t>展示</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教材：               </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电脑：</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7962" y="633003"/>
            <a:ext cx="7854338" cy="2511846"/>
          </a:xfrm>
        </p:spPr>
        <p:txBody>
          <a:bodyPr>
            <a:normAutofit/>
          </a:bodyPr>
          <a:lstStyle/>
          <a:p>
            <a:pPr marL="0" indent="0">
              <a:lnSpc>
                <a:spcPct val="150000"/>
              </a:lnSpc>
              <a:buNone/>
            </a:pPr>
            <a:r>
              <a:rPr lang="zh-CN" altLang="zh-CN" sz="2400" b="1" dirty="0">
                <a:solidFill>
                  <a:srgbClr val="FF0000"/>
                </a:solidFill>
                <a:latin typeface="华文宋体" panose="02010600040101010101" pitchFamily="2" charset="-122"/>
                <a:ea typeface="华文宋体" panose="02010600040101010101" pitchFamily="2" charset="-122"/>
              </a:rPr>
              <a:t>大型语言模型</a:t>
            </a:r>
            <a:r>
              <a:rPr lang="en-US" altLang="zh-CN" sz="2400" b="1" dirty="0">
                <a:solidFill>
                  <a:srgbClr val="FF0000"/>
                </a:solidFill>
                <a:latin typeface="华文宋体" panose="02010600040101010101" pitchFamily="2" charset="-122"/>
                <a:ea typeface="华文宋体" panose="02010600040101010101" pitchFamily="2" charset="-122"/>
              </a:rPr>
              <a:t> </a:t>
            </a:r>
            <a:r>
              <a:rPr lang="en-US" altLang="zh-CN" sz="2400" b="1" dirty="0" err="1">
                <a:latin typeface="华文宋体" panose="02010600040101010101" pitchFamily="2" charset="-122"/>
                <a:ea typeface="华文宋体" panose="02010600040101010101" pitchFamily="2" charset="-122"/>
              </a:rPr>
              <a:t>ChatGPT</a:t>
            </a:r>
            <a:r>
              <a:rPr lang="zh-CN" altLang="zh-CN" sz="2400" b="1" dirty="0">
                <a:latin typeface="华文宋体" panose="02010600040101010101" pitchFamily="2" charset="-122"/>
                <a:ea typeface="华文宋体" panose="02010600040101010101" pitchFamily="2" charset="-122"/>
              </a:rPr>
              <a:t>，让谷歌、</a:t>
            </a:r>
            <a:r>
              <a:rPr lang="en-US" altLang="zh-CN" sz="2400" b="1" dirty="0">
                <a:latin typeface="华文宋体" panose="02010600040101010101" pitchFamily="2" charset="-122"/>
                <a:ea typeface="华文宋体" panose="02010600040101010101" pitchFamily="2" charset="-122"/>
              </a:rPr>
              <a:t>Meta </a:t>
            </a:r>
            <a:r>
              <a:rPr lang="zh-CN" altLang="zh-CN" sz="2400" b="1" dirty="0">
                <a:latin typeface="华文宋体" panose="02010600040101010101" pitchFamily="2" charset="-122"/>
                <a:ea typeface="华文宋体" panose="02010600040101010101" pitchFamily="2" charset="-122"/>
              </a:rPr>
              <a:t>包括国内的阿里、百度等</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大厂</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感到压力巨大，它们只好纷纷跟风上马类似项目。</a:t>
            </a:r>
            <a:endParaRPr lang="zh-CN" altLang="en-US" sz="2400" b="1" dirty="0">
              <a:latin typeface="华文宋体" panose="02010600040101010101" pitchFamily="2" charset="-122"/>
              <a:ea typeface="华文宋体" panose="02010600040101010101" pitchFamily="2" charset="-122"/>
            </a:endParaRPr>
          </a:p>
        </p:txBody>
      </p:sp>
      <p:pic>
        <p:nvPicPr>
          <p:cNvPr id="4" name="图片 3" descr="https://pic.ibaotu.com/01/70/26/99C888piCcX8.jpg%21w280"/>
          <p:cNvPicPr/>
          <p:nvPr/>
        </p:nvPicPr>
        <p:blipFill>
          <a:blip r:embed="rId3">
            <a:extLst>
              <a:ext uri="{28A0092B-C50C-407E-A947-70E740481C1C}">
                <a14:useLocalDpi xmlns:a14="http://schemas.microsoft.com/office/drawing/2010/main" val="0"/>
              </a:ext>
            </a:extLst>
          </a:blip>
          <a:srcRect/>
          <a:stretch>
            <a:fillRect/>
          </a:stretch>
        </p:blipFill>
        <p:spPr bwMode="auto">
          <a:xfrm>
            <a:off x="1520328" y="2820318"/>
            <a:ext cx="2214390" cy="2919470"/>
          </a:xfrm>
          <a:prstGeom prst="rect">
            <a:avLst/>
          </a:prstGeom>
          <a:noFill/>
          <a:ln>
            <a:noFill/>
          </a:ln>
        </p:spPr>
      </p:pic>
      <p:pic>
        <p:nvPicPr>
          <p:cNvPr id="5" name="图片 4"/>
          <p:cNvPicPr/>
          <p:nvPr/>
        </p:nvPicPr>
        <p:blipFill>
          <a:blip r:embed="rId4"/>
          <a:stretch>
            <a:fillRect/>
          </a:stretch>
        </p:blipFill>
        <p:spPr>
          <a:xfrm>
            <a:off x="4880472" y="3144849"/>
            <a:ext cx="2776251" cy="2429686"/>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DE4608-16C6-401A-825E-8617804516B2}" type="datetime1">
              <a:rPr lang="zh-CN" altLang="en-US" sz="1400"/>
              <a:t>2025/11/4</a:t>
            </a:fld>
            <a:endParaRPr lang="zh-CN" altLang="en-US" sz="1400"/>
          </a:p>
        </p:txBody>
      </p:sp>
      <p:sp>
        <p:nvSpPr>
          <p:cNvPr id="1761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A7B8A79-528C-49DC-B7D7-DB02353425FD}" type="slidenum">
              <a:rPr lang="en-US" altLang="zh-CN" sz="1400"/>
              <a:t>200</a:t>
            </a:fld>
            <a:endParaRPr lang="en-US" altLang="zh-CN" sz="1400"/>
          </a:p>
        </p:txBody>
      </p:sp>
      <p:sp>
        <p:nvSpPr>
          <p:cNvPr id="176132" name="Rectangle 2"/>
          <p:cNvSpPr>
            <a:spLocks noGrp="1" noChangeArrowheads="1"/>
          </p:cNvSpPr>
          <p:nvPr>
            <p:ph type="title" idx="4294967295"/>
          </p:nvPr>
        </p:nvSpPr>
        <p:spPr>
          <a:xfrm>
            <a:off x="628650" y="365127"/>
            <a:ext cx="7069138" cy="1006886"/>
          </a:xfrm>
        </p:spPr>
        <p:txBody>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r>
              <a:rPr lang="zh-CN" altLang="en-US" sz="3600" dirty="0">
                <a:solidFill>
                  <a:srgbClr val="FF0000"/>
                </a:solidFill>
                <a:latin typeface="华文宋体" panose="02010600040101010101" pitchFamily="2" charset="-122"/>
                <a:ea typeface="华文宋体" panose="02010600040101010101" pitchFamily="2" charset="-122"/>
              </a:rPr>
              <a:t> </a:t>
            </a:r>
          </a:p>
        </p:txBody>
      </p:sp>
      <p:graphicFrame>
        <p:nvGraphicFramePr>
          <p:cNvPr id="176133" name="对象 176132"/>
          <p:cNvGraphicFramePr>
            <a:graphicFrameLocks noChangeAspect="1"/>
          </p:cNvGraphicFramePr>
          <p:nvPr/>
        </p:nvGraphicFramePr>
        <p:xfrm>
          <a:off x="3276599" y="1341437"/>
          <a:ext cx="2578121" cy="1042731"/>
        </p:xfrm>
        <a:graphic>
          <a:graphicData uri="http://schemas.openxmlformats.org/presentationml/2006/ole">
            <mc:AlternateContent xmlns:mc="http://schemas.openxmlformats.org/markup-compatibility/2006">
              <mc:Choice xmlns:v="urn:schemas-microsoft-com:vml" Requires="v">
                <p:oleObj r:id="rId2" imgW="916940" imgH="445770" progId="Equation.3">
                  <p:embed/>
                </p:oleObj>
              </mc:Choice>
              <mc:Fallback>
                <p:oleObj r:id="rId2" imgW="916940" imgH="445770" progId="Equation.3">
                  <p:embed/>
                  <p:pic>
                    <p:nvPicPr>
                      <p:cNvPr id="0" name="对象 176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1341437"/>
                        <a:ext cx="2578121" cy="1042731"/>
                      </a:xfrm>
                      <a:prstGeom prst="rect">
                        <a:avLst/>
                      </a:prstGeom>
                      <a:noFill/>
                      <a:ln>
                        <a:noFill/>
                      </a:ln>
                    </p:spPr>
                  </p:pic>
                </p:oleObj>
              </mc:Fallback>
            </mc:AlternateContent>
          </a:graphicData>
        </a:graphic>
      </p:graphicFrame>
      <p:grpSp>
        <p:nvGrpSpPr>
          <p:cNvPr id="2" name="Group 4"/>
          <p:cNvGrpSpPr/>
          <p:nvPr/>
        </p:nvGrpSpPr>
        <p:grpSpPr bwMode="auto">
          <a:xfrm>
            <a:off x="1143000" y="2438400"/>
            <a:ext cx="2984500" cy="3195638"/>
            <a:chOff x="0" y="0"/>
            <a:chExt cx="1880" cy="2013"/>
          </a:xfrm>
        </p:grpSpPr>
        <p:sp>
          <p:nvSpPr>
            <p:cNvPr id="176148" name="Rectangle 5"/>
            <p:cNvSpPr>
              <a:spLocks noChangeArrowheads="1"/>
            </p:cNvSpPr>
            <p:nvPr/>
          </p:nvSpPr>
          <p:spPr bwMode="auto">
            <a:xfrm>
              <a:off x="1584" y="1296"/>
              <a:ext cx="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ij</a:t>
              </a:r>
            </a:p>
          </p:txBody>
        </p:sp>
        <p:grpSp>
          <p:nvGrpSpPr>
            <p:cNvPr id="176149" name="Group 6"/>
            <p:cNvGrpSpPr/>
            <p:nvPr/>
          </p:nvGrpSpPr>
          <p:grpSpPr bwMode="auto">
            <a:xfrm>
              <a:off x="0" y="0"/>
              <a:ext cx="1776" cy="2013"/>
              <a:chOff x="0" y="0"/>
              <a:chExt cx="1776" cy="2013"/>
            </a:xfrm>
          </p:grpSpPr>
          <p:graphicFrame>
            <p:nvGraphicFramePr>
              <p:cNvPr id="176150" name="对象 176136"/>
              <p:cNvGraphicFramePr>
                <a:graphicFrameLocks noChangeAspect="1"/>
              </p:cNvGraphicFramePr>
              <p:nvPr/>
            </p:nvGraphicFramePr>
            <p:xfrm>
              <a:off x="48" y="1587"/>
              <a:ext cx="384" cy="426"/>
            </p:xfrm>
            <a:graphic>
              <a:graphicData uri="http://schemas.openxmlformats.org/presentationml/2006/ole">
                <mc:AlternateContent xmlns:mc="http://schemas.openxmlformats.org/markup-compatibility/2006">
                  <mc:Choice xmlns:v="urn:schemas-microsoft-com:vml" Requires="v">
                    <p:oleObj r:id="rId4" imgW="344805" imgH="447040" progId="Equation.3">
                      <p:embed/>
                    </p:oleObj>
                  </mc:Choice>
                  <mc:Fallback>
                    <p:oleObj r:id="rId4" imgW="344805" imgH="447040" progId="Equation.3">
                      <p:embed/>
                      <p:pic>
                        <p:nvPicPr>
                          <p:cNvPr id="0" name="对象 1761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 y="1587"/>
                            <a:ext cx="384"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76151" name="Group 8"/>
              <p:cNvGrpSpPr/>
              <p:nvPr/>
            </p:nvGrpSpPr>
            <p:grpSpPr bwMode="auto">
              <a:xfrm>
                <a:off x="192" y="3"/>
                <a:ext cx="1584" cy="1344"/>
                <a:chOff x="0" y="0"/>
                <a:chExt cx="2520" cy="2340"/>
              </a:xfrm>
            </p:grpSpPr>
            <p:sp>
              <p:nvSpPr>
                <p:cNvPr id="176154" name="Line 9"/>
                <p:cNvSpPr>
                  <a:spLocks noChangeShapeType="1"/>
                </p:cNvSpPr>
                <p:nvPr/>
              </p:nvSpPr>
              <p:spPr bwMode="auto">
                <a:xfrm flipV="1">
                  <a:off x="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55" name="Line 10"/>
                <p:cNvSpPr>
                  <a:spLocks noChangeShapeType="1"/>
                </p:cNvSpPr>
                <p:nvPr/>
              </p:nvSpPr>
              <p:spPr bwMode="auto">
                <a:xfrm>
                  <a:off x="0" y="2340"/>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Freeform 11"/>
                <p:cNvSpPr>
                  <a:spLocks noChangeArrowheads="1"/>
                </p:cNvSpPr>
                <p:nvPr/>
              </p:nvSpPr>
              <p:spPr bwMode="auto">
                <a:xfrm rot="512160">
                  <a:off x="0" y="312"/>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157" name="Line 12"/>
                <p:cNvSpPr>
                  <a:spLocks noChangeShapeType="1"/>
                </p:cNvSpPr>
                <p:nvPr/>
              </p:nvSpPr>
              <p:spPr bwMode="auto">
                <a:xfrm flipH="1">
                  <a:off x="360" y="936"/>
                  <a:ext cx="1980" cy="140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6152" name="Rectangle 13"/>
              <p:cNvSpPr>
                <a:spLocks noChangeArrowheads="1"/>
              </p:cNvSpPr>
              <p:nvPr/>
            </p:nvSpPr>
            <p:spPr bwMode="auto">
              <a:xfrm>
                <a:off x="0" y="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E</a:t>
                </a:r>
              </a:p>
            </p:txBody>
          </p:sp>
          <p:sp>
            <p:nvSpPr>
              <p:cNvPr id="176153" name="Rectangle 14"/>
              <p:cNvSpPr>
                <a:spLocks noChangeArrowheads="1"/>
              </p:cNvSpPr>
              <p:nvPr/>
            </p:nvSpPr>
            <p:spPr bwMode="auto">
              <a:xfrm>
                <a:off x="336" y="1673"/>
                <a:ext cx="12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&gt;0</a:t>
                </a:r>
                <a:r>
                  <a:rPr lang="zh-CN" altLang="en-US" sz="2000" b="1">
                    <a:latin typeface="Times New Roman" panose="02020603050405020304" pitchFamily="18" charset="0"/>
                  </a:rPr>
                  <a:t>，此时</a:t>
                </a:r>
                <a:r>
                  <a:rPr lang="en-US" altLang="zh-CN" sz="2000" b="1">
                    <a:latin typeface="Times New Roman" panose="02020603050405020304" pitchFamily="18" charset="0"/>
                  </a:rPr>
                  <a:t>Δw</a:t>
                </a:r>
                <a:r>
                  <a:rPr lang="en-US" altLang="zh-CN" sz="2000" b="1" baseline="-30000">
                    <a:latin typeface="Times New Roman" panose="02020603050405020304" pitchFamily="18" charset="0"/>
                  </a:rPr>
                  <a:t>ij</a:t>
                </a:r>
                <a:r>
                  <a:rPr lang="en-US" altLang="zh-CN" sz="2000" b="1">
                    <a:latin typeface="Times New Roman" panose="02020603050405020304" pitchFamily="18" charset="0"/>
                  </a:rPr>
                  <a:t>&lt;0</a:t>
                </a:r>
              </a:p>
            </p:txBody>
          </p:sp>
        </p:grpSp>
      </p:grpSp>
      <p:sp>
        <p:nvSpPr>
          <p:cNvPr id="176145" name="Text Box 15"/>
          <p:cNvSpPr txBox="1">
            <a:spLocks noChangeArrowheads="1"/>
          </p:cNvSpPr>
          <p:nvPr/>
        </p:nvSpPr>
        <p:spPr bwMode="auto">
          <a:xfrm>
            <a:off x="2209800" y="14478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华文宋体" panose="02010600040101010101" pitchFamily="2" charset="-122"/>
                <a:ea typeface="华文宋体" panose="02010600040101010101" pitchFamily="2" charset="-122"/>
              </a:rPr>
              <a:t>取</a:t>
            </a:r>
          </a:p>
        </p:txBody>
      </p:sp>
      <p:grpSp>
        <p:nvGrpSpPr>
          <p:cNvPr id="5" name="Group 16"/>
          <p:cNvGrpSpPr/>
          <p:nvPr/>
        </p:nvGrpSpPr>
        <p:grpSpPr bwMode="auto">
          <a:xfrm>
            <a:off x="4800600" y="2362200"/>
            <a:ext cx="3213100" cy="3276600"/>
            <a:chOff x="0" y="0"/>
            <a:chExt cx="2024" cy="2064"/>
          </a:xfrm>
        </p:grpSpPr>
        <p:grpSp>
          <p:nvGrpSpPr>
            <p:cNvPr id="176138" name="Group 17"/>
            <p:cNvGrpSpPr/>
            <p:nvPr/>
          </p:nvGrpSpPr>
          <p:grpSpPr bwMode="auto">
            <a:xfrm>
              <a:off x="0" y="0"/>
              <a:ext cx="1920" cy="2064"/>
              <a:chOff x="0" y="0"/>
              <a:chExt cx="1920" cy="2064"/>
            </a:xfrm>
          </p:grpSpPr>
          <p:graphicFrame>
            <p:nvGraphicFramePr>
              <p:cNvPr id="176140" name="对象 176147"/>
              <p:cNvGraphicFramePr>
                <a:graphicFrameLocks noChangeAspect="1"/>
              </p:cNvGraphicFramePr>
              <p:nvPr/>
            </p:nvGraphicFramePr>
            <p:xfrm>
              <a:off x="336" y="1680"/>
              <a:ext cx="384" cy="384"/>
            </p:xfrm>
            <a:graphic>
              <a:graphicData uri="http://schemas.openxmlformats.org/presentationml/2006/ole">
                <mc:AlternateContent xmlns:mc="http://schemas.openxmlformats.org/markup-compatibility/2006">
                  <mc:Choice xmlns:v="urn:schemas-microsoft-com:vml" Requires="v">
                    <p:oleObj r:id="rId4" imgW="344805" imgH="447040" progId="Equation.3">
                      <p:embed/>
                    </p:oleObj>
                  </mc:Choice>
                  <mc:Fallback>
                    <p:oleObj r:id="rId4" imgW="344805" imgH="447040" progId="Equation.3">
                      <p:embed/>
                      <p:pic>
                        <p:nvPicPr>
                          <p:cNvPr id="0" name="对象 176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 y="1680"/>
                            <a:ext cx="38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76141" name="Group 19"/>
              <p:cNvGrpSpPr/>
              <p:nvPr/>
            </p:nvGrpSpPr>
            <p:grpSpPr bwMode="auto">
              <a:xfrm>
                <a:off x="240" y="0"/>
                <a:ext cx="1680" cy="1392"/>
                <a:chOff x="0" y="0"/>
                <a:chExt cx="2520" cy="2340"/>
              </a:xfrm>
            </p:grpSpPr>
            <p:sp>
              <p:nvSpPr>
                <p:cNvPr id="176144" name="Line 20"/>
                <p:cNvSpPr>
                  <a:spLocks noChangeShapeType="1"/>
                </p:cNvSpPr>
                <p:nvPr/>
              </p:nvSpPr>
              <p:spPr bwMode="auto">
                <a:xfrm>
                  <a:off x="0" y="2340"/>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 name="Line 21"/>
                <p:cNvSpPr>
                  <a:spLocks noChangeShapeType="1"/>
                </p:cNvSpPr>
                <p:nvPr/>
              </p:nvSpPr>
              <p:spPr bwMode="auto">
                <a:xfrm flipV="1">
                  <a:off x="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146" name="Freeform 22"/>
                <p:cNvSpPr>
                  <a:spLocks noChangeArrowheads="1"/>
                </p:cNvSpPr>
                <p:nvPr/>
              </p:nvSpPr>
              <p:spPr bwMode="auto">
                <a:xfrm rot="710109" flipH="1">
                  <a:off x="360" y="312"/>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 name="T9" fmla="*/ 0 w 1980"/>
                    <a:gd name="T10" fmla="*/ 0 h 1794"/>
                    <a:gd name="T11" fmla="*/ 1980 w 1980"/>
                    <a:gd name="T12" fmla="*/ 1794 h 1794"/>
                  </a:gdLst>
                  <a:ahLst/>
                  <a:cxnLst>
                    <a:cxn ang="T6">
                      <a:pos x="T0" y="T1"/>
                    </a:cxn>
                    <a:cxn ang="T7">
                      <a:pos x="T2" y="T3"/>
                    </a:cxn>
                    <a:cxn ang="T8">
                      <a:pos x="T4" y="T5"/>
                    </a:cxn>
                  </a:cxnLst>
                  <a:rect l="T9" t="T10" r="T11" b="T12"/>
                  <a:pathLst>
                    <a:path w="1980" h="1794">
                      <a:moveTo>
                        <a:pt x="0" y="0"/>
                      </a:moveTo>
                      <a:cubicBezTo>
                        <a:pt x="195" y="819"/>
                        <a:pt x="390" y="1638"/>
                        <a:pt x="720" y="1716"/>
                      </a:cubicBezTo>
                      <a:cubicBezTo>
                        <a:pt x="1050" y="1794"/>
                        <a:pt x="1515" y="1131"/>
                        <a:pt x="1980" y="46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6147" name="Line 23"/>
                <p:cNvSpPr>
                  <a:spLocks noChangeShapeType="1"/>
                </p:cNvSpPr>
                <p:nvPr/>
              </p:nvSpPr>
              <p:spPr bwMode="auto">
                <a:xfrm>
                  <a:off x="360" y="780"/>
                  <a:ext cx="1080" cy="15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6142" name="Rectangle 24"/>
              <p:cNvSpPr>
                <a:spLocks noChangeArrowheads="1"/>
              </p:cNvSpPr>
              <p:nvPr/>
            </p:nvSpPr>
            <p:spPr bwMode="auto">
              <a:xfrm>
                <a:off x="0" y="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E</a:t>
                </a:r>
              </a:p>
            </p:txBody>
          </p:sp>
          <p:sp>
            <p:nvSpPr>
              <p:cNvPr id="176143" name="Rectangle 25"/>
              <p:cNvSpPr>
                <a:spLocks noChangeArrowheads="1"/>
              </p:cNvSpPr>
              <p:nvPr/>
            </p:nvSpPr>
            <p:spPr bwMode="auto">
              <a:xfrm>
                <a:off x="624" y="1728"/>
                <a:ext cx="1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&lt;0, </a:t>
                </a:r>
                <a:r>
                  <a:rPr lang="zh-CN" altLang="en-US" sz="2000" b="1">
                    <a:latin typeface="Times New Roman" panose="02020603050405020304" pitchFamily="18" charset="0"/>
                  </a:rPr>
                  <a:t>此时</a:t>
                </a:r>
                <a:r>
                  <a:rPr lang="en-US" altLang="zh-CN" sz="2000" b="1">
                    <a:latin typeface="Times New Roman" panose="02020603050405020304" pitchFamily="18" charset="0"/>
                  </a:rPr>
                  <a:t>Δw</a:t>
                </a:r>
                <a:r>
                  <a:rPr lang="en-US" altLang="zh-CN" sz="2000" b="1" baseline="-30000">
                    <a:latin typeface="Times New Roman" panose="02020603050405020304" pitchFamily="18" charset="0"/>
                  </a:rPr>
                  <a:t>ij</a:t>
                </a:r>
                <a:r>
                  <a:rPr lang="en-US" altLang="zh-CN" sz="2000" b="1">
                    <a:latin typeface="Times New Roman" panose="02020603050405020304" pitchFamily="18" charset="0"/>
                  </a:rPr>
                  <a:t>&gt;0</a:t>
                </a:r>
              </a:p>
            </p:txBody>
          </p:sp>
        </p:grpSp>
        <p:sp>
          <p:nvSpPr>
            <p:cNvPr id="176139" name="Rectangle 26"/>
            <p:cNvSpPr>
              <a:spLocks noChangeArrowheads="1"/>
            </p:cNvSpPr>
            <p:nvPr/>
          </p:nvSpPr>
          <p:spPr bwMode="auto">
            <a:xfrm>
              <a:off x="1728" y="1344"/>
              <a:ext cx="2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ij</a:t>
              </a:r>
            </a:p>
          </p:txBody>
        </p:sp>
      </p:grpSp>
      <p:sp>
        <p:nvSpPr>
          <p:cNvPr id="17615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5515392-E00E-4674-90BB-AC55DD3245D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30" name="组 9"/>
          <p:cNvGrpSpPr/>
          <p:nvPr/>
        </p:nvGrpSpPr>
        <p:grpSpPr>
          <a:xfrm>
            <a:off x="8400804" y="0"/>
            <a:ext cx="733409" cy="6858000"/>
            <a:chOff x="9055676" y="0"/>
            <a:chExt cx="3136324" cy="6858000"/>
          </a:xfrm>
        </p:grpSpPr>
        <p:sp>
          <p:nvSpPr>
            <p:cNvPr id="3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4" name="矩形 3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36"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6145"/>
                                        </p:tgtEl>
                                        <p:attrNameLst>
                                          <p:attrName>style.visibility</p:attrName>
                                        </p:attrNameLst>
                                      </p:cBhvr>
                                      <p:to>
                                        <p:strVal val="visible"/>
                                      </p:to>
                                    </p:set>
                                    <p:anim calcmode="lin" valueType="num">
                                      <p:cBhvr additive="base">
                                        <p:cTn id="7" dur="500" fill="hold"/>
                                        <p:tgtEl>
                                          <p:spTgt spid="176145"/>
                                        </p:tgtEl>
                                        <p:attrNameLst>
                                          <p:attrName>ppt_x</p:attrName>
                                        </p:attrNameLst>
                                      </p:cBhvr>
                                      <p:tavLst>
                                        <p:tav tm="0">
                                          <p:val>
                                            <p:strVal val="0-#ppt_w/2"/>
                                          </p:val>
                                        </p:tav>
                                        <p:tav tm="100000">
                                          <p:val>
                                            <p:strVal val="#ppt_x"/>
                                          </p:val>
                                        </p:tav>
                                      </p:tavLst>
                                    </p:anim>
                                    <p:anim calcmode="lin" valueType="num">
                                      <p:cBhvr additive="base">
                                        <p:cTn id="8" dur="500" fill="hold"/>
                                        <p:tgtEl>
                                          <p:spTgt spid="1761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6133"/>
                                        </p:tgtEl>
                                        <p:attrNameLst>
                                          <p:attrName>style.visibility</p:attrName>
                                        </p:attrNameLst>
                                      </p:cBhvr>
                                      <p:to>
                                        <p:strVal val="visible"/>
                                      </p:to>
                                    </p:set>
                                    <p:anim calcmode="lin" valueType="num">
                                      <p:cBhvr additive="base">
                                        <p:cTn id="13" dur="500" fill="hold"/>
                                        <p:tgtEl>
                                          <p:spTgt spid="176133"/>
                                        </p:tgtEl>
                                        <p:attrNameLst>
                                          <p:attrName>ppt_x</p:attrName>
                                        </p:attrNameLst>
                                      </p:cBhvr>
                                      <p:tavLst>
                                        <p:tav tm="0">
                                          <p:val>
                                            <p:strVal val="0-#ppt_w/2"/>
                                          </p:val>
                                        </p:tav>
                                        <p:tav tm="100000">
                                          <p:val>
                                            <p:strVal val="#ppt_x"/>
                                          </p:val>
                                        </p:tav>
                                      </p:tavLst>
                                    </p:anim>
                                    <p:anim calcmode="lin" valueType="num">
                                      <p:cBhvr additive="base">
                                        <p:cTn id="14" dur="500" fill="hold"/>
                                        <p:tgtEl>
                                          <p:spTgt spid="1761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4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0C379D5-8C79-41CE-AFB9-8670542D7A5C}" type="datetime1">
              <a:rPr lang="zh-CN" altLang="en-US" sz="1400"/>
              <a:t>2025/11/4</a:t>
            </a:fld>
            <a:endParaRPr lang="zh-CN" altLang="en-US" sz="1400"/>
          </a:p>
        </p:txBody>
      </p:sp>
      <p:sp>
        <p:nvSpPr>
          <p:cNvPr id="1771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5A98C490-72A7-461B-96E4-8B1382897AB3}" type="slidenum">
              <a:rPr lang="en-US" altLang="zh-CN" sz="1400"/>
              <a:t>201</a:t>
            </a:fld>
            <a:endParaRPr lang="en-US" altLang="zh-CN" sz="1400"/>
          </a:p>
        </p:txBody>
      </p:sp>
      <p:sp>
        <p:nvSpPr>
          <p:cNvPr id="177156" name="Rectangle 2"/>
          <p:cNvSpPr>
            <a:spLocks noChangeArrowheads="1"/>
          </p:cNvSpPr>
          <p:nvPr/>
        </p:nvSpPr>
        <p:spPr bwMode="auto">
          <a:xfrm>
            <a:off x="3929063"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57" name="对象 177156"/>
          <p:cNvGraphicFramePr>
            <a:graphicFrameLocks noChangeAspect="1"/>
          </p:cNvGraphicFramePr>
          <p:nvPr/>
        </p:nvGraphicFramePr>
        <p:xfrm>
          <a:off x="1868488" y="1752600"/>
          <a:ext cx="4645025" cy="1447800"/>
        </p:xfrm>
        <a:graphic>
          <a:graphicData uri="http://schemas.openxmlformats.org/presentationml/2006/ole">
            <mc:AlternateContent xmlns:mc="http://schemas.openxmlformats.org/markup-compatibility/2006">
              <mc:Choice xmlns:v="urn:schemas-microsoft-com:vml" Requires="v">
                <p:oleObj r:id="rId2" imgW="1452245" imgH="471170" progId="Equation.3">
                  <p:embed/>
                </p:oleObj>
              </mc:Choice>
              <mc:Fallback>
                <p:oleObj r:id="rId2" imgW="1452245" imgH="471170" progId="Equation.3">
                  <p:embed/>
                  <p:pic>
                    <p:nvPicPr>
                      <p:cNvPr id="0" name="对象 1771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1752600"/>
                        <a:ext cx="4645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58" name="Text Box 4"/>
          <p:cNvSpPr txBox="1">
            <a:spLocks noChangeArrowheads="1"/>
          </p:cNvSpPr>
          <p:nvPr/>
        </p:nvSpPr>
        <p:spPr bwMode="auto">
          <a:xfrm>
            <a:off x="914400" y="3657600"/>
            <a:ext cx="220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宋体" panose="02010600030101010101" pitchFamily="2" charset="-122"/>
              </a:rPr>
              <a:t>而其中的</a:t>
            </a:r>
            <a:r>
              <a:rPr lang="zh-CN" altLang="en-US" sz="1800" dirty="0">
                <a:latin typeface="Times New Roman" panose="02020603050405020304" pitchFamily="18" charset="0"/>
              </a:rPr>
              <a:t> </a:t>
            </a:r>
          </a:p>
        </p:txBody>
      </p:sp>
      <p:sp>
        <p:nvSpPr>
          <p:cNvPr id="177159" name="Rectangle 5"/>
          <p:cNvSpPr>
            <a:spLocks noChangeArrowheads="1"/>
          </p:cNvSpPr>
          <p:nvPr/>
        </p:nvSpPr>
        <p:spPr bwMode="auto">
          <a:xfrm>
            <a:off x="4090988"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60" name="对象 177159"/>
          <p:cNvGraphicFramePr>
            <a:graphicFrameLocks noChangeAspect="1"/>
          </p:cNvGraphicFramePr>
          <p:nvPr/>
        </p:nvGraphicFramePr>
        <p:xfrm>
          <a:off x="3886200" y="3657600"/>
          <a:ext cx="2690813" cy="909638"/>
        </p:xfrm>
        <a:graphic>
          <a:graphicData uri="http://schemas.openxmlformats.org/presentationml/2006/ole">
            <mc:AlternateContent xmlns:mc="http://schemas.openxmlformats.org/markup-compatibility/2006">
              <mc:Choice xmlns:v="urn:schemas-microsoft-com:vml" Requires="v">
                <p:oleObj r:id="rId4" imgW="968375" imgH="292735" progId="Equation.3">
                  <p:embed/>
                </p:oleObj>
              </mc:Choice>
              <mc:Fallback>
                <p:oleObj r:id="rId4" imgW="968375" imgH="292735" progId="Equation.3">
                  <p:embed/>
                  <p:pic>
                    <p:nvPicPr>
                      <p:cNvPr id="0" name="对象 1771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657600"/>
                        <a:ext cx="2690813"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1" name="Text Box 7"/>
          <p:cNvSpPr txBox="1">
            <a:spLocks noChangeArrowheads="1"/>
          </p:cNvSpPr>
          <p:nvPr/>
        </p:nvSpPr>
        <p:spPr bwMode="auto">
          <a:xfrm>
            <a:off x="1219200" y="5410200"/>
            <a:ext cx="137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a:latin typeface="宋体" panose="02010600030101010101" pitchFamily="2" charset="-122"/>
              </a:rPr>
              <a:t>所以，</a:t>
            </a:r>
            <a:r>
              <a:rPr lang="zh-CN" altLang="en-US" sz="1800">
                <a:latin typeface="Times New Roman" panose="02020603050405020304" pitchFamily="18" charset="0"/>
              </a:rPr>
              <a:t> </a:t>
            </a:r>
          </a:p>
        </p:txBody>
      </p:sp>
      <p:sp>
        <p:nvSpPr>
          <p:cNvPr id="177162" name="Rectangle 8"/>
          <p:cNvSpPr>
            <a:spLocks noChangeArrowheads="1"/>
          </p:cNvSpPr>
          <p:nvPr/>
        </p:nvSpPr>
        <p:spPr bwMode="auto">
          <a:xfrm>
            <a:off x="3776663"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7163" name="对象 177162"/>
          <p:cNvGraphicFramePr>
            <a:graphicFrameLocks noChangeAspect="1"/>
          </p:cNvGraphicFramePr>
          <p:nvPr/>
        </p:nvGraphicFramePr>
        <p:xfrm>
          <a:off x="3276600" y="4800600"/>
          <a:ext cx="4114800" cy="1752600"/>
        </p:xfrm>
        <a:graphic>
          <a:graphicData uri="http://schemas.openxmlformats.org/presentationml/2006/ole">
            <mc:AlternateContent xmlns:mc="http://schemas.openxmlformats.org/markup-compatibility/2006">
              <mc:Choice xmlns:v="urn:schemas-microsoft-com:vml" Requires="v">
                <p:oleObj r:id="rId6" imgW="1586865" imgH="622300" progId="Equation.3">
                  <p:embed/>
                </p:oleObj>
              </mc:Choice>
              <mc:Fallback>
                <p:oleObj r:id="rId6" imgW="1586865" imgH="622300" progId="Equation.3">
                  <p:embed/>
                  <p:pic>
                    <p:nvPicPr>
                      <p:cNvPr id="0" name="对象 1771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4800600"/>
                        <a:ext cx="4114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7164" name="Rectangle 10"/>
          <p:cNvSpPr>
            <a:spLocks noGrp="1" noChangeArrowheads="1"/>
          </p:cNvSpPr>
          <p:nvPr>
            <p:ph type="title" idx="4294967295"/>
          </p:nvPr>
        </p:nvSpPr>
        <p:spPr>
          <a:xfrm>
            <a:off x="628650" y="365127"/>
            <a:ext cx="6480810" cy="930274"/>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9BC3662-3FA2-4BCD-83C2-F6BB3AE557F7}"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4" name="组 9"/>
          <p:cNvGrpSpPr/>
          <p:nvPr/>
        </p:nvGrpSpPr>
        <p:grpSpPr>
          <a:xfrm>
            <a:off x="8400804" y="0"/>
            <a:ext cx="733409" cy="6858000"/>
            <a:chOff x="9055676" y="0"/>
            <a:chExt cx="3136324" cy="6858000"/>
          </a:xfrm>
        </p:grpSpPr>
        <p:sp>
          <p:nvSpPr>
            <p:cNvPr id="15"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矩形 17"/>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0" name="图形 11" descr="衬衫"/>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4176" y="5143567"/>
            <a:ext cx="834528" cy="1112704"/>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28B86E-EAC8-4BA4-9539-6C0F6906B859}" type="datetime1">
              <a:rPr lang="zh-CN" altLang="en-US" sz="1400"/>
              <a:t>2025/11/4</a:t>
            </a:fld>
            <a:endParaRPr lang="zh-CN" altLang="en-US" sz="1400"/>
          </a:p>
        </p:txBody>
      </p:sp>
      <p:sp>
        <p:nvSpPr>
          <p:cNvPr id="1781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7683468-1117-4BED-B5CB-379897860734}" type="slidenum">
              <a:rPr lang="en-US" altLang="zh-CN" sz="1400"/>
              <a:t>202</a:t>
            </a:fld>
            <a:endParaRPr lang="en-US" altLang="zh-CN" sz="1400"/>
          </a:p>
        </p:txBody>
      </p:sp>
      <p:sp>
        <p:nvSpPr>
          <p:cNvPr id="178180" name="Rectangle 2"/>
          <p:cNvSpPr>
            <a:spLocks noChangeArrowheads="1"/>
          </p:cNvSpPr>
          <p:nvPr/>
        </p:nvSpPr>
        <p:spPr bwMode="auto">
          <a:xfrm>
            <a:off x="3729038"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78181" name="对象 178180"/>
          <p:cNvGraphicFramePr>
            <a:graphicFrameLocks noChangeAspect="1"/>
          </p:cNvGraphicFramePr>
          <p:nvPr/>
        </p:nvGraphicFramePr>
        <p:xfrm>
          <a:off x="508000" y="1828800"/>
          <a:ext cx="3835400" cy="4110038"/>
        </p:xfrm>
        <a:graphic>
          <a:graphicData uri="http://schemas.openxmlformats.org/presentationml/2006/ole">
            <mc:AlternateContent xmlns:mc="http://schemas.openxmlformats.org/markup-compatibility/2006">
              <mc:Choice xmlns:v="urn:schemas-microsoft-com:vml" Requires="v">
                <p:oleObj r:id="rId2" imgW="1841500" imgH="1638300" progId="Equation.3">
                  <p:embed/>
                </p:oleObj>
              </mc:Choice>
              <mc:Fallback>
                <p:oleObj r:id="rId2" imgW="1841500" imgH="1638300" progId="Equation.3">
                  <p:embed/>
                  <p:pic>
                    <p:nvPicPr>
                      <p:cNvPr id="0" name="对象 178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828800"/>
                        <a:ext cx="38354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2" name="Text Box 4"/>
          <p:cNvSpPr txBox="1">
            <a:spLocks noChangeArrowheads="1"/>
          </p:cNvSpPr>
          <p:nvPr/>
        </p:nvSpPr>
        <p:spPr bwMode="auto">
          <a:xfrm>
            <a:off x="5181600" y="2133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a:latin typeface="Times New Roman" panose="02020603050405020304" pitchFamily="18" charset="0"/>
              </a:rPr>
              <a:t>令</a:t>
            </a:r>
          </a:p>
        </p:txBody>
      </p:sp>
      <p:graphicFrame>
        <p:nvGraphicFramePr>
          <p:cNvPr id="178183" name="对象 178182"/>
          <p:cNvGraphicFramePr>
            <a:graphicFrameLocks noChangeAspect="1"/>
          </p:cNvGraphicFramePr>
          <p:nvPr/>
        </p:nvGraphicFramePr>
        <p:xfrm>
          <a:off x="6019800" y="1828800"/>
          <a:ext cx="2057400" cy="1219200"/>
        </p:xfrm>
        <a:graphic>
          <a:graphicData uri="http://schemas.openxmlformats.org/presentationml/2006/ole">
            <mc:AlternateContent xmlns:mc="http://schemas.openxmlformats.org/markup-compatibility/2006">
              <mc:Choice xmlns:v="urn:schemas-microsoft-com:vml" Requires="v">
                <p:oleObj r:id="rId4" imgW="802005" imgH="445770" progId="Equation.3">
                  <p:embed/>
                </p:oleObj>
              </mc:Choice>
              <mc:Fallback>
                <p:oleObj r:id="rId4" imgW="802005" imgH="445770" progId="Equation.3">
                  <p:embed/>
                  <p:pic>
                    <p:nvPicPr>
                      <p:cNvPr id="0" name="对象 1781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828800"/>
                        <a:ext cx="205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8184" name="Text Box 6"/>
          <p:cNvSpPr txBox="1">
            <a:spLocks noChangeArrowheads="1"/>
          </p:cNvSpPr>
          <p:nvPr/>
        </p:nvSpPr>
        <p:spPr bwMode="auto">
          <a:xfrm>
            <a:off x="4876800" y="4038600"/>
            <a:ext cx="294132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solidFill>
                  <a:srgbClr val="FF0000"/>
                </a:solidFill>
                <a:latin typeface="华文宋体" panose="02010600040101010101" pitchFamily="2" charset="-122"/>
                <a:ea typeface="华文宋体" panose="02010600040101010101" pitchFamily="2" charset="-122"/>
              </a:rPr>
              <a:t>所以</a:t>
            </a:r>
            <a:r>
              <a:rPr lang="en-US" altLang="zh-CN" b="1" dirty="0" err="1">
                <a:solidFill>
                  <a:srgbClr val="FF0000"/>
                </a:solidFill>
                <a:latin typeface="华文宋体" panose="02010600040101010101" pitchFamily="2" charset="-122"/>
                <a:ea typeface="华文宋体" panose="02010600040101010101" pitchFamily="2" charset="-122"/>
              </a:rPr>
              <a:t>Δw</a:t>
            </a:r>
            <a:r>
              <a:rPr lang="en-US" altLang="zh-CN" b="1" baseline="-30000" dirty="0" err="1">
                <a:solidFill>
                  <a:srgbClr val="FF0000"/>
                </a:solidFill>
                <a:latin typeface="华文宋体" panose="02010600040101010101" pitchFamily="2" charset="-122"/>
                <a:ea typeface="华文宋体" panose="02010600040101010101" pitchFamily="2" charset="-122"/>
              </a:rPr>
              <a:t>ij</a:t>
            </a:r>
            <a:r>
              <a:rPr lang="en-US" altLang="zh-CN" b="1" dirty="0">
                <a:solidFill>
                  <a:srgbClr val="FF0000"/>
                </a:solidFill>
                <a:latin typeface="华文宋体" panose="02010600040101010101" pitchFamily="2" charset="-122"/>
                <a:ea typeface="华文宋体" panose="02010600040101010101" pitchFamily="2" charset="-122"/>
              </a:rPr>
              <a:t>=α</a:t>
            </a:r>
            <a:r>
              <a:rPr lang="en-US" altLang="zh-CN" b="1" dirty="0" err="1">
                <a:solidFill>
                  <a:srgbClr val="FF0000"/>
                </a:solidFill>
                <a:latin typeface="华文宋体" panose="02010600040101010101" pitchFamily="2" charset="-122"/>
                <a:ea typeface="华文宋体" panose="02010600040101010101" pitchFamily="2" charset="-122"/>
              </a:rPr>
              <a:t>δ</a:t>
            </a:r>
            <a:r>
              <a:rPr lang="en-US" altLang="zh-CN" b="1" baseline="-30000" dirty="0" err="1">
                <a:solidFill>
                  <a:srgbClr val="FF0000"/>
                </a:solidFill>
                <a:latin typeface="华文宋体" panose="02010600040101010101" pitchFamily="2" charset="-122"/>
                <a:ea typeface="华文宋体" panose="02010600040101010101" pitchFamily="2" charset="-122"/>
              </a:rPr>
              <a:t>j</a:t>
            </a:r>
            <a:r>
              <a:rPr lang="en-US" altLang="zh-CN" b="1" dirty="0" err="1">
                <a:solidFill>
                  <a:srgbClr val="FF0000"/>
                </a:solidFill>
                <a:latin typeface="华文宋体" panose="02010600040101010101" pitchFamily="2" charset="-122"/>
                <a:ea typeface="华文宋体" panose="02010600040101010101" pitchFamily="2" charset="-122"/>
              </a:rPr>
              <a:t>o</a:t>
            </a:r>
            <a:r>
              <a:rPr lang="en-US" altLang="zh-CN" b="1" baseline="-30000" dirty="0" err="1">
                <a:solidFill>
                  <a:srgbClr val="FF0000"/>
                </a:solidFill>
                <a:latin typeface="华文宋体" panose="02010600040101010101" pitchFamily="2" charset="-122"/>
                <a:ea typeface="华文宋体" panose="02010600040101010101" pitchFamily="2" charset="-122"/>
              </a:rPr>
              <a:t>i</a:t>
            </a:r>
            <a:endParaRPr lang="en-US" altLang="zh-CN" b="1" baseline="-30000" dirty="0">
              <a:solidFill>
                <a:srgbClr val="FF0000"/>
              </a:solidFill>
              <a:latin typeface="华文宋体" panose="02010600040101010101" pitchFamily="2" charset="-122"/>
              <a:ea typeface="华文宋体" panose="02010600040101010101" pitchFamily="2" charset="-122"/>
            </a:endParaRPr>
          </a:p>
          <a:p>
            <a:pPr eaLnBrk="1" hangingPunct="1">
              <a:spcBef>
                <a:spcPct val="50000"/>
              </a:spcBef>
              <a:buFontTx/>
              <a:buNone/>
            </a:pPr>
            <a:r>
              <a:rPr lang="en-US" altLang="zh-CN" b="1" dirty="0">
                <a:solidFill>
                  <a:srgbClr val="FF0000"/>
                </a:solidFill>
                <a:latin typeface="华文宋体" panose="02010600040101010101" pitchFamily="2" charset="-122"/>
                <a:ea typeface="华文宋体" panose="02010600040101010101" pitchFamily="2" charset="-122"/>
              </a:rPr>
              <a:t>α</a:t>
            </a:r>
            <a:r>
              <a:rPr lang="zh-CN" altLang="en-US" b="1" dirty="0">
                <a:solidFill>
                  <a:srgbClr val="FF0000"/>
                </a:solidFill>
                <a:latin typeface="华文宋体" panose="02010600040101010101" pitchFamily="2" charset="-122"/>
                <a:ea typeface="华文宋体" panose="02010600040101010101" pitchFamily="2" charset="-122"/>
              </a:rPr>
              <a:t>为学习率</a:t>
            </a:r>
          </a:p>
        </p:txBody>
      </p:sp>
      <p:sp>
        <p:nvSpPr>
          <p:cNvPr id="178185" name="Rectangle 7"/>
          <p:cNvSpPr>
            <a:spLocks noGrp="1" noChangeArrowheads="1"/>
          </p:cNvSpPr>
          <p:nvPr>
            <p:ph type="title" idx="4294967295"/>
          </p:nvPr>
        </p:nvSpPr>
        <p:spPr>
          <a:xfrm>
            <a:off x="628650" y="365127"/>
            <a:ext cx="6526530" cy="1046160"/>
          </a:xfrm>
        </p:spPr>
        <p:txBody>
          <a:bodyPr>
            <a:normAutofit/>
          </a:bodyPr>
          <a:lstStyle/>
          <a:p>
            <a:pPr eaLnBrk="1" hangingPunct="1"/>
            <a:r>
              <a:rPr lang="zh-CN" altLang="en-US" sz="3600" b="1" dirty="0">
                <a:solidFill>
                  <a:srgbClr val="FF0000"/>
                </a:solidFill>
                <a:latin typeface="华文宋体" panose="02010600040101010101" pitchFamily="2" charset="-122"/>
                <a:ea typeface="华文宋体" panose="02010600040101010101" pitchFamily="2" charset="-122"/>
              </a:rPr>
              <a:t>最速下降法，要求</a:t>
            </a:r>
            <a:r>
              <a:rPr lang="en-US" altLang="zh-CN" sz="3600" b="1" dirty="0">
                <a:solidFill>
                  <a:srgbClr val="FF0000"/>
                </a:solidFill>
                <a:latin typeface="华文宋体" panose="02010600040101010101" pitchFamily="2" charset="-122"/>
                <a:ea typeface="华文宋体" panose="02010600040101010101" pitchFamily="2" charset="-122"/>
              </a:rPr>
              <a:t>E</a:t>
            </a:r>
            <a:r>
              <a:rPr lang="zh-CN" altLang="en-US" sz="3600" b="1" dirty="0">
                <a:solidFill>
                  <a:srgbClr val="FF0000"/>
                </a:solidFill>
                <a:latin typeface="华文宋体" panose="02010600040101010101" pitchFamily="2" charset="-122"/>
                <a:ea typeface="华文宋体" panose="02010600040101010101" pitchFamily="2" charset="-122"/>
              </a:rPr>
              <a:t>的极小点</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7F491A0-8115-476C-9596-20A50D08F867}"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5" descr="靴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C5E087-1047-4236-94F8-C0203319D48F}" type="datetime1">
              <a:rPr lang="zh-CN" altLang="en-US" sz="1400"/>
              <a:t>2025/11/4</a:t>
            </a:fld>
            <a:endParaRPr lang="zh-CN" altLang="en-US" sz="1400"/>
          </a:p>
        </p:txBody>
      </p:sp>
      <p:sp>
        <p:nvSpPr>
          <p:cNvPr id="1792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A4244D7-E3BD-4961-B03C-867ADDC78D50}" type="slidenum">
              <a:rPr lang="en-US" altLang="zh-CN" sz="1400"/>
              <a:t>203</a:t>
            </a:fld>
            <a:endParaRPr lang="en-US" altLang="zh-CN" sz="1400"/>
          </a:p>
        </p:txBody>
      </p:sp>
      <p:sp>
        <p:nvSpPr>
          <p:cNvPr id="179204" name="Rectangle 2"/>
          <p:cNvSpPr>
            <a:spLocks noGrp="1" noChangeArrowheads="1"/>
          </p:cNvSpPr>
          <p:nvPr>
            <p:ph type="title" idx="4294967295"/>
          </p:nvPr>
        </p:nvSpPr>
        <p:spPr>
          <a:xfrm>
            <a:off x="628650" y="365127"/>
            <a:ext cx="6057900" cy="1033462"/>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r>
              <a:rPr lang="zh-CN" altLang="en-US" sz="3600" dirty="0">
                <a:solidFill>
                  <a:srgbClr val="FF0000"/>
                </a:solidFill>
                <a:latin typeface="华文宋体" panose="02010600040101010101" pitchFamily="2" charset="-122"/>
                <a:ea typeface="华文宋体" panose="02010600040101010101" pitchFamily="2" charset="-122"/>
              </a:rPr>
              <a:t> </a:t>
            </a:r>
          </a:p>
        </p:txBody>
      </p:sp>
      <p:sp>
        <p:nvSpPr>
          <p:cNvPr id="179205" name="Rectangle 3"/>
          <p:cNvSpPr>
            <a:spLocks noGrp="1" noChangeArrowheads="1"/>
          </p:cNvSpPr>
          <p:nvPr>
            <p:ph type="body" idx="4294967295"/>
          </p:nvPr>
        </p:nvSpPr>
        <p:spPr>
          <a:xfrm>
            <a:off x="628650" y="2324737"/>
            <a:ext cx="2736850" cy="1316038"/>
          </a:xfrm>
        </p:spPr>
        <p:txBody>
          <a:bodyPr/>
          <a:lstStyle/>
          <a:p>
            <a:pPr eaLnBrk="1" hangingPunct="1">
              <a:lnSpc>
                <a:spcPct val="90000"/>
              </a:lnSpc>
              <a:buFontTx/>
              <a:buNone/>
            </a:pP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=f(</a:t>
            </a:r>
            <a:r>
              <a:rPr lang="en-US" altLang="zh-CN" b="1" dirty="0" err="1">
                <a:latin typeface="华文宋体" panose="02010600040101010101" pitchFamily="2" charset="-122"/>
                <a:ea typeface="华文宋体" panose="02010600040101010101" pitchFamily="2" charset="-122"/>
              </a:rPr>
              <a:t>net</a:t>
            </a:r>
            <a:r>
              <a:rPr lang="en-US" altLang="zh-CN" b="1" baseline="-30000" dirty="0" err="1">
                <a:latin typeface="华文宋体" panose="02010600040101010101" pitchFamily="2" charset="-122"/>
                <a:ea typeface="华文宋体" panose="02010600040101010101" pitchFamily="2" charset="-122"/>
              </a:rPr>
              <a:t>j</a:t>
            </a:r>
            <a:r>
              <a:rPr lang="en-US" altLang="zh-CN" b="1" dirty="0">
                <a:latin typeface="华文宋体" panose="02010600040101010101" pitchFamily="2" charset="-122"/>
                <a:ea typeface="华文宋体" panose="02010600040101010101" pitchFamily="2" charset="-122"/>
              </a:rPr>
              <a:t>) </a:t>
            </a:r>
          </a:p>
          <a:p>
            <a:pPr eaLnBrk="1" hangingPunct="1">
              <a:lnSpc>
                <a:spcPct val="90000"/>
              </a:lnSpc>
              <a:buFontTx/>
              <a:buNone/>
            </a:pPr>
            <a:r>
              <a:rPr lang="zh-CN" altLang="en-US" b="1" dirty="0">
                <a:latin typeface="华文宋体" panose="02010600040101010101" pitchFamily="2" charset="-122"/>
                <a:ea typeface="华文宋体" panose="02010600040101010101" pitchFamily="2" charset="-122"/>
              </a:rPr>
              <a:t>容易得到</a:t>
            </a:r>
            <a:r>
              <a:rPr lang="zh-CN" altLang="en-US" dirty="0">
                <a:latin typeface="华文宋体" panose="02010600040101010101" pitchFamily="2" charset="-122"/>
                <a:ea typeface="华文宋体" panose="02010600040101010101" pitchFamily="2" charset="-122"/>
              </a:rPr>
              <a:t> </a:t>
            </a:r>
          </a:p>
        </p:txBody>
      </p:sp>
      <p:graphicFrame>
        <p:nvGraphicFramePr>
          <p:cNvPr id="179206" name="对象 179205"/>
          <p:cNvGraphicFramePr>
            <a:graphicFrameLocks noChangeAspect="1"/>
          </p:cNvGraphicFramePr>
          <p:nvPr/>
        </p:nvGraphicFramePr>
        <p:xfrm>
          <a:off x="684213" y="4005263"/>
          <a:ext cx="2514600" cy="1143000"/>
        </p:xfrm>
        <a:graphic>
          <a:graphicData uri="http://schemas.openxmlformats.org/presentationml/2006/ole">
            <mc:AlternateContent xmlns:mc="http://schemas.openxmlformats.org/markup-compatibility/2006">
              <mc:Choice xmlns:v="urn:schemas-microsoft-com:vml" Requires="v">
                <p:oleObj r:id="rId2" imgW="1031875" imgH="471170" progId="Equation.3">
                  <p:embed/>
                </p:oleObj>
              </mc:Choice>
              <mc:Fallback>
                <p:oleObj r:id="rId2" imgW="1031875" imgH="471170" progId="Equation.3">
                  <p:embed/>
                  <p:pic>
                    <p:nvPicPr>
                      <p:cNvPr id="0" name="对象 1792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005263"/>
                        <a:ext cx="2514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9207" name="对象 179206"/>
          <p:cNvGraphicFramePr>
            <a:graphicFrameLocks noChangeAspect="1"/>
          </p:cNvGraphicFramePr>
          <p:nvPr/>
        </p:nvGraphicFramePr>
        <p:xfrm>
          <a:off x="3886200" y="2335530"/>
          <a:ext cx="3042656" cy="3710940"/>
        </p:xfrm>
        <a:graphic>
          <a:graphicData uri="http://schemas.openxmlformats.org/presentationml/2006/ole">
            <mc:AlternateContent xmlns:mc="http://schemas.openxmlformats.org/markup-compatibility/2006">
              <mc:Choice xmlns:v="urn:schemas-microsoft-com:vml" Requires="v">
                <p:oleObj r:id="rId4" imgW="1248410" imgH="1414145" progId="Equation.3">
                  <p:embed/>
                </p:oleObj>
              </mc:Choice>
              <mc:Fallback>
                <p:oleObj r:id="rId4" imgW="1248410" imgH="1414145" progId="Equation.3">
                  <p:embed/>
                  <p:pic>
                    <p:nvPicPr>
                      <p:cNvPr id="0" name="对象 1792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335530"/>
                        <a:ext cx="3042656" cy="3710940"/>
                      </a:xfrm>
                      <a:prstGeom prst="rect">
                        <a:avLst/>
                      </a:prstGeom>
                      <a:noFill/>
                      <a:ln>
                        <a:noFill/>
                      </a:ln>
                    </p:spPr>
                  </p:pic>
                </p:oleObj>
              </mc:Fallback>
            </mc:AlternateContent>
          </a:graphicData>
        </a:graphic>
      </p:graphicFrame>
      <p:sp>
        <p:nvSpPr>
          <p:cNvPr id="179208" name="Text Box 6"/>
          <p:cNvSpPr txBox="1">
            <a:spLocks noChangeArrowheads="1"/>
          </p:cNvSpPr>
          <p:nvPr/>
        </p:nvSpPr>
        <p:spPr bwMode="auto">
          <a:xfrm>
            <a:off x="3886200" y="15240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b="1" dirty="0">
                <a:latin typeface="华文宋体" panose="02010600040101010101" pitchFamily="2" charset="-122"/>
                <a:ea typeface="华文宋体" panose="02010600040101010101" pitchFamily="2" charset="-122"/>
              </a:rPr>
              <a:t>从而</a:t>
            </a:r>
            <a:r>
              <a:rPr lang="zh-CN" altLang="en-US" sz="1800" dirty="0">
                <a:latin typeface="Times New Roman" panose="02020603050405020304" pitchFamily="18" charset="0"/>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2A7A0C2-0F3A-400B-9B9E-AD5F91C25F3B}"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9205">
                                            <p:txEl>
                                              <p:pRg st="0" end="0"/>
                                            </p:txEl>
                                          </p:spTgt>
                                        </p:tgtEl>
                                        <p:attrNameLst>
                                          <p:attrName>style.visibility</p:attrName>
                                        </p:attrNameLst>
                                      </p:cBhvr>
                                      <p:to>
                                        <p:strVal val="visible"/>
                                      </p:to>
                                    </p:set>
                                    <p:anim calcmode="lin" valueType="num">
                                      <p:cBhvr additive="base">
                                        <p:cTn id="7" dur="500" fill="hold"/>
                                        <p:tgtEl>
                                          <p:spTgt spid="1792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92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9205">
                                            <p:txEl>
                                              <p:pRg st="1" end="1"/>
                                            </p:txEl>
                                          </p:spTgt>
                                        </p:tgtEl>
                                        <p:attrNameLst>
                                          <p:attrName>style.visibility</p:attrName>
                                        </p:attrNameLst>
                                      </p:cBhvr>
                                      <p:to>
                                        <p:strVal val="visible"/>
                                      </p:to>
                                    </p:set>
                                    <p:anim calcmode="lin" valueType="num">
                                      <p:cBhvr additive="base">
                                        <p:cTn id="13" dur="500" fill="hold"/>
                                        <p:tgtEl>
                                          <p:spTgt spid="1792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920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9206"/>
                                        </p:tgtEl>
                                        <p:attrNameLst>
                                          <p:attrName>style.visibility</p:attrName>
                                        </p:attrNameLst>
                                      </p:cBhvr>
                                      <p:to>
                                        <p:strVal val="visible"/>
                                      </p:to>
                                    </p:set>
                                    <p:anim calcmode="lin" valueType="num">
                                      <p:cBhvr additive="base">
                                        <p:cTn id="19" dur="500" fill="hold"/>
                                        <p:tgtEl>
                                          <p:spTgt spid="179206"/>
                                        </p:tgtEl>
                                        <p:attrNameLst>
                                          <p:attrName>ppt_x</p:attrName>
                                        </p:attrNameLst>
                                      </p:cBhvr>
                                      <p:tavLst>
                                        <p:tav tm="0">
                                          <p:val>
                                            <p:strVal val="0-#ppt_w/2"/>
                                          </p:val>
                                        </p:tav>
                                        <p:tav tm="100000">
                                          <p:val>
                                            <p:strVal val="#ppt_x"/>
                                          </p:val>
                                        </p:tav>
                                      </p:tavLst>
                                    </p:anim>
                                    <p:anim calcmode="lin" valueType="num">
                                      <p:cBhvr additive="base">
                                        <p:cTn id="20" dur="500" fill="hold"/>
                                        <p:tgtEl>
                                          <p:spTgt spid="17920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9208"/>
                                        </p:tgtEl>
                                        <p:attrNameLst>
                                          <p:attrName>style.visibility</p:attrName>
                                        </p:attrNameLst>
                                      </p:cBhvr>
                                      <p:to>
                                        <p:strVal val="visible"/>
                                      </p:to>
                                    </p:set>
                                    <p:anim calcmode="lin" valueType="num">
                                      <p:cBhvr additive="base">
                                        <p:cTn id="25" dur="500" fill="hold"/>
                                        <p:tgtEl>
                                          <p:spTgt spid="179208"/>
                                        </p:tgtEl>
                                        <p:attrNameLst>
                                          <p:attrName>ppt_x</p:attrName>
                                        </p:attrNameLst>
                                      </p:cBhvr>
                                      <p:tavLst>
                                        <p:tav tm="0">
                                          <p:val>
                                            <p:strVal val="0-#ppt_w/2"/>
                                          </p:val>
                                        </p:tav>
                                        <p:tav tm="100000">
                                          <p:val>
                                            <p:strVal val="#ppt_x"/>
                                          </p:val>
                                        </p:tav>
                                      </p:tavLst>
                                    </p:anim>
                                    <p:anim calcmode="lin" valueType="num">
                                      <p:cBhvr additive="base">
                                        <p:cTn id="26" dur="500" fill="hold"/>
                                        <p:tgtEl>
                                          <p:spTgt spid="17920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9207"/>
                                        </p:tgtEl>
                                        <p:attrNameLst>
                                          <p:attrName>style.visibility</p:attrName>
                                        </p:attrNameLst>
                                      </p:cBhvr>
                                      <p:to>
                                        <p:strVal val="visible"/>
                                      </p:to>
                                    </p:set>
                                    <p:anim calcmode="lin" valueType="num">
                                      <p:cBhvr additive="base">
                                        <p:cTn id="31" dur="500" fill="hold"/>
                                        <p:tgtEl>
                                          <p:spTgt spid="179207"/>
                                        </p:tgtEl>
                                        <p:attrNameLst>
                                          <p:attrName>ppt_x</p:attrName>
                                        </p:attrNameLst>
                                      </p:cBhvr>
                                      <p:tavLst>
                                        <p:tav tm="0">
                                          <p:val>
                                            <p:strVal val="0-#ppt_w/2"/>
                                          </p:val>
                                        </p:tav>
                                        <p:tav tm="100000">
                                          <p:val>
                                            <p:strVal val="#ppt_x"/>
                                          </p:val>
                                        </p:tav>
                                      </p:tavLst>
                                    </p:anim>
                                    <p:anim calcmode="lin" valueType="num">
                                      <p:cBhvr additive="base">
                                        <p:cTn id="32" dur="500" fill="hold"/>
                                        <p:tgtEl>
                                          <p:spTgt spid="1792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build="p"/>
      <p:bldP spid="17920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2FF1ED-24E9-4E0F-A664-5441EAC799AE}" type="datetime1">
              <a:rPr lang="zh-CN" altLang="en-US" sz="1400"/>
              <a:t>2025/11/4</a:t>
            </a:fld>
            <a:endParaRPr lang="zh-CN" altLang="en-US" sz="1400"/>
          </a:p>
        </p:txBody>
      </p:sp>
      <p:sp>
        <p:nvSpPr>
          <p:cNvPr id="18022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EDBB8A0-BFF0-40C7-8DF9-A7BD8EB4F8A4}" type="slidenum">
              <a:rPr lang="en-US" altLang="zh-CN" sz="1400"/>
              <a:t>204</a:t>
            </a:fld>
            <a:endParaRPr lang="en-US" altLang="zh-CN" sz="1400"/>
          </a:p>
        </p:txBody>
      </p:sp>
      <p:sp>
        <p:nvSpPr>
          <p:cNvPr id="180228" name="Rectangle 2"/>
          <p:cNvSpPr>
            <a:spLocks noChangeArrowheads="1"/>
          </p:cNvSpPr>
          <p:nvPr/>
        </p:nvSpPr>
        <p:spPr bwMode="auto">
          <a:xfrm rot="16200000">
            <a:off x="3776663" y="2705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0229" name="对象 180228"/>
          <p:cNvGraphicFramePr>
            <a:graphicFrameLocks noChangeAspect="1"/>
          </p:cNvGraphicFramePr>
          <p:nvPr/>
        </p:nvGraphicFramePr>
        <p:xfrm>
          <a:off x="2044700" y="1371600"/>
          <a:ext cx="4522788" cy="5029200"/>
        </p:xfrm>
        <a:graphic>
          <a:graphicData uri="http://schemas.openxmlformats.org/presentationml/2006/ole">
            <mc:AlternateContent xmlns:mc="http://schemas.openxmlformats.org/markup-compatibility/2006">
              <mc:Choice xmlns:v="urn:schemas-microsoft-com:vml" Requires="v">
                <p:oleObj r:id="rId2" imgW="1778000" imgH="1854200" progId="Equation.3">
                  <p:embed/>
                </p:oleObj>
              </mc:Choice>
              <mc:Fallback>
                <p:oleObj r:id="rId2" imgW="1778000" imgH="1854200" progId="Equation.3">
                  <p:embed/>
                  <p:pic>
                    <p:nvPicPr>
                      <p:cNvPr id="0" name="对象 1802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371600"/>
                        <a:ext cx="45227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0230" name="Rectangle 4"/>
          <p:cNvSpPr>
            <a:spLocks noGrp="1" noChangeArrowheads="1"/>
          </p:cNvSpPr>
          <p:nvPr>
            <p:ph type="title" idx="4294967295"/>
          </p:nvPr>
        </p:nvSpPr>
        <p:spPr>
          <a:xfrm>
            <a:off x="628650" y="365127"/>
            <a:ext cx="6320790" cy="685797"/>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990201A-87D6-427D-9FCA-9C4303EA01ED}"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8D790A-559D-4792-B4CD-E0E941B9AE6C}" type="datetime1">
              <a:rPr lang="zh-CN" altLang="en-US" sz="1400"/>
              <a:t>2025/11/4</a:t>
            </a:fld>
            <a:endParaRPr lang="zh-CN" altLang="en-US" sz="1400"/>
          </a:p>
        </p:txBody>
      </p:sp>
      <p:sp>
        <p:nvSpPr>
          <p:cNvPr id="18125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DD21B55-F211-4B7F-964E-AA9B5CDA8B38}" type="slidenum">
              <a:rPr lang="en-US" altLang="zh-CN" sz="1400"/>
              <a:t>205</a:t>
            </a:fld>
            <a:endParaRPr lang="en-US" altLang="zh-CN" sz="1400"/>
          </a:p>
        </p:txBody>
      </p:sp>
      <p:sp>
        <p:nvSpPr>
          <p:cNvPr id="181252" name="Rectangle 2"/>
          <p:cNvSpPr>
            <a:spLocks noChangeArrowheads="1"/>
          </p:cNvSpPr>
          <p:nvPr/>
        </p:nvSpPr>
        <p:spPr bwMode="auto">
          <a:xfrm>
            <a:off x="533400" y="16764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800" b="1" dirty="0">
                <a:solidFill>
                  <a:srgbClr val="FF0000"/>
                </a:solidFill>
                <a:latin typeface="宋体" panose="02010600030101010101" pitchFamily="2" charset="-122"/>
              </a:rPr>
              <a:t>所以</a:t>
            </a:r>
            <a:r>
              <a:rPr lang="zh-CN" altLang="en-US" sz="2800" b="1" dirty="0">
                <a:latin typeface="宋体" panose="02010600030101010101" pitchFamily="2" charset="-122"/>
              </a:rPr>
              <a:t>，</a:t>
            </a:r>
          </a:p>
        </p:txBody>
      </p:sp>
      <p:graphicFrame>
        <p:nvGraphicFramePr>
          <p:cNvPr id="181253" name="对象 181252"/>
          <p:cNvGraphicFramePr>
            <a:graphicFrameLocks noChangeAspect="1"/>
          </p:cNvGraphicFramePr>
          <p:nvPr/>
        </p:nvGraphicFramePr>
        <p:xfrm>
          <a:off x="1600200" y="1600200"/>
          <a:ext cx="4648200" cy="838200"/>
        </p:xfrm>
        <a:graphic>
          <a:graphicData uri="http://schemas.openxmlformats.org/presentationml/2006/ole">
            <mc:AlternateContent xmlns:mc="http://schemas.openxmlformats.org/markup-compatibility/2006">
              <mc:Choice xmlns:v="urn:schemas-microsoft-com:vml" Requires="v">
                <p:oleObj r:id="rId2" imgW="1350010" imgH="241935" progId="Equation.3">
                  <p:embed/>
                </p:oleObj>
              </mc:Choice>
              <mc:Fallback>
                <p:oleObj r:id="rId2" imgW="1350010" imgH="241935" progId="Equation.3">
                  <p:embed/>
                  <p:pic>
                    <p:nvPicPr>
                      <p:cNvPr id="0" name="对象 1812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464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4" name="Rectangle 4"/>
          <p:cNvSpPr>
            <a:spLocks noChangeArrowheads="1"/>
          </p:cNvSpPr>
          <p:nvPr/>
        </p:nvSpPr>
        <p:spPr bwMode="auto">
          <a:xfrm>
            <a:off x="593993" y="2578764"/>
            <a:ext cx="7537450" cy="109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0"/>
              </a:spcBef>
              <a:buFontTx/>
              <a:buNone/>
            </a:pPr>
            <a:r>
              <a:rPr lang="zh-CN" altLang="en-US" sz="2800" b="1" dirty="0">
                <a:latin typeface="华文宋体" panose="02010600040101010101" pitchFamily="2" charset="-122"/>
                <a:ea typeface="华文宋体" panose="02010600040101010101" pitchFamily="2" charset="-122"/>
              </a:rPr>
              <a:t>        故，当</a:t>
            </a:r>
            <a:r>
              <a:rPr lang="en-US" altLang="zh-CN" sz="2800" b="1" dirty="0" err="1">
                <a:latin typeface="华文宋体" panose="02010600040101010101" pitchFamily="2" charset="-122"/>
                <a:ea typeface="华文宋体" panose="02010600040101010101" pitchFamily="2" charset="-122"/>
              </a:rPr>
              <a:t>AN</a:t>
            </a:r>
            <a:r>
              <a:rPr lang="en-US" altLang="zh-CN" sz="2800" b="1" baseline="-30000" dirty="0" err="1">
                <a:latin typeface="华文宋体" panose="02010600040101010101" pitchFamily="2" charset="-122"/>
                <a:ea typeface="华文宋体" panose="02010600040101010101" pitchFamily="2" charset="-122"/>
              </a:rPr>
              <a:t>j</a:t>
            </a:r>
            <a:r>
              <a:rPr lang="zh-CN" altLang="en-US" sz="2800" b="1" dirty="0">
                <a:latin typeface="华文宋体" panose="02010600040101010101" pitchFamily="2" charset="-122"/>
                <a:ea typeface="华文宋体" panose="02010600040101010101" pitchFamily="2" charset="-122"/>
              </a:rPr>
              <a:t>为输出层的神经元时，它对应的联接权</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ij</a:t>
            </a:r>
            <a:r>
              <a:rPr lang="zh-CN" altLang="en-US" sz="2800" b="1" dirty="0">
                <a:latin typeface="华文宋体" panose="02010600040101010101" pitchFamily="2" charset="-122"/>
                <a:ea typeface="华文宋体" panose="02010600040101010101" pitchFamily="2" charset="-122"/>
              </a:rPr>
              <a:t>应该按照下列公式进行调整：</a:t>
            </a:r>
          </a:p>
        </p:txBody>
      </p:sp>
      <p:graphicFrame>
        <p:nvGraphicFramePr>
          <p:cNvPr id="181255" name="对象 181254"/>
          <p:cNvGraphicFramePr>
            <a:graphicFrameLocks noChangeAspect="1"/>
          </p:cNvGraphicFramePr>
          <p:nvPr/>
        </p:nvGraphicFramePr>
        <p:xfrm>
          <a:off x="1219200" y="3810000"/>
          <a:ext cx="6477000" cy="1614488"/>
        </p:xfrm>
        <a:graphic>
          <a:graphicData uri="http://schemas.openxmlformats.org/presentationml/2006/ole">
            <mc:AlternateContent xmlns:mc="http://schemas.openxmlformats.org/markup-compatibility/2006">
              <mc:Choice xmlns:v="urn:schemas-microsoft-com:vml" Requires="v">
                <p:oleObj r:id="rId4" imgW="1968500" imgH="482600" progId="Equation.3">
                  <p:embed/>
                </p:oleObj>
              </mc:Choice>
              <mc:Fallback>
                <p:oleObj r:id="rId4" imgW="1968500" imgH="482600" progId="Equation.3">
                  <p:embed/>
                  <p:pic>
                    <p:nvPicPr>
                      <p:cNvPr id="0" name="对象 181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810000"/>
                        <a:ext cx="64770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1256" name="Rectangle 6"/>
          <p:cNvSpPr>
            <a:spLocks noGrp="1" noChangeArrowheads="1"/>
          </p:cNvSpPr>
          <p:nvPr>
            <p:ph type="title" idx="4294967295"/>
          </p:nvPr>
        </p:nvSpPr>
        <p:spPr>
          <a:xfrm>
            <a:off x="628650" y="365127"/>
            <a:ext cx="6789420" cy="930274"/>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B566FD6F-FA94-4541-9E0B-4D986B4CC4CF}"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 calcmode="lin" valueType="num">
                                      <p:cBhvr additive="base">
                                        <p:cTn id="7" dur="500" fill="hold"/>
                                        <p:tgtEl>
                                          <p:spTgt spid="181252"/>
                                        </p:tgtEl>
                                        <p:attrNameLst>
                                          <p:attrName>ppt_x</p:attrName>
                                        </p:attrNameLst>
                                      </p:cBhvr>
                                      <p:tavLst>
                                        <p:tav tm="0">
                                          <p:val>
                                            <p:strVal val="0-#ppt_w/2"/>
                                          </p:val>
                                        </p:tav>
                                        <p:tav tm="100000">
                                          <p:val>
                                            <p:strVal val="#ppt_x"/>
                                          </p:val>
                                        </p:tav>
                                      </p:tavLst>
                                    </p:anim>
                                    <p:anim calcmode="lin" valueType="num">
                                      <p:cBhvr additive="base">
                                        <p:cTn id="8" dur="500" fill="hold"/>
                                        <p:tgtEl>
                                          <p:spTgt spid="1812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1253"/>
                                        </p:tgtEl>
                                        <p:attrNameLst>
                                          <p:attrName>style.visibility</p:attrName>
                                        </p:attrNameLst>
                                      </p:cBhvr>
                                      <p:to>
                                        <p:strVal val="visible"/>
                                      </p:to>
                                    </p:set>
                                    <p:anim calcmode="lin" valueType="num">
                                      <p:cBhvr additive="base">
                                        <p:cTn id="13" dur="500" fill="hold"/>
                                        <p:tgtEl>
                                          <p:spTgt spid="181253"/>
                                        </p:tgtEl>
                                        <p:attrNameLst>
                                          <p:attrName>ppt_x</p:attrName>
                                        </p:attrNameLst>
                                      </p:cBhvr>
                                      <p:tavLst>
                                        <p:tav tm="0">
                                          <p:val>
                                            <p:strVal val="0-#ppt_w/2"/>
                                          </p:val>
                                        </p:tav>
                                        <p:tav tm="100000">
                                          <p:val>
                                            <p:strVal val="#ppt_x"/>
                                          </p:val>
                                        </p:tav>
                                      </p:tavLst>
                                    </p:anim>
                                    <p:anim calcmode="lin" valueType="num">
                                      <p:cBhvr additive="base">
                                        <p:cTn id="14" dur="500" fill="hold"/>
                                        <p:tgtEl>
                                          <p:spTgt spid="1812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1254"/>
                                        </p:tgtEl>
                                        <p:attrNameLst>
                                          <p:attrName>style.visibility</p:attrName>
                                        </p:attrNameLst>
                                      </p:cBhvr>
                                      <p:to>
                                        <p:strVal val="visible"/>
                                      </p:to>
                                    </p:set>
                                    <p:anim calcmode="lin" valueType="num">
                                      <p:cBhvr additive="base">
                                        <p:cTn id="19" dur="500" fill="hold"/>
                                        <p:tgtEl>
                                          <p:spTgt spid="181254"/>
                                        </p:tgtEl>
                                        <p:attrNameLst>
                                          <p:attrName>ppt_x</p:attrName>
                                        </p:attrNameLst>
                                      </p:cBhvr>
                                      <p:tavLst>
                                        <p:tav tm="0">
                                          <p:val>
                                            <p:strVal val="0-#ppt_w/2"/>
                                          </p:val>
                                        </p:tav>
                                        <p:tav tm="100000">
                                          <p:val>
                                            <p:strVal val="#ppt_x"/>
                                          </p:val>
                                        </p:tav>
                                      </p:tavLst>
                                    </p:anim>
                                    <p:anim calcmode="lin" valueType="num">
                                      <p:cBhvr additive="base">
                                        <p:cTn id="20" dur="500" fill="hold"/>
                                        <p:tgtEl>
                                          <p:spTgt spid="1812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1255"/>
                                        </p:tgtEl>
                                        <p:attrNameLst>
                                          <p:attrName>style.visibility</p:attrName>
                                        </p:attrNameLst>
                                      </p:cBhvr>
                                      <p:to>
                                        <p:strVal val="visible"/>
                                      </p:to>
                                    </p:set>
                                    <p:anim calcmode="lin" valueType="num">
                                      <p:cBhvr additive="base">
                                        <p:cTn id="25" dur="500" fill="hold"/>
                                        <p:tgtEl>
                                          <p:spTgt spid="181255"/>
                                        </p:tgtEl>
                                        <p:attrNameLst>
                                          <p:attrName>ppt_x</p:attrName>
                                        </p:attrNameLst>
                                      </p:cBhvr>
                                      <p:tavLst>
                                        <p:tav tm="0">
                                          <p:val>
                                            <p:strVal val="0-#ppt_w/2"/>
                                          </p:val>
                                        </p:tav>
                                        <p:tav tm="100000">
                                          <p:val>
                                            <p:strVal val="#ppt_x"/>
                                          </p:val>
                                        </p:tav>
                                      </p:tavLst>
                                    </p:anim>
                                    <p:anim calcmode="lin" valueType="num">
                                      <p:cBhvr additive="base">
                                        <p:cTn id="26" dur="500" fill="hold"/>
                                        <p:tgtEl>
                                          <p:spTgt spid="1812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标题 182273"/>
          <p:cNvSpPr>
            <a:spLocks noGrp="1" noChangeArrowheads="1"/>
          </p:cNvSpPr>
          <p:nvPr>
            <p:ph type="title"/>
          </p:nvPr>
        </p:nvSpPr>
        <p:spPr>
          <a:xfrm>
            <a:off x="628650" y="365126"/>
            <a:ext cx="6137911" cy="1325563"/>
          </a:xfrm>
        </p:spPr>
        <p:txBody>
          <a:bodyPr>
            <a:normAutofit/>
          </a:bodyPr>
          <a:lstStyle/>
          <a:p>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为输出层神经元</a:t>
            </a:r>
          </a:p>
        </p:txBody>
      </p:sp>
      <p:graphicFrame>
        <p:nvGraphicFramePr>
          <p:cNvPr id="182276" name="对象 182275"/>
          <p:cNvGraphicFramePr>
            <a:graphicFrameLocks noChangeAspect="1"/>
          </p:cNvGraphicFramePr>
          <p:nvPr/>
        </p:nvGraphicFramePr>
        <p:xfrm>
          <a:off x="466725" y="3933825"/>
          <a:ext cx="7782664" cy="1412875"/>
        </p:xfrm>
        <a:graphic>
          <a:graphicData uri="http://schemas.openxmlformats.org/presentationml/2006/ole">
            <mc:AlternateContent xmlns:mc="http://schemas.openxmlformats.org/markup-compatibility/2006">
              <mc:Choice xmlns:v="urn:schemas-microsoft-com:vml" Requires="v">
                <p:oleObj r:id="rId2" imgW="2959100" imgH="419100" progId="Equation.3">
                  <p:embed/>
                </p:oleObj>
              </mc:Choice>
              <mc:Fallback>
                <p:oleObj r:id="rId2" imgW="2959100" imgH="419100" progId="Equation.3">
                  <p:embed/>
                  <p:pic>
                    <p:nvPicPr>
                      <p:cNvPr id="0" name="对象 1822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933825"/>
                        <a:ext cx="7782664" cy="1412875"/>
                      </a:xfrm>
                      <a:prstGeom prst="rect">
                        <a:avLst/>
                      </a:prstGeom>
                      <a:noFill/>
                      <a:ln>
                        <a:noFill/>
                      </a:ln>
                    </p:spPr>
                  </p:pic>
                </p:oleObj>
              </mc:Fallback>
            </mc:AlternateContent>
          </a:graphicData>
        </a:graphic>
      </p:graphicFrame>
      <p:graphicFrame>
        <p:nvGraphicFramePr>
          <p:cNvPr id="182277" name="对象 182276"/>
          <p:cNvGraphicFramePr>
            <a:graphicFrameLocks noChangeAspect="1"/>
          </p:cNvGraphicFramePr>
          <p:nvPr/>
        </p:nvGraphicFramePr>
        <p:xfrm>
          <a:off x="1187451" y="2199320"/>
          <a:ext cx="5579110" cy="1447168"/>
        </p:xfrm>
        <a:graphic>
          <a:graphicData uri="http://schemas.openxmlformats.org/presentationml/2006/ole">
            <mc:AlternateContent xmlns:mc="http://schemas.openxmlformats.org/markup-compatibility/2006">
              <mc:Choice xmlns:v="urn:schemas-microsoft-com:vml" Requires="v">
                <p:oleObj r:id="rId4" imgW="1311275" imgH="394970" progId="Equation.3">
                  <p:embed/>
                </p:oleObj>
              </mc:Choice>
              <mc:Fallback>
                <p:oleObj r:id="rId4" imgW="1311275" imgH="394970" progId="Equation.3">
                  <p:embed/>
                  <p:pic>
                    <p:nvPicPr>
                      <p:cNvPr id="0" name="对象 1822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1" y="2199320"/>
                        <a:ext cx="5579110" cy="1447168"/>
                      </a:xfrm>
                      <a:prstGeom prst="rect">
                        <a:avLst/>
                      </a:prstGeom>
                      <a:noFill/>
                      <a:ln>
                        <a:noFill/>
                      </a:ln>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7014671-3643-4518-BC7A-38D6982540CD}"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276"/>
                                        </p:tgtEl>
                                        <p:attrNameLst>
                                          <p:attrName>style.visibility</p:attrName>
                                        </p:attrNameLst>
                                      </p:cBhvr>
                                      <p:to>
                                        <p:strVal val="visible"/>
                                      </p:to>
                                    </p:set>
                                    <p:anim calcmode="lin" valueType="num">
                                      <p:cBhvr additive="base">
                                        <p:cTn id="7" dur="500" fill="hold"/>
                                        <p:tgtEl>
                                          <p:spTgt spid="182276"/>
                                        </p:tgtEl>
                                        <p:attrNameLst>
                                          <p:attrName>ppt_x</p:attrName>
                                        </p:attrNameLst>
                                      </p:cBhvr>
                                      <p:tavLst>
                                        <p:tav tm="0">
                                          <p:val>
                                            <p:strVal val="0-#ppt_w/2"/>
                                          </p:val>
                                        </p:tav>
                                        <p:tav tm="100000">
                                          <p:val>
                                            <p:strVal val="#ppt_x"/>
                                          </p:val>
                                        </p:tav>
                                      </p:tavLst>
                                    </p:anim>
                                    <p:anim calcmode="lin" valueType="num">
                                      <p:cBhvr additive="base">
                                        <p:cTn id="8" dur="500" fill="hold"/>
                                        <p:tgtEl>
                                          <p:spTgt spid="1822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2277"/>
                                        </p:tgtEl>
                                        <p:attrNameLst>
                                          <p:attrName>style.visibility</p:attrName>
                                        </p:attrNameLst>
                                      </p:cBhvr>
                                      <p:to>
                                        <p:strVal val="visible"/>
                                      </p:to>
                                    </p:set>
                                    <p:anim calcmode="lin" valueType="num">
                                      <p:cBhvr additive="base">
                                        <p:cTn id="13" dur="500" fill="hold"/>
                                        <p:tgtEl>
                                          <p:spTgt spid="182277"/>
                                        </p:tgtEl>
                                        <p:attrNameLst>
                                          <p:attrName>ppt_x</p:attrName>
                                        </p:attrNameLst>
                                      </p:cBhvr>
                                      <p:tavLst>
                                        <p:tav tm="0">
                                          <p:val>
                                            <p:strVal val="0-#ppt_w/2"/>
                                          </p:val>
                                        </p:tav>
                                        <p:tav tm="100000">
                                          <p:val>
                                            <p:strVal val="#ppt_x"/>
                                          </p:val>
                                        </p:tav>
                                      </p:tavLst>
                                    </p:anim>
                                    <p:anim calcmode="lin" valueType="num">
                                      <p:cBhvr additive="base">
                                        <p:cTn id="14" dur="500" fill="hold"/>
                                        <p:tgtEl>
                                          <p:spTgt spid="1822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2D91CF-0C80-4951-AC37-A25FBF39E8C5}" type="datetime1">
              <a:rPr lang="zh-CN" altLang="en-US" sz="1400"/>
              <a:t>2025/11/4</a:t>
            </a:fld>
            <a:endParaRPr lang="zh-CN" altLang="en-US" sz="1400"/>
          </a:p>
        </p:txBody>
      </p:sp>
      <p:sp>
        <p:nvSpPr>
          <p:cNvPr id="1832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15821DD-92F5-4B69-8137-0ABFF8EDC87B}" type="slidenum">
              <a:rPr lang="en-US" altLang="zh-CN" sz="1400"/>
              <a:t>207</a:t>
            </a:fld>
            <a:endParaRPr lang="en-US" altLang="zh-CN" sz="1400"/>
          </a:p>
        </p:txBody>
      </p:sp>
      <p:sp>
        <p:nvSpPr>
          <p:cNvPr id="183300" name="Rectangle 2"/>
          <p:cNvSpPr>
            <a:spLocks noGrp="1" noChangeArrowheads="1"/>
          </p:cNvSpPr>
          <p:nvPr>
            <p:ph type="title" idx="4294967295"/>
          </p:nvPr>
        </p:nvSpPr>
        <p:spPr>
          <a:xfrm>
            <a:off x="457200" y="274638"/>
            <a:ext cx="7006590" cy="868362"/>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 </a:t>
            </a:r>
          </a:p>
        </p:txBody>
      </p:sp>
      <p:graphicFrame>
        <p:nvGraphicFramePr>
          <p:cNvPr id="183301" name="对象 183300"/>
          <p:cNvGraphicFramePr>
            <a:graphicFrameLocks noChangeAspect="1"/>
          </p:cNvGraphicFramePr>
          <p:nvPr/>
        </p:nvGraphicFramePr>
        <p:xfrm>
          <a:off x="838200" y="1295400"/>
          <a:ext cx="3429000" cy="2819400"/>
        </p:xfrm>
        <a:graphic>
          <a:graphicData uri="http://schemas.openxmlformats.org/presentationml/2006/ole">
            <mc:AlternateContent xmlns:mc="http://schemas.openxmlformats.org/markup-compatibility/2006">
              <mc:Choice xmlns:v="urn:schemas-microsoft-com:vml" Requires="v">
                <p:oleObj r:id="rId2" imgW="1120775" imgH="942975" progId="Equation.3">
                  <p:embed/>
                </p:oleObj>
              </mc:Choice>
              <mc:Fallback>
                <p:oleObj r:id="rId2" imgW="1120775" imgH="942975" progId="Equation.3">
                  <p:embed/>
                  <p:pic>
                    <p:nvPicPr>
                      <p:cNvPr id="0" name="对象 183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95400"/>
                        <a:ext cx="3429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2" name="对象 183301"/>
          <p:cNvGraphicFramePr>
            <a:graphicFrameLocks noChangeAspect="1"/>
          </p:cNvGraphicFramePr>
          <p:nvPr/>
        </p:nvGraphicFramePr>
        <p:xfrm>
          <a:off x="1044575" y="4149725"/>
          <a:ext cx="3352800" cy="1676400"/>
        </p:xfrm>
        <a:graphic>
          <a:graphicData uri="http://schemas.openxmlformats.org/presentationml/2006/ole">
            <mc:AlternateContent xmlns:mc="http://schemas.openxmlformats.org/markup-compatibility/2006">
              <mc:Choice xmlns:v="urn:schemas-microsoft-com:vml" Requires="v">
                <p:oleObj r:id="rId4" imgW="1031875" imgH="471170" progId="Equation.3">
                  <p:embed/>
                </p:oleObj>
              </mc:Choice>
              <mc:Fallback>
                <p:oleObj r:id="rId4" imgW="1031875" imgH="471170" progId="Equation.3">
                  <p:embed/>
                  <p:pic>
                    <p:nvPicPr>
                      <p:cNvPr id="0" name="对象 1833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575" y="4149725"/>
                        <a:ext cx="335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3" name="对象 183302"/>
          <p:cNvGraphicFramePr>
            <a:graphicFrameLocks noChangeAspect="1"/>
          </p:cNvGraphicFramePr>
          <p:nvPr/>
        </p:nvGraphicFramePr>
        <p:xfrm>
          <a:off x="4800600" y="1371600"/>
          <a:ext cx="3810000" cy="1371600"/>
        </p:xfrm>
        <a:graphic>
          <a:graphicData uri="http://schemas.openxmlformats.org/presentationml/2006/ole">
            <mc:AlternateContent xmlns:mc="http://schemas.openxmlformats.org/markup-compatibility/2006">
              <mc:Choice xmlns:v="urn:schemas-microsoft-com:vml" Requires="v">
                <p:oleObj r:id="rId6" imgW="1248410" imgH="445770" progId="Equation.3">
                  <p:embed/>
                </p:oleObj>
              </mc:Choice>
              <mc:Fallback>
                <p:oleObj r:id="rId6" imgW="1248410" imgH="445770" progId="Equation.3">
                  <p:embed/>
                  <p:pic>
                    <p:nvPicPr>
                      <p:cNvPr id="0" name="对象 1833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371600"/>
                        <a:ext cx="3810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3304" name="对象 183303"/>
          <p:cNvGraphicFramePr>
            <a:graphicFrameLocks noChangeAspect="1"/>
          </p:cNvGraphicFramePr>
          <p:nvPr/>
        </p:nvGraphicFramePr>
        <p:xfrm>
          <a:off x="4800600" y="3886200"/>
          <a:ext cx="3733800" cy="1143000"/>
        </p:xfrm>
        <a:graphic>
          <a:graphicData uri="http://schemas.openxmlformats.org/presentationml/2006/ole">
            <mc:AlternateContent xmlns:mc="http://schemas.openxmlformats.org/markup-compatibility/2006">
              <mc:Choice xmlns:v="urn:schemas-microsoft-com:vml" Requires="v">
                <p:oleObj r:id="rId8" imgW="1222375" imgH="394970" progId="Equation.3">
                  <p:embed/>
                </p:oleObj>
              </mc:Choice>
              <mc:Fallback>
                <p:oleObj r:id="rId8" imgW="1222375" imgH="394970" progId="Equation.3">
                  <p:embed/>
                  <p:pic>
                    <p:nvPicPr>
                      <p:cNvPr id="0" name="对象 1833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886200"/>
                        <a:ext cx="373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7"/>
          <p:cNvGrpSpPr/>
          <p:nvPr/>
        </p:nvGrpSpPr>
        <p:grpSpPr bwMode="auto">
          <a:xfrm>
            <a:off x="6477000" y="2514600"/>
            <a:ext cx="1524000" cy="1828800"/>
            <a:chOff x="0" y="0"/>
            <a:chExt cx="960" cy="1152"/>
          </a:xfrm>
        </p:grpSpPr>
        <p:sp>
          <p:nvSpPr>
            <p:cNvPr id="3" name="Freeform 8"/>
            <p:cNvSpPr>
              <a:spLocks noChangeArrowheads="1"/>
            </p:cNvSpPr>
            <p:nvPr/>
          </p:nvSpPr>
          <p:spPr bwMode="auto">
            <a:xfrm>
              <a:off x="0" y="0"/>
              <a:ext cx="768" cy="1152"/>
            </a:xfrm>
            <a:custGeom>
              <a:avLst/>
              <a:gdLst>
                <a:gd name="T0" fmla="*/ 0 w 768"/>
                <a:gd name="T1" fmla="*/ 0 h 1152"/>
                <a:gd name="T2" fmla="*/ 336 w 768"/>
                <a:gd name="T3" fmla="*/ 288 h 1152"/>
                <a:gd name="T4" fmla="*/ 624 w 768"/>
                <a:gd name="T5" fmla="*/ 672 h 1152"/>
                <a:gd name="T6" fmla="*/ 768 w 768"/>
                <a:gd name="T7" fmla="*/ 1152 h 1152"/>
                <a:gd name="T8" fmla="*/ 0 60000 65536"/>
                <a:gd name="T9" fmla="*/ 0 60000 65536"/>
                <a:gd name="T10" fmla="*/ 0 60000 65536"/>
                <a:gd name="T11" fmla="*/ 0 60000 65536"/>
                <a:gd name="T12" fmla="*/ 0 w 768"/>
                <a:gd name="T13" fmla="*/ 0 h 1152"/>
                <a:gd name="T14" fmla="*/ 768 w 768"/>
                <a:gd name="T15" fmla="*/ 1152 h 1152"/>
              </a:gdLst>
              <a:ahLst/>
              <a:cxnLst>
                <a:cxn ang="T8">
                  <a:pos x="T0" y="T1"/>
                </a:cxn>
                <a:cxn ang="T9">
                  <a:pos x="T2" y="T3"/>
                </a:cxn>
                <a:cxn ang="T10">
                  <a:pos x="T4" y="T5"/>
                </a:cxn>
                <a:cxn ang="T11">
                  <a:pos x="T6" y="T7"/>
                </a:cxn>
              </a:cxnLst>
              <a:rect l="T12" t="T13" r="T14" b="T15"/>
              <a:pathLst>
                <a:path w="768" h="1152">
                  <a:moveTo>
                    <a:pt x="0" y="0"/>
                  </a:moveTo>
                  <a:cubicBezTo>
                    <a:pt x="116" y="88"/>
                    <a:pt x="232" y="176"/>
                    <a:pt x="336" y="288"/>
                  </a:cubicBezTo>
                  <a:cubicBezTo>
                    <a:pt x="440" y="400"/>
                    <a:pt x="552" y="528"/>
                    <a:pt x="624" y="672"/>
                  </a:cubicBezTo>
                  <a:cubicBezTo>
                    <a:pt x="696" y="816"/>
                    <a:pt x="732" y="984"/>
                    <a:pt x="768" y="1152"/>
                  </a:cubicBezTo>
                </a:path>
              </a:pathLst>
            </a:custGeom>
            <a:noFill/>
            <a:ln w="9525">
              <a:solidFill>
                <a:schemeClr val="tx1"/>
              </a:solidFill>
              <a:miter lim="800000"/>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3308" name="Text Box 9"/>
            <p:cNvSpPr txBox="1">
              <a:spLocks noChangeArrowheads="1"/>
            </p:cNvSpPr>
            <p:nvPr/>
          </p:nvSpPr>
          <p:spPr bwMode="auto">
            <a:xfrm>
              <a:off x="672" y="384"/>
              <a:ext cx="2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1800">
                  <a:latin typeface="Times New Roman" panose="02020603050405020304" pitchFamily="18" charset="0"/>
                </a:rPr>
                <a:t>函数</a:t>
              </a:r>
            </a:p>
          </p:txBody>
        </p:sp>
      </p:grpSp>
      <p:sp>
        <p:nvSpPr>
          <p:cNvPr id="18330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F13073CF-1200-4D5F-98E8-C29C7CD7F0EC}"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301"/>
                                        </p:tgtEl>
                                        <p:attrNameLst>
                                          <p:attrName>style.visibility</p:attrName>
                                        </p:attrNameLst>
                                      </p:cBhvr>
                                      <p:to>
                                        <p:strVal val="visible"/>
                                      </p:to>
                                    </p:set>
                                    <p:anim calcmode="lin" valueType="num">
                                      <p:cBhvr additive="base">
                                        <p:cTn id="7" dur="500" fill="hold"/>
                                        <p:tgtEl>
                                          <p:spTgt spid="183301"/>
                                        </p:tgtEl>
                                        <p:attrNameLst>
                                          <p:attrName>ppt_x</p:attrName>
                                        </p:attrNameLst>
                                      </p:cBhvr>
                                      <p:tavLst>
                                        <p:tav tm="0">
                                          <p:val>
                                            <p:strVal val="0-#ppt_w/2"/>
                                          </p:val>
                                        </p:tav>
                                        <p:tav tm="100000">
                                          <p:val>
                                            <p:strVal val="#ppt_x"/>
                                          </p:val>
                                        </p:tav>
                                      </p:tavLst>
                                    </p:anim>
                                    <p:anim calcmode="lin" valueType="num">
                                      <p:cBhvr additive="base">
                                        <p:cTn id="8" dur="500" fill="hold"/>
                                        <p:tgtEl>
                                          <p:spTgt spid="1833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3302"/>
                                        </p:tgtEl>
                                        <p:attrNameLst>
                                          <p:attrName>style.visibility</p:attrName>
                                        </p:attrNameLst>
                                      </p:cBhvr>
                                      <p:to>
                                        <p:strVal val="visible"/>
                                      </p:to>
                                    </p:set>
                                    <p:anim calcmode="lin" valueType="num">
                                      <p:cBhvr additive="base">
                                        <p:cTn id="13" dur="500" fill="hold"/>
                                        <p:tgtEl>
                                          <p:spTgt spid="183302"/>
                                        </p:tgtEl>
                                        <p:attrNameLst>
                                          <p:attrName>ppt_x</p:attrName>
                                        </p:attrNameLst>
                                      </p:cBhvr>
                                      <p:tavLst>
                                        <p:tav tm="0">
                                          <p:val>
                                            <p:strVal val="0-#ppt_w/2"/>
                                          </p:val>
                                        </p:tav>
                                        <p:tav tm="100000">
                                          <p:val>
                                            <p:strVal val="#ppt_x"/>
                                          </p:val>
                                        </p:tav>
                                      </p:tavLst>
                                    </p:anim>
                                    <p:anim calcmode="lin" valueType="num">
                                      <p:cBhvr additive="base">
                                        <p:cTn id="14" dur="500" fill="hold"/>
                                        <p:tgtEl>
                                          <p:spTgt spid="1833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3303"/>
                                        </p:tgtEl>
                                        <p:attrNameLst>
                                          <p:attrName>style.visibility</p:attrName>
                                        </p:attrNameLst>
                                      </p:cBhvr>
                                      <p:to>
                                        <p:strVal val="visible"/>
                                      </p:to>
                                    </p:set>
                                    <p:anim calcmode="lin" valueType="num">
                                      <p:cBhvr additive="base">
                                        <p:cTn id="19" dur="500" fill="hold"/>
                                        <p:tgtEl>
                                          <p:spTgt spid="183303"/>
                                        </p:tgtEl>
                                        <p:attrNameLst>
                                          <p:attrName>ppt_x</p:attrName>
                                        </p:attrNameLst>
                                      </p:cBhvr>
                                      <p:tavLst>
                                        <p:tav tm="0">
                                          <p:val>
                                            <p:strVal val="0-#ppt_w/2"/>
                                          </p:val>
                                        </p:tav>
                                        <p:tav tm="100000">
                                          <p:val>
                                            <p:strVal val="#ppt_x"/>
                                          </p:val>
                                        </p:tav>
                                      </p:tavLst>
                                    </p:anim>
                                    <p:anim calcmode="lin" valueType="num">
                                      <p:cBhvr additive="base">
                                        <p:cTn id="20" dur="500" fill="hold"/>
                                        <p:tgtEl>
                                          <p:spTgt spid="18330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3304"/>
                                        </p:tgtEl>
                                        <p:attrNameLst>
                                          <p:attrName>style.visibility</p:attrName>
                                        </p:attrNameLst>
                                      </p:cBhvr>
                                      <p:to>
                                        <p:strVal val="visible"/>
                                      </p:to>
                                    </p:set>
                                    <p:anim calcmode="lin" valueType="num">
                                      <p:cBhvr additive="base">
                                        <p:cTn id="25" dur="500" fill="hold"/>
                                        <p:tgtEl>
                                          <p:spTgt spid="183304"/>
                                        </p:tgtEl>
                                        <p:attrNameLst>
                                          <p:attrName>ppt_x</p:attrName>
                                        </p:attrNameLst>
                                      </p:cBhvr>
                                      <p:tavLst>
                                        <p:tav tm="0">
                                          <p:val>
                                            <p:strVal val="0-#ppt_w/2"/>
                                          </p:val>
                                        </p:tav>
                                        <p:tav tm="100000">
                                          <p:val>
                                            <p:strVal val="#ppt_x"/>
                                          </p:val>
                                        </p:tav>
                                      </p:tavLst>
                                    </p:anim>
                                    <p:anim calcmode="lin" valueType="num">
                                      <p:cBhvr additive="base">
                                        <p:cTn id="26" dur="500" fill="hold"/>
                                        <p:tgtEl>
                                          <p:spTgt spid="18330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53569B-1603-4D82-AB07-A6EA846D11CF}" type="datetime1">
              <a:rPr lang="zh-CN" altLang="en-US" sz="1400"/>
              <a:t>2025/11/4</a:t>
            </a:fld>
            <a:endParaRPr lang="zh-CN" altLang="en-US" sz="1400"/>
          </a:p>
        </p:txBody>
      </p:sp>
      <p:sp>
        <p:nvSpPr>
          <p:cNvPr id="1843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579E27F-9CEA-489D-98B1-28626871ECE4}" type="slidenum">
              <a:rPr lang="en-US" altLang="zh-CN" sz="1400"/>
              <a:t>208</a:t>
            </a:fld>
            <a:endParaRPr lang="en-US" altLang="zh-CN" sz="1400"/>
          </a:p>
        </p:txBody>
      </p:sp>
      <p:sp>
        <p:nvSpPr>
          <p:cNvPr id="184324" name="Rectangle 2"/>
          <p:cNvSpPr>
            <a:spLocks noGrp="1" noChangeArrowheads="1"/>
          </p:cNvSpPr>
          <p:nvPr>
            <p:ph type="title" idx="4294967295"/>
          </p:nvPr>
        </p:nvSpPr>
        <p:spPr>
          <a:xfrm>
            <a:off x="684423" y="2372"/>
            <a:ext cx="6697980" cy="992187"/>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4325" name="Rectangle 3"/>
          <p:cNvSpPr>
            <a:spLocks noChangeArrowheads="1"/>
          </p:cNvSpPr>
          <p:nvPr/>
        </p:nvSpPr>
        <p:spPr bwMode="auto">
          <a:xfrm>
            <a:off x="990600" y="1308915"/>
            <a:ext cx="11613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dirty="0" err="1">
                <a:latin typeface="Times New Roman" panose="02020603050405020304" pitchFamily="18" charset="0"/>
              </a:rPr>
              <a:t>net</a:t>
            </a:r>
            <a:r>
              <a:rPr lang="en-US" altLang="zh-CN" baseline="-30000" dirty="0" err="1">
                <a:latin typeface="Times New Roman" panose="02020603050405020304" pitchFamily="18" charset="0"/>
              </a:rPr>
              <a:t>k</a:t>
            </a:r>
            <a:r>
              <a:rPr lang="en-US" altLang="zh-CN" b="1" dirty="0">
                <a:latin typeface="Times New Roman" panose="02020603050405020304" pitchFamily="18" charset="0"/>
              </a:rPr>
              <a:t>= </a:t>
            </a:r>
          </a:p>
        </p:txBody>
      </p:sp>
      <p:graphicFrame>
        <p:nvGraphicFramePr>
          <p:cNvPr id="184326" name="对象 184325"/>
          <p:cNvGraphicFramePr>
            <a:graphicFrameLocks noChangeAspect="1"/>
          </p:cNvGraphicFramePr>
          <p:nvPr/>
        </p:nvGraphicFramePr>
        <p:xfrm>
          <a:off x="2151961" y="1112353"/>
          <a:ext cx="1192735" cy="927683"/>
        </p:xfrm>
        <a:graphic>
          <a:graphicData uri="http://schemas.openxmlformats.org/presentationml/2006/ole">
            <mc:AlternateContent xmlns:mc="http://schemas.openxmlformats.org/markup-compatibility/2006">
              <mc:Choice xmlns:v="urn:schemas-microsoft-com:vml" Requires="v">
                <p:oleObj r:id="rId2" imgW="534670" imgH="369570" progId="Equation.3">
                  <p:embed/>
                </p:oleObj>
              </mc:Choice>
              <mc:Fallback>
                <p:oleObj r:id="rId2" imgW="534670" imgH="369570" progId="Equation.3">
                  <p:embed/>
                  <p:pic>
                    <p:nvPicPr>
                      <p:cNvPr id="0" name="对象 184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961" y="1112353"/>
                        <a:ext cx="1192735" cy="927683"/>
                      </a:xfrm>
                      <a:prstGeom prst="rect">
                        <a:avLst/>
                      </a:prstGeom>
                      <a:noFill/>
                      <a:ln>
                        <a:noFill/>
                      </a:ln>
                    </p:spPr>
                  </p:pic>
                </p:oleObj>
              </mc:Fallback>
            </mc:AlternateContent>
          </a:graphicData>
        </a:graphic>
      </p:graphicFrame>
      <p:grpSp>
        <p:nvGrpSpPr>
          <p:cNvPr id="2" name="Group 7"/>
          <p:cNvGrpSpPr/>
          <p:nvPr/>
        </p:nvGrpSpPr>
        <p:grpSpPr bwMode="auto">
          <a:xfrm>
            <a:off x="5791200" y="2971800"/>
            <a:ext cx="2514600" cy="2271713"/>
            <a:chOff x="0" y="0"/>
            <a:chExt cx="1584" cy="1431"/>
          </a:xfrm>
        </p:grpSpPr>
        <p:grpSp>
          <p:nvGrpSpPr>
            <p:cNvPr id="184334" name="Group 8"/>
            <p:cNvGrpSpPr/>
            <p:nvPr/>
          </p:nvGrpSpPr>
          <p:grpSpPr bwMode="auto">
            <a:xfrm>
              <a:off x="48" y="0"/>
              <a:ext cx="1248" cy="1248"/>
              <a:chOff x="0" y="0"/>
              <a:chExt cx="1248" cy="1248"/>
            </a:xfrm>
          </p:grpSpPr>
          <p:sp>
            <p:nvSpPr>
              <p:cNvPr id="184340" name="Oval 9"/>
              <p:cNvSpPr>
                <a:spLocks noChangeArrowheads="1"/>
              </p:cNvSpPr>
              <p:nvPr/>
            </p:nvSpPr>
            <p:spPr bwMode="auto">
              <a:xfrm>
                <a:off x="0" y="480"/>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1" name="Line 10"/>
              <p:cNvSpPr>
                <a:spLocks noChangeShapeType="1"/>
              </p:cNvSpPr>
              <p:nvPr/>
            </p:nvSpPr>
            <p:spPr bwMode="auto">
              <a:xfrm>
                <a:off x="96" y="528"/>
                <a:ext cx="3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342" name="Line 11"/>
              <p:cNvSpPr>
                <a:spLocks noChangeShapeType="1"/>
              </p:cNvSpPr>
              <p:nvPr/>
            </p:nvSpPr>
            <p:spPr bwMode="auto">
              <a:xfrm flipV="1">
                <a:off x="480" y="48"/>
                <a:ext cx="67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43" name="Oval 12"/>
              <p:cNvSpPr>
                <a:spLocks noChangeArrowheads="1"/>
              </p:cNvSpPr>
              <p:nvPr/>
            </p:nvSpPr>
            <p:spPr bwMode="auto">
              <a:xfrm>
                <a:off x="1152" y="0"/>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4" name="Oval 13"/>
              <p:cNvSpPr>
                <a:spLocks noChangeArrowheads="1"/>
              </p:cNvSpPr>
              <p:nvPr/>
            </p:nvSpPr>
            <p:spPr bwMode="auto">
              <a:xfrm>
                <a:off x="1152" y="432"/>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4345" name="Oval 14"/>
              <p:cNvSpPr>
                <a:spLocks noChangeArrowheads="1"/>
              </p:cNvSpPr>
              <p:nvPr/>
            </p:nvSpPr>
            <p:spPr bwMode="auto">
              <a:xfrm>
                <a:off x="1152" y="1152"/>
                <a:ext cx="96"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3" name="Line 15"/>
              <p:cNvSpPr>
                <a:spLocks noChangeShapeType="1"/>
              </p:cNvSpPr>
              <p:nvPr/>
            </p:nvSpPr>
            <p:spPr bwMode="auto">
              <a:xfrm flipV="1">
                <a:off x="480" y="480"/>
                <a:ext cx="672" cy="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347" name="Line 16"/>
              <p:cNvSpPr>
                <a:spLocks noChangeShapeType="1"/>
              </p:cNvSpPr>
              <p:nvPr/>
            </p:nvSpPr>
            <p:spPr bwMode="auto">
              <a:xfrm>
                <a:off x="480" y="528"/>
                <a:ext cx="672" cy="62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4335" name="Text Box 17"/>
            <p:cNvSpPr txBox="1">
              <a:spLocks noChangeArrowheads="1"/>
            </p:cNvSpPr>
            <p:nvPr/>
          </p:nvSpPr>
          <p:spPr bwMode="auto">
            <a:xfrm>
              <a:off x="0" y="52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j</a:t>
              </a:r>
              <a:endParaRPr lang="en-US" altLang="zh-CN" sz="1800">
                <a:latin typeface="Times New Roman" panose="02020603050405020304" pitchFamily="18" charset="0"/>
              </a:endParaRPr>
            </a:p>
          </p:txBody>
        </p:sp>
        <p:sp>
          <p:nvSpPr>
            <p:cNvPr id="184336" name="Text Box 18"/>
            <p:cNvSpPr txBox="1">
              <a:spLocks noChangeArrowheads="1"/>
            </p:cNvSpPr>
            <p:nvPr/>
          </p:nvSpPr>
          <p:spPr bwMode="auto">
            <a:xfrm>
              <a:off x="1104" y="62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t>
              </a:r>
            </a:p>
          </p:txBody>
        </p:sp>
        <p:sp>
          <p:nvSpPr>
            <p:cNvPr id="184337" name="Text Box 19"/>
            <p:cNvSpPr txBox="1">
              <a:spLocks noChangeArrowheads="1"/>
            </p:cNvSpPr>
            <p:nvPr/>
          </p:nvSpPr>
          <p:spPr bwMode="auto">
            <a:xfrm>
              <a:off x="1200" y="489"/>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2</a:t>
              </a:r>
              <a:endParaRPr lang="en-US" altLang="zh-CN" sz="1800">
                <a:latin typeface="Times New Roman" panose="02020603050405020304" pitchFamily="18" charset="0"/>
              </a:endParaRPr>
            </a:p>
          </p:txBody>
        </p:sp>
        <p:sp>
          <p:nvSpPr>
            <p:cNvPr id="184338" name="Text Box 20"/>
            <p:cNvSpPr txBox="1">
              <a:spLocks noChangeArrowheads="1"/>
            </p:cNvSpPr>
            <p:nvPr/>
          </p:nvSpPr>
          <p:spPr bwMode="auto">
            <a:xfrm>
              <a:off x="1200" y="9"/>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1</a:t>
              </a:r>
              <a:endParaRPr lang="en-US" altLang="zh-CN" sz="1800">
                <a:latin typeface="Times New Roman" panose="02020603050405020304" pitchFamily="18" charset="0"/>
              </a:endParaRPr>
            </a:p>
          </p:txBody>
        </p:sp>
        <p:sp>
          <p:nvSpPr>
            <p:cNvPr id="184339" name="Text Box 21"/>
            <p:cNvSpPr txBox="1">
              <a:spLocks noChangeArrowheads="1"/>
            </p:cNvSpPr>
            <p:nvPr/>
          </p:nvSpPr>
          <p:spPr bwMode="auto">
            <a:xfrm>
              <a:off x="1200" y="1200"/>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Hh</a:t>
              </a:r>
              <a:endParaRPr lang="en-US" altLang="zh-CN" sz="1800">
                <a:latin typeface="Times New Roman" panose="02020603050405020304" pitchFamily="18" charset="0"/>
              </a:endParaRPr>
            </a:p>
          </p:txBody>
        </p:sp>
      </p:grpSp>
      <p:grpSp>
        <p:nvGrpSpPr>
          <p:cNvPr id="4" name="Group 22"/>
          <p:cNvGrpSpPr/>
          <p:nvPr/>
        </p:nvGrpSpPr>
        <p:grpSpPr bwMode="auto">
          <a:xfrm>
            <a:off x="4267200" y="1371600"/>
            <a:ext cx="4343400" cy="1752600"/>
            <a:chOff x="0" y="0"/>
            <a:chExt cx="2736" cy="1104"/>
          </a:xfrm>
        </p:grpSpPr>
        <p:sp>
          <p:nvSpPr>
            <p:cNvPr id="184332" name="Text Box 23"/>
            <p:cNvSpPr txBox="1">
              <a:spLocks noChangeArrowheads="1"/>
            </p:cNvSpPr>
            <p:nvPr/>
          </p:nvSpPr>
          <p:spPr bwMode="auto">
            <a:xfrm>
              <a:off x="624" y="0"/>
              <a:ext cx="211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a:latin typeface="Times New Roman" panose="02020603050405020304" pitchFamily="18" charset="0"/>
                </a:rPr>
                <a:t>net</a:t>
              </a:r>
              <a:r>
                <a:rPr lang="en-US" altLang="zh-CN" sz="2800" b="1" baseline="-25000">
                  <a:latin typeface="Times New Roman" panose="02020603050405020304" pitchFamily="18" charset="0"/>
                </a:rPr>
                <a:t>k</a:t>
              </a:r>
              <a:r>
                <a:rPr lang="zh-CN" altLang="en-US" sz="2800" b="1">
                  <a:latin typeface="Times New Roman" panose="02020603050405020304" pitchFamily="18" charset="0"/>
                </a:rPr>
                <a:t>是 </a:t>
              </a:r>
              <a:r>
                <a:rPr lang="en-US" altLang="zh-CN" sz="2800" b="1">
                  <a:latin typeface="Times New Roman" panose="02020603050405020304" pitchFamily="18" charset="0"/>
                </a:rPr>
                <a:t>o</a:t>
              </a:r>
              <a:r>
                <a:rPr lang="en-US" altLang="zh-CN" sz="2800" b="1" baseline="-25000">
                  <a:latin typeface="Times New Roman" panose="02020603050405020304" pitchFamily="18" charset="0"/>
                </a:rPr>
                <a:t>j</a:t>
              </a:r>
              <a:r>
                <a:rPr lang="zh-CN" altLang="en-US" sz="2800" b="1">
                  <a:latin typeface="Times New Roman" panose="02020603050405020304" pitchFamily="18" charset="0"/>
                </a:rPr>
                <a:t>下一级的神经元的网络输入</a:t>
              </a:r>
            </a:p>
          </p:txBody>
        </p:sp>
        <p:sp>
          <p:nvSpPr>
            <p:cNvPr id="184333" name="Freeform 24"/>
            <p:cNvSpPr>
              <a:spLocks noChangeArrowheads="1"/>
            </p:cNvSpPr>
            <p:nvPr/>
          </p:nvSpPr>
          <p:spPr bwMode="auto">
            <a:xfrm>
              <a:off x="0" y="288"/>
              <a:ext cx="624" cy="816"/>
            </a:xfrm>
            <a:custGeom>
              <a:avLst/>
              <a:gdLst>
                <a:gd name="T0" fmla="*/ 624 w 624"/>
                <a:gd name="T1" fmla="*/ 0 h 816"/>
                <a:gd name="T2" fmla="*/ 192 w 624"/>
                <a:gd name="T3" fmla="*/ 240 h 816"/>
                <a:gd name="T4" fmla="*/ 0 w 624"/>
                <a:gd name="T5" fmla="*/ 816 h 816"/>
                <a:gd name="T6" fmla="*/ 0 60000 65536"/>
                <a:gd name="T7" fmla="*/ 0 60000 65536"/>
                <a:gd name="T8" fmla="*/ 0 60000 65536"/>
                <a:gd name="T9" fmla="*/ 0 w 624"/>
                <a:gd name="T10" fmla="*/ 0 h 816"/>
                <a:gd name="T11" fmla="*/ 624 w 624"/>
                <a:gd name="T12" fmla="*/ 816 h 816"/>
              </a:gdLst>
              <a:ahLst/>
              <a:cxnLst>
                <a:cxn ang="T6">
                  <a:pos x="T0" y="T1"/>
                </a:cxn>
                <a:cxn ang="T7">
                  <a:pos x="T2" y="T3"/>
                </a:cxn>
                <a:cxn ang="T8">
                  <a:pos x="T4" y="T5"/>
                </a:cxn>
              </a:cxnLst>
              <a:rect l="T9" t="T10" r="T11" b="T12"/>
              <a:pathLst>
                <a:path w="624" h="816">
                  <a:moveTo>
                    <a:pt x="624" y="0"/>
                  </a:moveTo>
                  <a:cubicBezTo>
                    <a:pt x="460" y="52"/>
                    <a:pt x="296" y="104"/>
                    <a:pt x="192" y="240"/>
                  </a:cubicBezTo>
                  <a:cubicBezTo>
                    <a:pt x="88" y="376"/>
                    <a:pt x="44" y="596"/>
                    <a:pt x="0" y="816"/>
                  </a:cubicBezTo>
                </a:path>
              </a:pathLst>
            </a:custGeom>
            <a:noFill/>
            <a:ln w="9525">
              <a:solidFill>
                <a:schemeClr val="tx1"/>
              </a:solidFill>
              <a:miter lim="800000"/>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4346"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6CBFC3F0-1842-465C-ADD9-A7CB2CCFBECF}" type="datetime1">
              <a:rPr lang="zh-CN" altLang="en-US" smtClean="0">
                <a:latin typeface="Times New Roman" panose="02020603050405020304" pitchFamily="18" charset="0"/>
              </a:rPr>
              <a:t>2025/11/4</a:t>
            </a:fld>
            <a:endParaRPr lang="zh-CN" alt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990600" y="2435543"/>
                <a:ext cx="4724400" cy="3956027"/>
              </a:xfrm>
              <a:prstGeom prst="rect">
                <a:avLst/>
              </a:prstGeom>
            </p:spPr>
            <p:txBody>
              <a:bodyPr wrap="square">
                <a:spAutoFit/>
              </a:bodyPr>
              <a:lstStyle/>
              <a:p>
                <a:pPr algn="just">
                  <a:spcAft>
                    <a:spcPts val="0"/>
                  </a:spcAft>
                </a:pPr>
                <a14:m>
                  <m:oMath xmlns:m="http://schemas.openxmlformats.org/officeDocument/2006/math">
                    <m:f>
                      <m:fPr>
                        <m:ctrlPr>
                          <a:rPr lang="zh-CN" altLang="zh-CN" sz="3200" i="1" smtClean="0">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r>
                  <a:rPr lang="en-US" altLang="zh-CN" sz="3200" dirty="0">
                    <a:latin typeface="Times New Roman" panose="02020603050405020304" pitchFamily="18" charset="0"/>
                  </a:rPr>
                  <a:t>=</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den>
                    </m:f>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r>
                              <a:rPr lang="en-US" altLang="zh-CN" sz="3200">
                                <a:latin typeface="Cambria Math" panose="02040503050406030204" pitchFamily="18" charset="0"/>
                              </a:rPr>
                              <m:t>𝐸</m:t>
                            </m:r>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𝑘</m:t>
                                </m:r>
                              </m:sub>
                            </m:sSub>
                          </m:den>
                        </m:f>
                      </m:e>
                    </m:nary>
                    <m:sSup>
                      <m:sSupPr>
                        <m:ctrlPr>
                          <a:rPr lang="zh-CN" altLang="zh-CN" sz="3200" i="1">
                            <a:latin typeface="Cambria Math" panose="02040503050406030204" pitchFamily="18" charset="0"/>
                          </a:rPr>
                        </m:ctrlPr>
                      </m:sSupPr>
                      <m:e>
                        <m:r>
                          <a:rPr lang="en-US" altLang="zh-CN" sz="3200">
                            <a:latin typeface="Cambria Math" panose="02040503050406030204" pitchFamily="18" charset="0"/>
                          </a:rPr>
                          <m:t>𝑓</m:t>
                        </m:r>
                      </m:e>
                      <m:sup>
                        <m:r>
                          <a:rPr lang="en-US" altLang="zh-CN" sz="3200">
                            <a:latin typeface="Cambria Math" panose="02040503050406030204" pitchFamily="18" charset="0"/>
                          </a:rPr>
                          <m:t>‘</m:t>
                        </m:r>
                      </m:sup>
                    </m:sSup>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r>
                      <a:rPr lang="en-US" altLang="zh-CN" sz="3200">
                        <a:latin typeface="Cambria Math" panose="02040503050406030204" pitchFamily="18" charset="0"/>
                      </a:rPr>
                      <m:t>) </m:t>
                    </m:r>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a:p>
                <a:pPr algn="just">
                  <a:spcAft>
                    <a:spcPts val="0"/>
                  </a:spcAft>
                </a:pPr>
                <a:r>
                  <a:rPr lang="en-US" altLang="zh-CN" sz="3200" dirty="0">
                    <a:latin typeface="Times New Roman" panose="02020603050405020304" pitchFamily="18" charset="0"/>
                  </a:rPr>
                  <a:t>   =-</a:t>
                </a:r>
                <a14:m>
                  <m:oMath xmlns:m="http://schemas.openxmlformats.org/officeDocument/2006/math">
                    <m:nary>
                      <m:naryPr>
                        <m:chr m:val="∑"/>
                        <m:limLoc m:val="undOvr"/>
                        <m:ctrlPr>
                          <a:rPr lang="zh-CN" altLang="zh-CN" sz="3200" i="1">
                            <a:latin typeface="Cambria Math" panose="02040503050406030204" pitchFamily="18" charset="0"/>
                          </a:rPr>
                        </m:ctrlPr>
                      </m:naryPr>
                      <m:sub>
                        <m:r>
                          <a:rPr lang="en-US" altLang="zh-CN" sz="3200">
                            <a:latin typeface="Cambria Math" panose="02040503050406030204" pitchFamily="18" charset="0"/>
                          </a:rPr>
                          <m:t>𝑘</m:t>
                        </m:r>
                        <m:r>
                          <a:rPr lang="en-US" altLang="zh-CN" sz="3200">
                            <a:latin typeface="Cambria Math" panose="02040503050406030204" pitchFamily="18" charset="0"/>
                          </a:rPr>
                          <m:t>=1</m:t>
                        </m:r>
                      </m:sub>
                      <m:sup>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𝐻</m:t>
                            </m:r>
                          </m:e>
                          <m:sub>
                            <m:r>
                              <a:rPr lang="en-US" altLang="zh-CN" sz="3200">
                                <a:latin typeface="Cambria Math" panose="02040503050406030204" pitchFamily="18" charset="0"/>
                              </a:rPr>
                              <m:t>h</m:t>
                            </m:r>
                          </m:sub>
                        </m:sSub>
                      </m:sup>
                      <m:e>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𝛿</m:t>
                            </m:r>
                          </m:e>
                          <m:sub>
                            <m:r>
                              <a:rPr lang="en-US" altLang="zh-CN" sz="3200">
                                <a:latin typeface="Cambria Math" panose="02040503050406030204" pitchFamily="18" charset="0"/>
                              </a:rPr>
                              <m:t>𝑘</m:t>
                            </m:r>
                          </m:sub>
                        </m:sSub>
                      </m:e>
                    </m:nary>
                    <m:r>
                      <a:rPr lang="en-US" altLang="zh-CN" sz="3200">
                        <a:latin typeface="Cambria Math" panose="02040503050406030204" pitchFamily="18" charset="0"/>
                      </a:rPr>
                      <m:t> </m:t>
                    </m:r>
                    <m:f>
                      <m:fPr>
                        <m:ctrlPr>
                          <a:rPr lang="zh-CN" altLang="zh-CN" sz="3200" i="1">
                            <a:latin typeface="Cambria Math" panose="02040503050406030204" pitchFamily="18" charset="0"/>
                          </a:rPr>
                        </m:ctrlPr>
                      </m:fPr>
                      <m:num>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𝑛𝑒𝑡</m:t>
                            </m:r>
                          </m:e>
                          <m:sub>
                            <m:r>
                              <a:rPr lang="en-US" altLang="zh-CN" sz="3200">
                                <a:latin typeface="Cambria Math" panose="02040503050406030204" pitchFamily="18" charset="0"/>
                              </a:rPr>
                              <m:t>𝑘</m:t>
                            </m:r>
                          </m:sub>
                        </m:sSub>
                      </m:num>
                      <m:den>
                        <m:r>
                          <a:rPr lang="en-US" altLang="zh-CN" sz="3200">
                            <a:latin typeface="Cambria Math" panose="02040503050406030204" pitchFamily="18" charset="0"/>
                          </a:rPr>
                          <m:t>𝜕</m:t>
                        </m:r>
                        <m:sSub>
                          <m:sSubPr>
                            <m:ctrlPr>
                              <a:rPr lang="zh-CN" altLang="zh-CN" sz="3200" i="1">
                                <a:latin typeface="Cambria Math" panose="02040503050406030204" pitchFamily="18" charset="0"/>
                              </a:rPr>
                            </m:ctrlPr>
                          </m:sSubPr>
                          <m:e>
                            <m:r>
                              <a:rPr lang="en-US" altLang="zh-CN" sz="3200">
                                <a:latin typeface="Cambria Math" panose="02040503050406030204" pitchFamily="18" charset="0"/>
                              </a:rPr>
                              <m:t>𝑂</m:t>
                            </m:r>
                          </m:e>
                          <m:sub>
                            <m:r>
                              <a:rPr lang="en-US" altLang="zh-CN" sz="3200">
                                <a:latin typeface="Cambria Math" panose="02040503050406030204" pitchFamily="18" charset="0"/>
                              </a:rPr>
                              <m:t>𝑗</m:t>
                            </m:r>
                          </m:sub>
                        </m:sSub>
                      </m:den>
                    </m:f>
                  </m:oMath>
                </a14:m>
                <a:endParaRPr lang="zh-CN" altLang="zh-CN" sz="3200" dirty="0">
                  <a:latin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990600" y="2435543"/>
                <a:ext cx="4724400" cy="3956027"/>
              </a:xfrm>
              <a:prstGeom prst="rect">
                <a:avLst/>
              </a:prstGeom>
              <a:blipFill rotWithShape="1">
                <a:blip r:embed="rId5"/>
                <a:stretch>
                  <a:fillRect t="-8"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 calcmode="lin" valueType="num">
                                      <p:cBhvr additive="base">
                                        <p:cTn id="7" dur="500" fill="hold"/>
                                        <p:tgtEl>
                                          <p:spTgt spid="184325"/>
                                        </p:tgtEl>
                                        <p:attrNameLst>
                                          <p:attrName>ppt_x</p:attrName>
                                        </p:attrNameLst>
                                      </p:cBhvr>
                                      <p:tavLst>
                                        <p:tav tm="0">
                                          <p:val>
                                            <p:strVal val="0-#ppt_w/2"/>
                                          </p:val>
                                        </p:tav>
                                        <p:tav tm="100000">
                                          <p:val>
                                            <p:strVal val="#ppt_x"/>
                                          </p:val>
                                        </p:tav>
                                      </p:tavLst>
                                    </p:anim>
                                    <p:anim calcmode="lin" valueType="num">
                                      <p:cBhvr additive="base">
                                        <p:cTn id="8" dur="500" fill="hold"/>
                                        <p:tgtEl>
                                          <p:spTgt spid="1843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4326"/>
                                        </p:tgtEl>
                                        <p:attrNameLst>
                                          <p:attrName>style.visibility</p:attrName>
                                        </p:attrNameLst>
                                      </p:cBhvr>
                                      <p:to>
                                        <p:strVal val="visible"/>
                                      </p:to>
                                    </p:set>
                                    <p:anim calcmode="lin" valueType="num">
                                      <p:cBhvr additive="base">
                                        <p:cTn id="12" dur="500" fill="hold"/>
                                        <p:tgtEl>
                                          <p:spTgt spid="184326"/>
                                        </p:tgtEl>
                                        <p:attrNameLst>
                                          <p:attrName>ppt_x</p:attrName>
                                        </p:attrNameLst>
                                      </p:cBhvr>
                                      <p:tavLst>
                                        <p:tav tm="0">
                                          <p:val>
                                            <p:strVal val="0-#ppt_w/2"/>
                                          </p:val>
                                        </p:tav>
                                        <p:tav tm="100000">
                                          <p:val>
                                            <p:strVal val="#ppt_x"/>
                                          </p:val>
                                        </p:tav>
                                      </p:tavLst>
                                    </p:anim>
                                    <p:anim calcmode="lin" valueType="num">
                                      <p:cBhvr additive="base">
                                        <p:cTn id="13" dur="500" fill="hold"/>
                                        <p:tgtEl>
                                          <p:spTgt spid="1843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D2C18CF-DCE8-4026-983F-C435A2012FC4}" type="datetime1">
              <a:rPr lang="zh-CN" altLang="en-US" sz="1400"/>
              <a:t>2025/11/4</a:t>
            </a:fld>
            <a:endParaRPr lang="zh-CN" altLang="en-US" sz="1400"/>
          </a:p>
        </p:txBody>
      </p:sp>
      <p:sp>
        <p:nvSpPr>
          <p:cNvPr id="18534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BA3C2D62-F5A4-428B-BE54-249E53FF3092}" type="slidenum">
              <a:rPr lang="en-US" altLang="zh-CN" sz="1400"/>
              <a:t>209</a:t>
            </a:fld>
            <a:endParaRPr lang="en-US" altLang="zh-CN" sz="1400"/>
          </a:p>
        </p:txBody>
      </p:sp>
      <p:sp>
        <p:nvSpPr>
          <p:cNvPr id="185348" name="Rectangle 2"/>
          <p:cNvSpPr>
            <a:spLocks noGrp="1" noChangeArrowheads="1"/>
          </p:cNvSpPr>
          <p:nvPr>
            <p:ph type="title" idx="4294967295"/>
          </p:nvPr>
        </p:nvSpPr>
        <p:spPr>
          <a:xfrm>
            <a:off x="628650" y="365126"/>
            <a:ext cx="6435090" cy="898523"/>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5349" name="Rectangle 3"/>
          <p:cNvSpPr>
            <a:spLocks noChangeArrowheads="1"/>
          </p:cNvSpPr>
          <p:nvPr/>
        </p:nvSpPr>
        <p:spPr bwMode="auto">
          <a:xfrm>
            <a:off x="3790950" y="2919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5351" name="对象 185350"/>
          <p:cNvGraphicFramePr>
            <a:graphicFrameLocks noChangeAspect="1"/>
          </p:cNvGraphicFramePr>
          <p:nvPr/>
        </p:nvGraphicFramePr>
        <p:xfrm>
          <a:off x="1524000" y="3924784"/>
          <a:ext cx="3505200" cy="1219200"/>
        </p:xfrm>
        <a:graphic>
          <a:graphicData uri="http://schemas.openxmlformats.org/presentationml/2006/ole">
            <mc:AlternateContent xmlns:mc="http://schemas.openxmlformats.org/markup-compatibility/2006">
              <mc:Choice xmlns:v="urn:schemas-microsoft-com:vml" Requires="v">
                <p:oleObj r:id="rId2" imgW="1057275" imgH="445770" progId="Equation.3">
                  <p:embed/>
                </p:oleObj>
              </mc:Choice>
              <mc:Fallback>
                <p:oleObj r:id="rId2" imgW="1057275" imgH="445770" progId="Equation.3">
                  <p:embed/>
                  <p:pic>
                    <p:nvPicPr>
                      <p:cNvPr id="0" name="对象 1853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924784"/>
                        <a:ext cx="3505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33D28EC-0676-4094-AC6F-63CA893A597E}"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6" name="图形 11" descr="衬衫"/>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graphicFrame>
        <p:nvGraphicFramePr>
          <p:cNvPr id="17" name="对象 16"/>
          <p:cNvGraphicFramePr>
            <a:graphicFrameLocks noChangeAspect="1"/>
          </p:cNvGraphicFramePr>
          <p:nvPr/>
        </p:nvGraphicFramePr>
        <p:xfrm>
          <a:off x="1295190" y="1508010"/>
          <a:ext cx="5942892" cy="1713760"/>
        </p:xfrm>
        <a:graphic>
          <a:graphicData uri="http://schemas.openxmlformats.org/presentationml/2006/ole">
            <mc:AlternateContent xmlns:mc="http://schemas.openxmlformats.org/markup-compatibility/2006">
              <mc:Choice xmlns:v="urn:schemas-microsoft-com:vml" Requires="v">
                <p:oleObj r:id="rId5" imgW="1689100" imgH="647700" progId="Equation.3">
                  <p:embed/>
                </p:oleObj>
              </mc:Choice>
              <mc:Fallback>
                <p:oleObj r:id="rId5" imgW="1689100" imgH="647700" progId="Equation.3">
                  <p:embed/>
                  <p:pic>
                    <p:nvPicPr>
                      <p:cNvPr id="0" name="对象 1843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190" y="1508010"/>
                        <a:ext cx="5942892" cy="1713760"/>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351"/>
                                        </p:tgtEl>
                                        <p:attrNameLst>
                                          <p:attrName>style.visibility</p:attrName>
                                        </p:attrNameLst>
                                      </p:cBhvr>
                                      <p:to>
                                        <p:strVal val="visible"/>
                                      </p:to>
                                    </p:set>
                                    <p:anim calcmode="lin" valueType="num">
                                      <p:cBhvr additive="base">
                                        <p:cTn id="7" dur="500" fill="hold"/>
                                        <p:tgtEl>
                                          <p:spTgt spid="185351"/>
                                        </p:tgtEl>
                                        <p:attrNameLst>
                                          <p:attrName>ppt_x</p:attrName>
                                        </p:attrNameLst>
                                      </p:cBhvr>
                                      <p:tavLst>
                                        <p:tav tm="0">
                                          <p:val>
                                            <p:strVal val="0-#ppt_w/2"/>
                                          </p:val>
                                        </p:tav>
                                        <p:tav tm="100000">
                                          <p:val>
                                            <p:strVal val="#ppt_x"/>
                                          </p:val>
                                        </p:tav>
                                      </p:tavLst>
                                    </p:anim>
                                    <p:anim calcmode="lin" valueType="num">
                                      <p:cBhvr additive="base">
                                        <p:cTn id="8" dur="500" fill="hold"/>
                                        <p:tgtEl>
                                          <p:spTgt spid="1853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1133168"/>
          </a:xfrm>
        </p:spPr>
        <p:txBody>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en-US" altLang="zh-CN" b="1" dirty="0">
                <a:solidFill>
                  <a:srgbClr val="FF0000"/>
                </a:solidFill>
                <a:latin typeface="宋体" panose="02010600030101010101" pitchFamily="2" charset="-122"/>
                <a:ea typeface="宋体" panose="02010600030101010101" pitchFamily="2" charset="-122"/>
              </a:rPr>
              <a:t>——AI</a:t>
            </a:r>
            <a:r>
              <a:rPr lang="zh-CN" altLang="en-US" b="1" dirty="0">
                <a:solidFill>
                  <a:srgbClr val="FF0000"/>
                </a:solidFill>
                <a:latin typeface="宋体" panose="02010600030101010101" pitchFamily="2" charset="-122"/>
                <a:ea typeface="宋体" panose="02010600030101010101" pitchFamily="2" charset="-122"/>
              </a:rPr>
              <a:t>界新星！</a:t>
            </a:r>
            <a:endParaRPr lang="zh-CN" altLang="en-US" dirty="0">
              <a:solidFill>
                <a:srgbClr val="FF0000"/>
              </a:solidFill>
              <a:latin typeface="宋体" panose="02010600030101010101" pitchFamily="2" charset="-122"/>
              <a:ea typeface="宋体" panose="02010600030101010101" pitchFamily="2" charset="-122"/>
            </a:endParaRPr>
          </a:p>
        </p:txBody>
      </p:sp>
      <p:sp>
        <p:nvSpPr>
          <p:cNvPr id="6" name="矩形 5"/>
          <p:cNvSpPr/>
          <p:nvPr/>
        </p:nvSpPr>
        <p:spPr>
          <a:xfrm>
            <a:off x="618322" y="1661970"/>
            <a:ext cx="7821975" cy="3970318"/>
          </a:xfrm>
          <a:prstGeom prst="rect">
            <a:avLst/>
          </a:prstGeom>
        </p:spPr>
        <p:txBody>
          <a:bodyPr wrap="square">
            <a:spAutoFit/>
          </a:bodyPr>
          <a:lstStyle/>
          <a:p>
            <a:pPr>
              <a:lnSpc>
                <a:spcPct val="150000"/>
              </a:lnSpc>
            </a:pPr>
            <a:r>
              <a:rPr lang="en-US" altLang="zh-CN" sz="2400" b="1" dirty="0">
                <a:latin typeface="宋体" panose="02010600030101010101" pitchFamily="2" charset="-122"/>
                <a:ea typeface="宋体" panose="02010600030101010101" pitchFamily="2" charset="-122"/>
              </a:rPr>
              <a:t>2023</a:t>
            </a:r>
            <a:r>
              <a:rPr lang="zh-CN" altLang="en-US" sz="2400" b="1" dirty="0">
                <a:latin typeface="宋体" panose="02010600030101010101" pitchFamily="2" charset="-122"/>
                <a:ea typeface="宋体" panose="02010600030101010101" pitchFamily="2" charset="-122"/>
              </a:rPr>
              <a:t>年正式成立深度求索</a:t>
            </a:r>
            <a:r>
              <a:rPr lang="en-US" altLang="zh-CN" sz="2400" b="1" dirty="0">
                <a:latin typeface="宋体" panose="02010600030101010101" pitchFamily="2" charset="-122"/>
                <a:ea typeface="宋体" panose="02010600030101010101" pitchFamily="2" charset="-122"/>
              </a:rPr>
              <a:t>(Deep Seek)</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月首个大模型</a:t>
            </a:r>
            <a:r>
              <a:rPr lang="en-US" altLang="zh-CN" sz="2400" b="1" dirty="0" err="1">
                <a:latin typeface="宋体" panose="02010600030101010101" pitchFamily="2" charset="-122"/>
                <a:ea typeface="宋体" panose="02010600030101010101" pitchFamily="2" charset="-122"/>
              </a:rPr>
              <a:t>DeepSeek</a:t>
            </a:r>
            <a:r>
              <a:rPr lang="en-US" altLang="zh-CN" sz="2400" b="1" dirty="0">
                <a:latin typeface="宋体" panose="02010600030101010101" pitchFamily="2" charset="-122"/>
                <a:ea typeface="宋体" panose="02010600030101010101" pitchFamily="2" charset="-122"/>
              </a:rPr>
              <a:t> LLM</a:t>
            </a:r>
            <a:r>
              <a:rPr lang="zh-CN" altLang="en-US" sz="2400" b="1" dirty="0">
                <a:latin typeface="宋体" panose="02010600030101010101" pitchFamily="2" charset="-122"/>
                <a:ea typeface="宋体" panose="02010600030101010101" pitchFamily="2" charset="-122"/>
              </a:rPr>
              <a:t>惊艳亮相</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月开源的第二代</a:t>
            </a:r>
            <a:r>
              <a:rPr lang="en-US" altLang="zh-CN" sz="2400" b="1" dirty="0" err="1">
                <a:latin typeface="宋体" panose="02010600030101010101" pitchFamily="2" charset="-122"/>
                <a:ea typeface="宋体" panose="02010600030101010101" pitchFamily="2" charset="-122"/>
              </a:rPr>
              <a:t>MoE</a:t>
            </a:r>
            <a:r>
              <a:rPr lang="zh-CN" altLang="en-US" sz="2400" b="1" dirty="0">
                <a:latin typeface="宋体" panose="02010600030101010101" pitchFamily="2" charset="-122"/>
                <a:ea typeface="宋体" panose="02010600030101010101" pitchFamily="2" charset="-122"/>
              </a:rPr>
              <a:t>大模型</a:t>
            </a:r>
            <a:r>
              <a:rPr lang="en-US" altLang="zh-CN" sz="2400" b="1" dirty="0">
                <a:latin typeface="宋体" panose="02010600030101010101" pitchFamily="2" charset="-122"/>
                <a:ea typeface="宋体" panose="02010600030101010101" pitchFamily="2" charset="-122"/>
                <a:hlinkClick r:id="rId2"/>
              </a:rPr>
              <a:t>DeepSeek-V2</a:t>
            </a:r>
            <a:r>
              <a:rPr lang="zh-CN" altLang="en-US" sz="2400" b="1" dirty="0">
                <a:latin typeface="宋体" panose="02010600030101010101" pitchFamily="2" charset="-122"/>
                <a:ea typeface="宋体" panose="02010600030101010101" pitchFamily="2" charset="-122"/>
              </a:rPr>
              <a:t>，以超高性价比声名鹊起</a:t>
            </a:r>
          </a:p>
          <a:p>
            <a:pPr>
              <a:lnSpc>
                <a:spcPct val="150000"/>
              </a:lnSpc>
            </a:pPr>
            <a:r>
              <a:rPr lang="en-US" altLang="zh-CN" sz="2400" b="1" dirty="0">
                <a:latin typeface="宋体" panose="02010600030101010101" pitchFamily="2" charset="-122"/>
                <a:ea typeface="宋体" panose="02010600030101010101" pitchFamily="2" charset="-122"/>
              </a:rPr>
              <a:t>2024</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12</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hlinkClick r:id="rId3"/>
              </a:rPr>
              <a:t>DeepSeek-V3</a:t>
            </a:r>
            <a:r>
              <a:rPr lang="zh-CN" altLang="en-US" sz="2400" b="1" dirty="0">
                <a:latin typeface="宋体" panose="02010600030101010101" pitchFamily="2" charset="-122"/>
                <a:ea typeface="宋体" panose="02010600030101010101" pitchFamily="2" charset="-122"/>
              </a:rPr>
              <a:t>上线</a:t>
            </a:r>
          </a:p>
          <a:p>
            <a:pPr>
              <a:lnSpc>
                <a:spcPct val="150000"/>
              </a:lnSpc>
            </a:pPr>
            <a:r>
              <a:rPr lang="en-US" altLang="zh-CN" sz="2400" b="1" dirty="0">
                <a:latin typeface="宋体" panose="02010600030101010101" pitchFamily="2" charset="-122"/>
                <a:ea typeface="宋体" panose="02010600030101010101" pitchFamily="2" charset="-122"/>
              </a:rPr>
              <a:t>2025</a:t>
            </a:r>
            <a:r>
              <a:rPr lang="zh-CN" altLang="en-US" sz="2400" b="1" dirty="0">
                <a:latin typeface="宋体" panose="02010600030101010101" pitchFamily="2" charset="-122"/>
                <a:ea typeface="宋体" panose="02010600030101010101" pitchFamily="2" charset="-122"/>
              </a:rPr>
              <a:t>年</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月</a:t>
            </a:r>
            <a:r>
              <a:rPr lang="en-US" altLang="zh-CN" sz="2400" b="1" dirty="0">
                <a:latin typeface="宋体" panose="02010600030101010101" pitchFamily="2" charset="-122"/>
                <a:ea typeface="宋体" panose="02010600030101010101" pitchFamily="2" charset="-122"/>
              </a:rPr>
              <a:t>20</a:t>
            </a:r>
            <a:r>
              <a:rPr lang="zh-CN" altLang="en-US" sz="2400" b="1" dirty="0">
                <a:latin typeface="宋体" panose="02010600030101010101" pitchFamily="2" charset="-122"/>
                <a:ea typeface="宋体" panose="02010600030101010101" pitchFamily="2" charset="-122"/>
              </a:rPr>
              <a:t>日</a:t>
            </a:r>
            <a:r>
              <a:rPr lang="en-US" altLang="zh-CN" sz="2400" b="1" dirty="0">
                <a:latin typeface="宋体" panose="02010600030101010101" pitchFamily="2" charset="-122"/>
                <a:ea typeface="宋体" panose="02010600030101010101" pitchFamily="2" charset="-122"/>
              </a:rPr>
              <a:t>DeepSeek-R1</a:t>
            </a:r>
            <a:r>
              <a:rPr lang="zh-CN" altLang="en-US" sz="2400" b="1" dirty="0">
                <a:latin typeface="宋体" panose="02010600030101010101" pitchFamily="2" charset="-122"/>
                <a:ea typeface="宋体" panose="02010600030101010101" pitchFamily="2" charset="-122"/>
              </a:rPr>
              <a:t>震撼发布，其强大能力直逼</a:t>
            </a:r>
            <a:r>
              <a:rPr lang="en-US" altLang="zh-CN" sz="2400" b="1" dirty="0">
                <a:latin typeface="宋体" panose="02010600030101010101" pitchFamily="2" charset="-122"/>
                <a:ea typeface="宋体" panose="02010600030101010101" pitchFamily="2" charset="-122"/>
                <a:hlinkClick r:id="rId4"/>
              </a:rPr>
              <a:t>OpenAI</a:t>
            </a:r>
            <a:r>
              <a:rPr lang="en-US" altLang="zh-CN" sz="2400" b="1" dirty="0">
                <a:latin typeface="宋体" panose="02010600030101010101" pitchFamily="2" charset="-122"/>
                <a:ea typeface="宋体" panose="02010600030101010101" pitchFamily="2" charset="-122"/>
              </a:rPr>
              <a:t>-01</a:t>
            </a:r>
            <a:r>
              <a:rPr lang="zh-CN" altLang="en-US" sz="2400" b="1" dirty="0">
                <a:latin typeface="宋体" panose="02010600030101010101" pitchFamily="2" charset="-122"/>
                <a:ea typeface="宋体" panose="02010600030101010101" pitchFamily="2" charset="-122"/>
              </a:rPr>
              <a:t>正式版，影响力一度超越</a:t>
            </a:r>
            <a:r>
              <a:rPr lang="en-US" altLang="zh-CN" sz="2400" b="1" dirty="0" err="1">
                <a:latin typeface="宋体" panose="02010600030101010101" pitchFamily="2" charset="-122"/>
                <a:ea typeface="宋体" panose="02010600030101010101" pitchFamily="2" charset="-122"/>
                <a:hlinkClick r:id="rId5"/>
              </a:rPr>
              <a:t>ChatGPT</a:t>
            </a:r>
            <a:r>
              <a:rPr lang="zh-CN" altLang="en-US" sz="2400" b="1" dirty="0">
                <a:latin typeface="宋体" panose="02010600030101010101" pitchFamily="2" charset="-122"/>
                <a:ea typeface="宋体" panose="02010600030101010101" pitchFamily="2" charset="-122"/>
              </a:rPr>
              <a:t>。</a:t>
            </a:r>
            <a:endParaRPr lang="zh-CN" altLang="en-US" sz="2400" b="1" i="0" dirty="0">
              <a:effectLst/>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824" b="11565"/>
          <a:stretch/>
        </p:blipFill>
        <p:spPr>
          <a:xfrm>
            <a:off x="7857164" y="0"/>
            <a:ext cx="1289244" cy="1388125"/>
          </a:xfrm>
          <a:prstGeom prst="rect">
            <a:avLst/>
          </a:prstGeom>
        </p:spPr>
      </p:pic>
    </p:spTree>
    <p:extLst>
      <p:ext uri="{BB962C8B-B14F-4D97-AF65-F5344CB8AC3E}">
        <p14:creationId xmlns:p14="http://schemas.microsoft.com/office/powerpoint/2010/main" val="286098729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8718858-BB08-4EBC-912B-0684B9A5DD2D}" type="datetime1">
              <a:rPr lang="zh-CN" altLang="en-US" sz="1400"/>
              <a:t>2025/11/4</a:t>
            </a:fld>
            <a:endParaRPr lang="zh-CN" altLang="en-US" sz="1400"/>
          </a:p>
        </p:txBody>
      </p:sp>
      <p:sp>
        <p:nvSpPr>
          <p:cNvPr id="186372" name="Rectangle 2"/>
          <p:cNvSpPr>
            <a:spLocks noGrp="1" noChangeArrowheads="1"/>
          </p:cNvSpPr>
          <p:nvPr>
            <p:ph type="title" idx="4294967295"/>
          </p:nvPr>
        </p:nvSpPr>
        <p:spPr>
          <a:xfrm>
            <a:off x="457200" y="44450"/>
            <a:ext cx="5257800" cy="720725"/>
          </a:xfrm>
        </p:spPr>
        <p:txBody>
          <a:bodyPr/>
          <a:lstStyle/>
          <a:p>
            <a:pPr eaLnBrk="1" hangingPunct="1"/>
            <a:r>
              <a:rPr lang="en-US" altLang="zh-CN" sz="3200" b="1" dirty="0" err="1">
                <a:solidFill>
                  <a:srgbClr val="FF0000"/>
                </a:solidFill>
                <a:latin typeface="华文宋体" panose="02010600040101010101" pitchFamily="2" charset="-122"/>
                <a:ea typeface="华文宋体" panose="02010600040101010101" pitchFamily="2" charset="-122"/>
              </a:rPr>
              <a:t>AN</a:t>
            </a:r>
            <a:r>
              <a:rPr lang="en-US" altLang="zh-CN" sz="3200" b="1" baseline="-30000" dirty="0" err="1">
                <a:solidFill>
                  <a:srgbClr val="FF0000"/>
                </a:solidFill>
                <a:latin typeface="华文宋体" panose="02010600040101010101" pitchFamily="2" charset="-122"/>
                <a:ea typeface="华文宋体" panose="02010600040101010101" pitchFamily="2" charset="-122"/>
              </a:rPr>
              <a:t>j</a:t>
            </a:r>
            <a:r>
              <a:rPr lang="zh-CN" altLang="en-US" sz="3200" b="1" dirty="0">
                <a:solidFill>
                  <a:srgbClr val="FF0000"/>
                </a:solidFill>
                <a:latin typeface="华文宋体" panose="02010600040101010101" pitchFamily="2" charset="-122"/>
                <a:ea typeface="华文宋体" panose="02010600040101010101" pitchFamily="2" charset="-122"/>
              </a:rPr>
              <a:t>为隐藏层神经元</a:t>
            </a:r>
            <a:endParaRPr lang="zh-CN" altLang="en-US" sz="3200" dirty="0">
              <a:solidFill>
                <a:srgbClr val="FF0000"/>
              </a:solidFill>
              <a:latin typeface="华文宋体" panose="02010600040101010101" pitchFamily="2" charset="-122"/>
              <a:ea typeface="华文宋体" panose="02010600040101010101" pitchFamily="2" charset="-122"/>
            </a:endParaRPr>
          </a:p>
        </p:txBody>
      </p:sp>
      <p:sp>
        <p:nvSpPr>
          <p:cNvPr id="186373" name="Rectangle 3"/>
          <p:cNvSpPr>
            <a:spLocks noChangeArrowheads="1"/>
          </p:cNvSpPr>
          <p:nvPr/>
        </p:nvSpPr>
        <p:spPr bwMode="auto">
          <a:xfrm>
            <a:off x="3690938"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6374" name="对象 186373"/>
          <p:cNvGraphicFramePr>
            <a:graphicFrameLocks noChangeAspect="1"/>
          </p:cNvGraphicFramePr>
          <p:nvPr/>
        </p:nvGraphicFramePr>
        <p:xfrm>
          <a:off x="1187450" y="2925763"/>
          <a:ext cx="5105400" cy="1871662"/>
        </p:xfrm>
        <a:graphic>
          <a:graphicData uri="http://schemas.openxmlformats.org/presentationml/2006/ole">
            <mc:AlternateContent xmlns:mc="http://schemas.openxmlformats.org/markup-compatibility/2006">
              <mc:Choice xmlns:v="urn:schemas-microsoft-com:vml" Requires="v">
                <p:oleObj r:id="rId2" imgW="1765300" imgH="889000" progId="Equation.3">
                  <p:embed/>
                </p:oleObj>
              </mc:Choice>
              <mc:Fallback>
                <p:oleObj r:id="rId2" imgW="1765300" imgH="889000" progId="Equation.3">
                  <p:embed/>
                  <p:pic>
                    <p:nvPicPr>
                      <p:cNvPr id="0" name="对象 1863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925763"/>
                        <a:ext cx="51054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6375" name="Rectangle 5"/>
          <p:cNvSpPr>
            <a:spLocks noChangeArrowheads="1"/>
          </p:cNvSpPr>
          <p:nvPr/>
        </p:nvSpPr>
        <p:spPr bwMode="auto">
          <a:xfrm>
            <a:off x="379095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graphicFrame>
        <p:nvGraphicFramePr>
          <p:cNvPr id="186376" name="对象 186375"/>
          <p:cNvGraphicFramePr>
            <a:graphicFrameLocks noChangeAspect="1"/>
          </p:cNvGraphicFramePr>
          <p:nvPr/>
        </p:nvGraphicFramePr>
        <p:xfrm>
          <a:off x="1187450" y="5229225"/>
          <a:ext cx="5791200" cy="939800"/>
        </p:xfrm>
        <a:graphic>
          <a:graphicData uri="http://schemas.openxmlformats.org/presentationml/2006/ole">
            <mc:AlternateContent xmlns:mc="http://schemas.openxmlformats.org/markup-compatibility/2006">
              <mc:Choice xmlns:v="urn:schemas-microsoft-com:vml" Requires="v">
                <p:oleObj r:id="rId4" imgW="1562100" imgH="406400" progId="Equation.3">
                  <p:embed/>
                </p:oleObj>
              </mc:Choice>
              <mc:Fallback>
                <p:oleObj r:id="rId4" imgW="1562100" imgH="406400" progId="Equation.3">
                  <p:embed/>
                  <p:pic>
                    <p:nvPicPr>
                      <p:cNvPr id="0" name="对象 1863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5229225"/>
                        <a:ext cx="57912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6377" name="对象 186376"/>
          <p:cNvGraphicFramePr>
            <a:graphicFrameLocks noChangeAspect="1"/>
          </p:cNvGraphicFramePr>
          <p:nvPr/>
        </p:nvGraphicFramePr>
        <p:xfrm>
          <a:off x="1187450" y="1054100"/>
          <a:ext cx="3529013" cy="1655763"/>
        </p:xfrm>
        <a:graphic>
          <a:graphicData uri="http://schemas.openxmlformats.org/presentationml/2006/ole">
            <mc:AlternateContent xmlns:mc="http://schemas.openxmlformats.org/markup-compatibility/2006">
              <mc:Choice xmlns:v="urn:schemas-microsoft-com:vml" Requires="v">
                <p:oleObj r:id="rId6" imgW="1120775" imgH="942975" progId="Equation.3">
                  <p:embed/>
                </p:oleObj>
              </mc:Choice>
              <mc:Fallback>
                <p:oleObj r:id="rId6" imgW="1120775" imgH="942975" progId="Equation.3">
                  <p:embed/>
                  <p:pic>
                    <p:nvPicPr>
                      <p:cNvPr id="0" name="对象 1863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1054100"/>
                        <a:ext cx="352901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0066664-FBA7-47EF-A193-C0BAECACA88F}"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1" name="组 9"/>
          <p:cNvGrpSpPr/>
          <p:nvPr/>
        </p:nvGrpSpPr>
        <p:grpSpPr>
          <a:xfrm>
            <a:off x="8400804" y="0"/>
            <a:ext cx="733409" cy="6858000"/>
            <a:chOff x="9055676" y="0"/>
            <a:chExt cx="3136324" cy="6858000"/>
          </a:xfrm>
        </p:grpSpPr>
        <p:sp>
          <p:nvSpPr>
            <p:cNvPr id="1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矩形 1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7" name="图形 11" descr="衬衫"/>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anim calcmode="lin" valueType="num">
                                      <p:cBhvr additive="base">
                                        <p:cTn id="7" dur="500" fill="hold"/>
                                        <p:tgtEl>
                                          <p:spTgt spid="186374"/>
                                        </p:tgtEl>
                                        <p:attrNameLst>
                                          <p:attrName>ppt_x</p:attrName>
                                        </p:attrNameLst>
                                      </p:cBhvr>
                                      <p:tavLst>
                                        <p:tav tm="0">
                                          <p:val>
                                            <p:strVal val="0-#ppt_w/2"/>
                                          </p:val>
                                        </p:tav>
                                        <p:tav tm="100000">
                                          <p:val>
                                            <p:strVal val="#ppt_x"/>
                                          </p:val>
                                        </p:tav>
                                      </p:tavLst>
                                    </p:anim>
                                    <p:anim calcmode="lin" valueType="num">
                                      <p:cBhvr additive="base">
                                        <p:cTn id="8" dur="500" fill="hold"/>
                                        <p:tgtEl>
                                          <p:spTgt spid="1863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6376"/>
                                        </p:tgtEl>
                                        <p:attrNameLst>
                                          <p:attrName>style.visibility</p:attrName>
                                        </p:attrNameLst>
                                      </p:cBhvr>
                                      <p:to>
                                        <p:strVal val="visible"/>
                                      </p:to>
                                    </p:set>
                                    <p:anim calcmode="lin" valueType="num">
                                      <p:cBhvr additive="base">
                                        <p:cTn id="13" dur="500" fill="hold"/>
                                        <p:tgtEl>
                                          <p:spTgt spid="186376"/>
                                        </p:tgtEl>
                                        <p:attrNameLst>
                                          <p:attrName>ppt_x</p:attrName>
                                        </p:attrNameLst>
                                      </p:cBhvr>
                                      <p:tavLst>
                                        <p:tav tm="0">
                                          <p:val>
                                            <p:strVal val="0-#ppt_w/2"/>
                                          </p:val>
                                        </p:tav>
                                        <p:tav tm="100000">
                                          <p:val>
                                            <p:strVal val="#ppt_x"/>
                                          </p:val>
                                        </p:tav>
                                      </p:tavLst>
                                    </p:anim>
                                    <p:anim calcmode="lin" valueType="num">
                                      <p:cBhvr additive="base">
                                        <p:cTn id="14" dur="500" fill="hold"/>
                                        <p:tgtEl>
                                          <p:spTgt spid="18637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6377"/>
                                        </p:tgtEl>
                                        <p:attrNameLst>
                                          <p:attrName>style.visibility</p:attrName>
                                        </p:attrNameLst>
                                      </p:cBhvr>
                                      <p:to>
                                        <p:strVal val="visible"/>
                                      </p:to>
                                    </p:set>
                                    <p:anim calcmode="lin" valueType="num">
                                      <p:cBhvr additive="base">
                                        <p:cTn id="19" dur="500" fill="hold"/>
                                        <p:tgtEl>
                                          <p:spTgt spid="186377"/>
                                        </p:tgtEl>
                                        <p:attrNameLst>
                                          <p:attrName>ppt_x</p:attrName>
                                        </p:attrNameLst>
                                      </p:cBhvr>
                                      <p:tavLst>
                                        <p:tav tm="0">
                                          <p:val>
                                            <p:strVal val="0-#ppt_w/2"/>
                                          </p:val>
                                        </p:tav>
                                        <p:tav tm="100000">
                                          <p:val>
                                            <p:strVal val="#ppt_x"/>
                                          </p:val>
                                        </p:tav>
                                      </p:tavLst>
                                    </p:anim>
                                    <p:anim calcmode="lin" valueType="num">
                                      <p:cBhvr additive="base">
                                        <p:cTn id="20" dur="500" fill="hold"/>
                                        <p:tgtEl>
                                          <p:spTgt spid="1863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0B7D441-CB8D-4FE1-93F9-8A9347801421}" type="datetime1">
              <a:rPr lang="zh-CN" altLang="en-US" sz="1400"/>
              <a:t>2025/11/4</a:t>
            </a:fld>
            <a:endParaRPr lang="zh-CN" altLang="en-US" sz="1400"/>
          </a:p>
        </p:txBody>
      </p:sp>
      <p:sp>
        <p:nvSpPr>
          <p:cNvPr id="187396" name="Rectangle 2"/>
          <p:cNvSpPr>
            <a:spLocks noGrp="1" noChangeArrowheads="1"/>
          </p:cNvSpPr>
          <p:nvPr>
            <p:ph type="title" idx="4294967295"/>
          </p:nvPr>
        </p:nvSpPr>
        <p:spPr>
          <a:xfrm>
            <a:off x="628650" y="365127"/>
            <a:ext cx="5806440" cy="960754"/>
          </a:xfrm>
        </p:spPr>
        <p:txBody>
          <a:bodyPr>
            <a:normAutofit/>
          </a:bodyPr>
          <a:lstStyle/>
          <a:p>
            <a:pPr eaLnBrk="1" hangingPunct="1"/>
            <a:r>
              <a:rPr lang="en-US" altLang="zh-CN" sz="3600" b="1" dirty="0" err="1">
                <a:solidFill>
                  <a:srgbClr val="FF0000"/>
                </a:solidFill>
                <a:latin typeface="华文宋体" panose="02010600040101010101" pitchFamily="2" charset="-122"/>
                <a:ea typeface="华文宋体" panose="02010600040101010101" pitchFamily="2" charset="-122"/>
              </a:rPr>
              <a:t>AN</a:t>
            </a:r>
            <a:r>
              <a:rPr lang="en-US" altLang="zh-CN" sz="3600" b="1" baseline="-30000" dirty="0" err="1">
                <a:solidFill>
                  <a:srgbClr val="FF0000"/>
                </a:solidFill>
                <a:latin typeface="华文宋体" panose="02010600040101010101" pitchFamily="2" charset="-122"/>
                <a:ea typeface="华文宋体" panose="02010600040101010101" pitchFamily="2" charset="-122"/>
              </a:rPr>
              <a:t>j</a:t>
            </a:r>
            <a:r>
              <a:rPr lang="zh-CN" altLang="en-US" sz="3600" b="1" dirty="0">
                <a:solidFill>
                  <a:srgbClr val="FF0000"/>
                </a:solidFill>
                <a:latin typeface="华文宋体" panose="02010600040101010101" pitchFamily="2" charset="-122"/>
                <a:ea typeface="华文宋体" panose="02010600040101010101" pitchFamily="2" charset="-122"/>
              </a:rPr>
              <a:t>为隐藏层神经元</a:t>
            </a:r>
            <a:endParaRPr lang="zh-CN" altLang="en-US" sz="3600" dirty="0">
              <a:solidFill>
                <a:srgbClr val="FF0000"/>
              </a:solidFill>
              <a:latin typeface="华文宋体" panose="02010600040101010101" pitchFamily="2" charset="-122"/>
              <a:ea typeface="华文宋体" panose="02010600040101010101" pitchFamily="2" charset="-122"/>
            </a:endParaRPr>
          </a:p>
        </p:txBody>
      </p:sp>
      <p:graphicFrame>
        <p:nvGraphicFramePr>
          <p:cNvPr id="187397" name="对象 187396"/>
          <p:cNvGraphicFramePr>
            <a:graphicFrameLocks noChangeAspect="1"/>
          </p:cNvGraphicFramePr>
          <p:nvPr/>
        </p:nvGraphicFramePr>
        <p:xfrm>
          <a:off x="762000" y="1752600"/>
          <a:ext cx="5486400" cy="1347788"/>
        </p:xfrm>
        <a:graphic>
          <a:graphicData uri="http://schemas.openxmlformats.org/presentationml/2006/ole">
            <mc:AlternateContent xmlns:mc="http://schemas.openxmlformats.org/markup-compatibility/2006">
              <mc:Choice xmlns:v="urn:schemas-microsoft-com:vml" Requires="v">
                <p:oleObj r:id="rId2" imgW="1930400" imgH="406400" progId="Equation.3">
                  <p:embed/>
                </p:oleObj>
              </mc:Choice>
              <mc:Fallback>
                <p:oleObj r:id="rId2" imgW="1930400" imgH="406400" progId="Equation.3">
                  <p:embed/>
                  <p:pic>
                    <p:nvPicPr>
                      <p:cNvPr id="0" name="对象 1873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548640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7398" name="对象 187397"/>
          <p:cNvGraphicFramePr>
            <a:graphicFrameLocks noChangeAspect="1"/>
          </p:cNvGraphicFramePr>
          <p:nvPr/>
        </p:nvGraphicFramePr>
        <p:xfrm>
          <a:off x="609600" y="3429000"/>
          <a:ext cx="6781800" cy="1371600"/>
        </p:xfrm>
        <a:graphic>
          <a:graphicData uri="http://schemas.openxmlformats.org/presentationml/2006/ole">
            <mc:AlternateContent xmlns:mc="http://schemas.openxmlformats.org/markup-compatibility/2006">
              <mc:Choice xmlns:v="urn:schemas-microsoft-com:vml" Requires="v">
                <p:oleObj r:id="rId4" imgW="2183765" imgH="406400" progId="Equation.3">
                  <p:embed/>
                </p:oleObj>
              </mc:Choice>
              <mc:Fallback>
                <p:oleObj r:id="rId4" imgW="2183765" imgH="406400" progId="Equation.3">
                  <p:embed/>
                  <p:pic>
                    <p:nvPicPr>
                      <p:cNvPr id="0" name="对象 1873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429000"/>
                        <a:ext cx="6781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BE8357F-FBFD-4BC3-AEC9-8D2DE9691DF9}"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8" name="组 9"/>
          <p:cNvGrpSpPr/>
          <p:nvPr/>
        </p:nvGrpSpPr>
        <p:grpSpPr>
          <a:xfrm>
            <a:off x="8400804" y="0"/>
            <a:ext cx="733409" cy="6858000"/>
            <a:chOff x="9055676" y="0"/>
            <a:chExt cx="3136324" cy="6858000"/>
          </a:xfrm>
        </p:grpSpPr>
        <p:sp>
          <p:nvSpPr>
            <p:cNvPr id="9"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矩形 11"/>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0-#ppt_w/2"/>
                                          </p:val>
                                        </p:tav>
                                        <p:tav tm="100000">
                                          <p:val>
                                            <p:strVal val="#ppt_x"/>
                                          </p:val>
                                        </p:tav>
                                      </p:tavLst>
                                    </p:anim>
                                    <p:anim calcmode="lin" valueType="num">
                                      <p:cBhvr additive="base">
                                        <p:cTn id="8" dur="500" fill="hold"/>
                                        <p:tgtEl>
                                          <p:spTgt spid="1873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87398"/>
                                        </p:tgtEl>
                                        <p:attrNameLst>
                                          <p:attrName>style.visibility</p:attrName>
                                        </p:attrNameLst>
                                      </p:cBhvr>
                                      <p:to>
                                        <p:strVal val="visible"/>
                                      </p:to>
                                    </p:set>
                                    <p:anim calcmode="lin" valueType="num">
                                      <p:cBhvr additive="base">
                                        <p:cTn id="13" dur="500" fill="hold"/>
                                        <p:tgtEl>
                                          <p:spTgt spid="187398"/>
                                        </p:tgtEl>
                                        <p:attrNameLst>
                                          <p:attrName>ppt_x</p:attrName>
                                        </p:attrNameLst>
                                      </p:cBhvr>
                                      <p:tavLst>
                                        <p:tav tm="0">
                                          <p:val>
                                            <p:strVal val="0-#ppt_w/2"/>
                                          </p:val>
                                        </p:tav>
                                        <p:tav tm="100000">
                                          <p:val>
                                            <p:strVal val="#ppt_x"/>
                                          </p:val>
                                        </p:tav>
                                      </p:tavLst>
                                    </p:anim>
                                    <p:anim calcmode="lin" valueType="num">
                                      <p:cBhvr additive="base">
                                        <p:cTn id="14" dur="500" fill="hold"/>
                                        <p:tgtEl>
                                          <p:spTgt spid="187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1335404"/>
            <a:ext cx="7406640" cy="4857750"/>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388719" y="502920"/>
            <a:ext cx="7998722" cy="58521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b="1" dirty="0">
                <a:solidFill>
                  <a:schemeClr val="accent1"/>
                </a:solidFill>
                <a:latin typeface="华文宋体" panose="02010600040101010101" pitchFamily="2" charset="-122"/>
                <a:ea typeface="华文宋体" panose="02010600040101010101" pitchFamily="2" charset="-122"/>
              </a:rPr>
              <a:t>Example </a:t>
            </a:r>
          </a:p>
          <a:p>
            <a:r>
              <a:rPr lang="en-US" altLang="zh-CN" b="1" dirty="0">
                <a:latin typeface="华文宋体" panose="02010600040101010101" pitchFamily="2" charset="-122"/>
                <a:ea typeface="华文宋体" panose="02010600040101010101" pitchFamily="2" charset="-122"/>
              </a:rPr>
              <a:t>P = [0 1 2 3 4 5 6 7 8 9 10];</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 = [0 1 2 3 4 3 2 1 2 3 4];</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net = </a:t>
            </a:r>
            <a:r>
              <a:rPr lang="en-US" altLang="zh-CN" b="1" dirty="0" err="1">
                <a:latin typeface="华文宋体" panose="02010600040101010101" pitchFamily="2" charset="-122"/>
                <a:ea typeface="华文宋体" panose="02010600040101010101" pitchFamily="2" charset="-122"/>
              </a:rPr>
              <a:t>newff</a:t>
            </a:r>
            <a:r>
              <a:rPr lang="en-US" altLang="zh-CN" b="1" dirty="0">
                <a:latin typeface="华文宋体" panose="02010600040101010101" pitchFamily="2" charset="-122"/>
                <a:ea typeface="华文宋体" panose="02010600040101010101" pitchFamily="2" charset="-122"/>
              </a:rPr>
              <a:t>([0 10],[5 1],{'</a:t>
            </a:r>
            <a:r>
              <a:rPr lang="en-US" altLang="zh-CN" b="1" dirty="0" err="1">
                <a:latin typeface="华文宋体" panose="02010600040101010101" pitchFamily="2" charset="-122"/>
                <a:ea typeface="华文宋体" panose="02010600040101010101" pitchFamily="2" charset="-122"/>
              </a:rPr>
              <a:t>tansig</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purelin</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net.trainParam.epochs</a:t>
            </a:r>
            <a:r>
              <a:rPr lang="en-US" altLang="zh-CN" b="1" dirty="0">
                <a:latin typeface="华文宋体" panose="02010600040101010101" pitchFamily="2" charset="-122"/>
                <a:ea typeface="华文宋体" panose="02010600040101010101" pitchFamily="2" charset="-122"/>
              </a:rPr>
              <a:t> = 200;</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net = train(</a:t>
            </a:r>
            <a:r>
              <a:rPr lang="en-US" altLang="zh-CN" b="1" dirty="0" err="1">
                <a:latin typeface="华文宋体" panose="02010600040101010101" pitchFamily="2" charset="-122"/>
                <a:ea typeface="华文宋体" panose="02010600040101010101" pitchFamily="2" charset="-122"/>
              </a:rPr>
              <a:t>net,P,T</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figure;</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Y = sim(</a:t>
            </a:r>
            <a:r>
              <a:rPr lang="en-US" altLang="zh-CN" b="1" dirty="0" err="1">
                <a:latin typeface="华文宋体" panose="02010600040101010101" pitchFamily="2" charset="-122"/>
                <a:ea typeface="华文宋体" panose="02010600040101010101" pitchFamily="2" charset="-122"/>
              </a:rPr>
              <a:t>net,P</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plot(</a:t>
            </a:r>
            <a:r>
              <a:rPr lang="en-US" altLang="zh-CN" b="1" dirty="0" err="1">
                <a:latin typeface="华文宋体" panose="02010600040101010101" pitchFamily="2" charset="-122"/>
                <a:ea typeface="华文宋体" panose="02010600040101010101" pitchFamily="2" charset="-122"/>
              </a:rPr>
              <a:t>P,T,P,Y,'o</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1335404"/>
            <a:ext cx="7406640" cy="4857750"/>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2920" y="160020"/>
            <a:ext cx="7998722" cy="669798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accent1"/>
                </a:solidFill>
                <a:latin typeface="华文宋体" panose="02010600040101010101" pitchFamily="2" charset="-122"/>
                <a:ea typeface="华文宋体" panose="02010600040101010101" pitchFamily="2" charset="-122"/>
              </a:rPr>
              <a:t>Example </a:t>
            </a: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通过下面两个参数值的改变比较结果</a:t>
            </a:r>
          </a:p>
          <a:p>
            <a:r>
              <a:rPr lang="en-US" altLang="zh-CN" b="1" dirty="0">
                <a:latin typeface="华文宋体" panose="02010600040101010101" pitchFamily="2" charset="-122"/>
                <a:ea typeface="华文宋体" panose="02010600040101010101" pitchFamily="2" charset="-122"/>
              </a:rPr>
              <a:t>k=1; %</a:t>
            </a:r>
            <a:r>
              <a:rPr lang="zh-CN" altLang="zh-CN" b="1" dirty="0">
                <a:latin typeface="华文宋体" panose="02010600040101010101" pitchFamily="2" charset="-122"/>
                <a:ea typeface="华文宋体" panose="02010600040101010101" pitchFamily="2" charset="-122"/>
              </a:rPr>
              <a:t>设置非线性函数的频率</a:t>
            </a:r>
          </a:p>
          <a:p>
            <a:r>
              <a:rPr lang="en-US" altLang="zh-CN" b="1" dirty="0">
                <a:latin typeface="华文宋体" panose="02010600040101010101" pitchFamily="2" charset="-122"/>
                <a:ea typeface="华文宋体" panose="02010600040101010101" pitchFamily="2" charset="-122"/>
              </a:rPr>
              <a:t>n=10; %</a:t>
            </a:r>
            <a:r>
              <a:rPr lang="zh-CN" altLang="zh-CN" b="1" dirty="0">
                <a:latin typeface="华文宋体" panose="02010600040101010101" pitchFamily="2" charset="-122"/>
                <a:ea typeface="华文宋体" panose="02010600040101010101" pitchFamily="2" charset="-122"/>
              </a:rPr>
              <a:t>设置网络隐单元的神经元数目</a:t>
            </a:r>
          </a:p>
          <a:p>
            <a:r>
              <a:rPr lang="en-US" altLang="zh-CN" b="1" dirty="0">
                <a:latin typeface="华文宋体" panose="02010600040101010101" pitchFamily="2" charset="-122"/>
                <a:ea typeface="华文宋体" panose="02010600040101010101" pitchFamily="2" charset="-122"/>
              </a:rPr>
              <a:t> %</a:t>
            </a:r>
            <a:r>
              <a:rPr lang="zh-CN" altLang="zh-CN" b="1" dirty="0">
                <a:latin typeface="华文宋体" panose="02010600040101010101" pitchFamily="2" charset="-122"/>
                <a:ea typeface="华文宋体" panose="02010600040101010101" pitchFamily="2" charset="-122"/>
              </a:rPr>
              <a:t>定义要逼近的非线性函数</a:t>
            </a:r>
          </a:p>
          <a:p>
            <a:r>
              <a:rPr lang="en-US" altLang="zh-CN" b="1" dirty="0">
                <a:latin typeface="华文宋体" panose="02010600040101010101" pitchFamily="2" charset="-122"/>
                <a:ea typeface="华文宋体" panose="02010600040101010101" pitchFamily="2" charset="-122"/>
              </a:rPr>
              <a:t>p = [-1:.05:1];</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 = sin(k*pi*p);</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plot(</a:t>
            </a:r>
            <a:r>
              <a:rPr lang="en-US" altLang="zh-CN" b="1" dirty="0" err="1">
                <a:latin typeface="华文宋体" panose="02010600040101010101" pitchFamily="2" charset="-122"/>
                <a:ea typeface="华文宋体" panose="02010600040101010101" pitchFamily="2" charset="-122"/>
              </a:rPr>
              <a:t>p,t</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title('</a:t>
            </a:r>
            <a:r>
              <a:rPr lang="zh-CN" altLang="zh-CN" b="1" dirty="0">
                <a:latin typeface="华文宋体" panose="02010600040101010101" pitchFamily="2" charset="-122"/>
                <a:ea typeface="华文宋体" panose="02010600040101010101" pitchFamily="2" charset="-122"/>
              </a:rPr>
              <a:t>要逼近的非线性函数</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xlabel</a:t>
            </a:r>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时间</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err="1">
                <a:latin typeface="华文宋体" panose="02010600040101010101" pitchFamily="2" charset="-122"/>
                <a:ea typeface="华文宋体" panose="02010600040101010101" pitchFamily="2" charset="-122"/>
              </a:rPr>
              <a:t>ylabel</a:t>
            </a:r>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非线性函数</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建立相应的</a:t>
            </a:r>
            <a:r>
              <a:rPr lang="en-US" altLang="zh-CN" b="1" dirty="0">
                <a:latin typeface="华文宋体" panose="02010600040101010101" pitchFamily="2" charset="-122"/>
                <a:ea typeface="华文宋体" panose="02010600040101010101" pitchFamily="2" charset="-122"/>
              </a:rPr>
              <a:t>BP</a:t>
            </a:r>
            <a:r>
              <a:rPr lang="zh-CN" altLang="zh-CN" b="1" dirty="0">
                <a:latin typeface="华文宋体" panose="02010600040101010101" pitchFamily="2" charset="-122"/>
                <a:ea typeface="华文宋体" panose="02010600040101010101" pitchFamily="2" charset="-122"/>
              </a:rPr>
              <a:t>网络</a:t>
            </a:r>
          </a:p>
          <a:p>
            <a:r>
              <a:rPr lang="en-US" altLang="zh-CN" b="1" dirty="0">
                <a:latin typeface="华文宋体" panose="02010600040101010101" pitchFamily="2" charset="-122"/>
                <a:ea typeface="华文宋体" panose="02010600040101010101" pitchFamily="2" charset="-122"/>
              </a:rPr>
              <a:t>net = </a:t>
            </a:r>
            <a:r>
              <a:rPr lang="en-US" altLang="zh-CN" b="1" dirty="0" err="1">
                <a:latin typeface="华文宋体" panose="02010600040101010101" pitchFamily="2" charset="-122"/>
                <a:ea typeface="华文宋体" panose="02010600040101010101" pitchFamily="2" charset="-122"/>
              </a:rPr>
              <a:t>newff</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minmax</a:t>
            </a:r>
            <a:r>
              <a:rPr lang="en-US" altLang="zh-CN" b="1" dirty="0">
                <a:latin typeface="华文宋体" panose="02010600040101010101" pitchFamily="2" charset="-122"/>
                <a:ea typeface="华文宋体" panose="02010600040101010101" pitchFamily="2" charset="-122"/>
              </a:rPr>
              <a:t>(p),[n, k],{'</a:t>
            </a:r>
            <a:r>
              <a:rPr lang="en-US" altLang="zh-CN" b="1" dirty="0" err="1">
                <a:latin typeface="华文宋体" panose="02010600040101010101" pitchFamily="2" charset="-122"/>
                <a:ea typeface="华文宋体" panose="02010600040101010101" pitchFamily="2" charset="-122"/>
              </a:rPr>
              <a:t>tansig</a:t>
            </a:r>
            <a:r>
              <a:rPr lang="en-US" altLang="zh-CN"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purelin</a:t>
            </a:r>
            <a:r>
              <a:rPr lang="en-US"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trainlm</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对没有训练的网络进行仿真</a:t>
            </a:r>
          </a:p>
          <a:p>
            <a:r>
              <a:rPr lang="en-US" altLang="zh-CN" b="1" dirty="0">
                <a:latin typeface="华文宋体" panose="02010600040101010101" pitchFamily="2" charset="-122"/>
                <a:ea typeface="华文宋体" panose="02010600040101010101" pitchFamily="2" charset="-122"/>
              </a:rPr>
              <a:t>y1 = sim(</a:t>
            </a:r>
            <a:r>
              <a:rPr lang="en-US" altLang="zh-CN" b="1" dirty="0" err="1">
                <a:latin typeface="华文宋体" panose="02010600040101010101" pitchFamily="2" charset="-122"/>
                <a:ea typeface="华文宋体" panose="02010600040101010101" pitchFamily="2" charset="-122"/>
              </a:rPr>
              <a:t>net,p</a:t>
            </a:r>
            <a:r>
              <a:rPr lang="en-US" altLang="zh-CN" b="1" dirty="0">
                <a:latin typeface="华文宋体" panose="02010600040101010101" pitchFamily="2" charset="-122"/>
                <a:ea typeface="华文宋体" panose="02010600040101010101" pitchFamily="2" charset="-122"/>
              </a:rPr>
              <a:t>);</a:t>
            </a:r>
            <a:endParaRPr lang="zh-CN" altLang="zh-CN" b="1" dirty="0">
              <a:latin typeface="华文宋体" panose="02010600040101010101" pitchFamily="2" charset="-122"/>
              <a:ea typeface="华文宋体" panose="02010600040101010101" pitchFamily="2" charset="-122"/>
            </a:endParaRPr>
          </a:p>
          <a:p>
            <a:r>
              <a:rPr lang="en-US" altLang="zh-CN" b="1" dirty="0">
                <a:latin typeface="华文宋体" panose="02010600040101010101" pitchFamily="2" charset="-122"/>
                <a:ea typeface="华文宋体" panose="02010600040101010101" pitchFamily="2" charset="-122"/>
              </a:rPr>
              <a:t>%</a:t>
            </a:r>
            <a:r>
              <a:rPr lang="zh-CN" altLang="zh-CN" b="1" dirty="0">
                <a:latin typeface="华文宋体" panose="02010600040101010101" pitchFamily="2" charset="-122"/>
                <a:ea typeface="华文宋体" panose="02010600040101010101" pitchFamily="2" charset="-122"/>
              </a:rPr>
              <a:t>绘出仿真的到的曲线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943157" y="241287"/>
            <a:ext cx="7223760"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plot(p,t,'-',p,y1,'--')</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没有训练的网络仿真结果</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仿真输出</a:t>
            </a:r>
            <a:r>
              <a:rPr lang="en-US" altLang="zh-CN" sz="2400" b="1" dirty="0">
                <a:latin typeface="华文宋体" panose="02010600040101010101" pitchFamily="2" charset="-122"/>
                <a:ea typeface="华文宋体" panose="02010600040101010101" pitchFamily="2" charset="-122"/>
              </a:rPr>
              <a:t>--  </a:t>
            </a:r>
            <a:r>
              <a:rPr lang="zh-CN" altLang="zh-CN" sz="2400" b="1" dirty="0">
                <a:latin typeface="华文宋体" panose="02010600040101010101" pitchFamily="2" charset="-122"/>
                <a:ea typeface="华文宋体" panose="02010600040101010101" pitchFamily="2" charset="-122"/>
              </a:rPr>
              <a:t>原函数</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训练网络</a:t>
            </a: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net.trainParam.epochs</a:t>
            </a:r>
            <a:r>
              <a:rPr lang="en-US" altLang="zh-CN" sz="2400" b="1" dirty="0">
                <a:latin typeface="华文宋体" panose="02010600040101010101" pitchFamily="2" charset="-122"/>
                <a:ea typeface="华文宋体" panose="02010600040101010101" pitchFamily="2" charset="-122"/>
              </a:rPr>
              <a:t> = 50;</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net.trainParam.goal</a:t>
            </a:r>
            <a:r>
              <a:rPr lang="en-US" altLang="zh-CN" sz="2400" b="1" dirty="0">
                <a:latin typeface="华文宋体" panose="02010600040101010101" pitchFamily="2" charset="-122"/>
                <a:ea typeface="华文宋体" panose="02010600040101010101" pitchFamily="2" charset="-122"/>
              </a:rPr>
              <a:t> = 0.01;</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net = train(</a:t>
            </a:r>
            <a:r>
              <a:rPr lang="en-US" altLang="zh-CN" sz="2400" b="1" dirty="0" err="1">
                <a:latin typeface="华文宋体" panose="02010600040101010101" pitchFamily="2" charset="-122"/>
                <a:ea typeface="华文宋体" panose="02010600040101010101" pitchFamily="2" charset="-122"/>
              </a:rPr>
              <a:t>net,p,t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对训练后的网络进行仿真</a:t>
            </a: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y2 = sim(</a:t>
            </a:r>
            <a:r>
              <a:rPr lang="en-US" altLang="zh-CN" sz="2400" b="1" dirty="0" err="1">
                <a:latin typeface="华文宋体" panose="02010600040101010101" pitchFamily="2" charset="-122"/>
                <a:ea typeface="华文宋体" panose="02010600040101010101" pitchFamily="2" charset="-122"/>
              </a:rPr>
              <a:t>net,p</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绘出训练后的仿真结果</a:t>
            </a: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figure;</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plot(p,t,'-',p,y1,'--',p,y2,'--')</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a:latin typeface="华文宋体" panose="02010600040101010101" pitchFamily="2" charset="-122"/>
                <a:ea typeface="华文宋体" panose="02010600040101010101" pitchFamily="2" charset="-122"/>
              </a:rPr>
              <a:t>title('</a:t>
            </a:r>
            <a:r>
              <a:rPr lang="zh-CN" altLang="zh-CN" sz="2400" b="1" dirty="0">
                <a:latin typeface="华文宋体" panose="02010600040101010101" pitchFamily="2" charset="-122"/>
                <a:ea typeface="华文宋体" panose="02010600040101010101" pitchFamily="2" charset="-122"/>
              </a:rPr>
              <a:t>训练后的网络仿真结果</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xlabel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时间</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00000"/>
              </a:lnSpc>
              <a:spcBef>
                <a:spcPts val="0"/>
              </a:spcBef>
            </a:pPr>
            <a:r>
              <a:rPr lang="en-US" altLang="zh-CN" sz="2400" b="1" dirty="0" err="1">
                <a:latin typeface="华文宋体" panose="02010600040101010101" pitchFamily="2" charset="-122"/>
                <a:ea typeface="华文宋体" panose="02010600040101010101" pitchFamily="2" charset="-122"/>
              </a:rPr>
              <a:t>ylabel</a:t>
            </a:r>
            <a:r>
              <a:rPr lang="en-US" altLang="zh-CN" sz="2400" b="1" dirty="0">
                <a:latin typeface="华文宋体" panose="02010600040101010101" pitchFamily="2" charset="-122"/>
                <a:ea typeface="华文宋体" panose="02010600040101010101" pitchFamily="2" charset="-122"/>
              </a:rPr>
              <a:t>('</a:t>
            </a:r>
            <a:r>
              <a:rPr lang="zh-CN" altLang="zh-CN" sz="2400" b="1" dirty="0">
                <a:latin typeface="华文宋体" panose="02010600040101010101" pitchFamily="2" charset="-122"/>
                <a:ea typeface="华文宋体" panose="02010600040101010101" pitchFamily="2" charset="-122"/>
              </a:rPr>
              <a:t>仿真输出</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17590" y="469704"/>
            <a:ext cx="7601649" cy="5816977"/>
          </a:xfrm>
          <a:prstGeom prst="rect">
            <a:avLst/>
          </a:prstGeom>
        </p:spPr>
        <p:txBody>
          <a:bodyPr wrap="square">
            <a:spAutoFit/>
          </a:bodyPr>
          <a:lstStyle/>
          <a:p>
            <a:pPr>
              <a:lnSpc>
                <a:spcPct val="120000"/>
              </a:lnSpc>
            </a:pPr>
            <a:r>
              <a:rPr lang="en-US" altLang="zh-CN" sz="2400" b="1" dirty="0">
                <a:solidFill>
                  <a:schemeClr val="accent1"/>
                </a:solidFill>
                <a:latin typeface="华文宋体" panose="02010600040101010101" pitchFamily="2" charset="-122"/>
                <a:ea typeface="华文宋体" panose="02010600040101010101" pitchFamily="2" charset="-122"/>
              </a:rPr>
              <a:t>Example </a:t>
            </a: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P=[-1.7817 -0.2786 -0.2954 -0.2394 -0.1842 -0.1572 -0.1584 -0.1998;</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-1.8710 -0.2957 -0.3494 -0.2904 -0.1460 -0.1387 -0.1492 -0.2228;</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-1.8347 -0.2817 -0.3566 -0.3476 -0.1820 -0.1435 -0.1778 -0.1849;</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-1.8807 -0.2467 -0.2316 -0.2419 -0.1938 -0.2103 -0.2010 -0.2533;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-1.4151 -0.2282 -0.2124 -0.2147 -0.1271 -0.0680 -0.0872 -0.1684;</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-1.2879 -0.2252 -0.2012 -0.1298 -0.0245 -0.0390 -0.0762 -0.1672;</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-1.5239 -0.1979 -0.1094 -0.1402 -0.0994 -0.1394 -0.1673 -0.2810;</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-1.6781 -0.2047 -0.1180 -0.1532 -0.1732 -0.1716 -0.1851 -0.2006;</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0.1605 -0.0920 -0.0160  0.1246  0.1802  0.2087  0.2234  0.1003;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0.2045  0.1078 0.2246  0.2031  0.2428  0.2050  0.0704  0.0403;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-1.0242 -0.1461 -0.1018 -0.0778 -0.0363 -0.0476 -0.0160 -0.0253;</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-0.7915 -0.1018 -0.0737 -0.0945 -0.0955  0.0044  0.0467  0.0719];</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a:p>
            <a:pPr>
              <a:lnSpc>
                <a:spcPct val="120000"/>
              </a:lnSpc>
            </a:pPr>
            <a:r>
              <a:rPr lang="en-US" altLang="zh-CN" sz="2200" b="1" kern="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T=[0 1;0 1;0 1;0 1;1 0;1 0;1 0;1 0;1 1;1 1;1 1;1 1];</a:t>
            </a: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98461" y="1091589"/>
            <a:ext cx="7401407" cy="4745915"/>
          </a:xfrm>
          <a:prstGeom prst="rect">
            <a:avLst/>
          </a:prstGeom>
        </p:spPr>
        <p:txBody>
          <a:bodyPr wrap="square">
            <a:spAutoFit/>
          </a:bodyPr>
          <a:lstStyle/>
          <a:p>
            <a:r>
              <a:rPr lang="en-US" altLang="zh-CN" sz="2400" b="1" dirty="0">
                <a:latin typeface="华文宋体" panose="02010600040101010101" pitchFamily="2" charset="-122"/>
                <a:ea typeface="华文宋体" panose="02010600040101010101" pitchFamily="2" charset="-122"/>
              </a:rPr>
              <a:t>P=P';</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T</a:t>
            </a:r>
            <a:r>
              <a:rPr lang="en-US" altLang="zh-CN" sz="2400" b="1">
                <a:latin typeface="华文宋体" panose="02010600040101010101" pitchFamily="2" charset="-122"/>
                <a:ea typeface="华文宋体" panose="02010600040101010101" pitchFamily="2" charset="-122"/>
              </a:rPr>
              <a:t>=T';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net=</a:t>
            </a:r>
            <a:r>
              <a:rPr lang="en-US" altLang="zh-CN" sz="2400" b="1" dirty="0" err="1">
                <a:latin typeface="华文宋体" panose="02010600040101010101" pitchFamily="2" charset="-122"/>
                <a:ea typeface="华文宋体" panose="02010600040101010101" pitchFamily="2" charset="-122"/>
              </a:rPr>
              <a:t>newff</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minmax</a:t>
            </a:r>
            <a:r>
              <a:rPr lang="en-US" altLang="zh-CN" sz="2400" b="1" dirty="0">
                <a:latin typeface="华文宋体" panose="02010600040101010101" pitchFamily="2" charset="-122"/>
                <a:ea typeface="华文宋体" panose="02010600040101010101" pitchFamily="2" charset="-122"/>
              </a:rPr>
              <a:t>(P),[17,2],{'</a:t>
            </a:r>
            <a:r>
              <a:rPr lang="en-US" altLang="zh-CN" sz="2400" b="1" dirty="0" err="1">
                <a:latin typeface="华文宋体" panose="02010600040101010101" pitchFamily="2" charset="-122"/>
                <a:ea typeface="华文宋体" panose="02010600040101010101" pitchFamily="2" charset="-122"/>
              </a:rPr>
              <a:t>tansig</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logsig</a:t>
            </a:r>
            <a:r>
              <a:rPr lang="en-US" altLang="zh-CN" sz="2400" b="1" dirty="0">
                <a:latin typeface="华文宋体" panose="02010600040101010101" pitchFamily="2" charset="-122"/>
                <a:ea typeface="华文宋体" panose="02010600040101010101" pitchFamily="2" charset="-122"/>
              </a:rPr>
              <a:t>'},'</a:t>
            </a:r>
            <a:r>
              <a:rPr lang="en-US" altLang="zh-CN" sz="2400" b="1" dirty="0" err="1">
                <a:latin typeface="华文宋体" panose="02010600040101010101" pitchFamily="2" charset="-122"/>
                <a:ea typeface="华文宋体" panose="02010600040101010101" pitchFamily="2" charset="-122"/>
              </a:rPr>
              <a:t>trainlm</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err="1">
                <a:latin typeface="华文宋体" panose="02010600040101010101" pitchFamily="2" charset="-122"/>
                <a:ea typeface="华文宋体" panose="02010600040101010101" pitchFamily="2" charset="-122"/>
              </a:rPr>
              <a:t>net.trainParam.epochs</a:t>
            </a:r>
            <a:r>
              <a:rPr lang="en-US" altLang="zh-CN" sz="2400" b="1" dirty="0">
                <a:latin typeface="华文宋体" panose="02010600040101010101" pitchFamily="2" charset="-122"/>
                <a:ea typeface="华文宋体" panose="02010600040101010101" pitchFamily="2" charset="-122"/>
              </a:rPr>
              <a:t>=50;</a:t>
            </a:r>
            <a:endParaRPr lang="zh-CN" altLang="zh-CN" sz="2400" b="1" dirty="0">
              <a:latin typeface="华文宋体" panose="02010600040101010101" pitchFamily="2" charset="-122"/>
              <a:ea typeface="华文宋体" panose="02010600040101010101" pitchFamily="2" charset="-122"/>
            </a:endParaRPr>
          </a:p>
          <a:p>
            <a:r>
              <a:rPr lang="en-US" altLang="zh-CN" sz="2400" b="1" dirty="0" err="1">
                <a:latin typeface="华文宋体" panose="02010600040101010101" pitchFamily="2" charset="-122"/>
                <a:ea typeface="华文宋体" panose="02010600040101010101" pitchFamily="2" charset="-122"/>
              </a:rPr>
              <a:t>net.trainParam.goal</a:t>
            </a:r>
            <a:r>
              <a:rPr lang="en-US" altLang="zh-CN" sz="2400" b="1" dirty="0">
                <a:latin typeface="华文宋体" panose="02010600040101010101" pitchFamily="2" charset="-122"/>
                <a:ea typeface="华文宋体" panose="02010600040101010101" pitchFamily="2" charset="-122"/>
              </a:rPr>
              <a:t>=0.001;</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net=train(</a:t>
            </a:r>
            <a:r>
              <a:rPr lang="en-US" altLang="zh-CN" sz="2400" b="1" dirty="0" err="1">
                <a:latin typeface="华文宋体" panose="02010600040101010101" pitchFamily="2" charset="-122"/>
                <a:ea typeface="华文宋体" panose="02010600040101010101" pitchFamily="2" charset="-122"/>
              </a:rPr>
              <a:t>net,P,T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 </a:t>
            </a:r>
            <a:endParaRPr lang="zh-CN" altLang="zh-CN" sz="2400" b="1" dirty="0">
              <a:latin typeface="华文宋体" panose="02010600040101010101" pitchFamily="2" charset="-122"/>
              <a:ea typeface="华文宋体" panose="02010600040101010101" pitchFamily="2" charset="-122"/>
            </a:endParaRPr>
          </a:p>
          <a:p>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=[-1.4736 -0.2845 -3.0724 -0.2108 -0.1904 -0.1467 -0.1696 -0.2001;</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-1.6002 -0.2011 -0.1021 -0.1394 -0.1001 -0.1572 -0.1584 -0.2790;</a:t>
            </a:r>
            <a:endParaRPr lang="zh-CN" altLang="zh-CN" sz="2000" b="1" dirty="0">
              <a:latin typeface="华文宋体" panose="02010600040101010101" pitchFamily="2" charset="-122"/>
              <a:ea typeface="华文宋体" panose="02010600040101010101" pitchFamily="2" charset="-122"/>
            </a:endParaRPr>
          </a:p>
          <a:p>
            <a:r>
              <a:rPr lang="en-US" altLang="zh-CN" sz="2000" b="1" dirty="0">
                <a:latin typeface="华文宋体" panose="02010600040101010101" pitchFamily="2" charset="-122"/>
                <a:ea typeface="华文宋体" panose="02010600040101010101" pitchFamily="2" charset="-122"/>
              </a:rPr>
              <a:t>-1.0314 -0.1521 -0.1101 -0.0801 -0.0347 -0.0482 -0.0158 -0.0301]';</a:t>
            </a:r>
            <a:endParaRPr lang="zh-CN" altLang="zh-CN" sz="2000" b="1" dirty="0">
              <a:latin typeface="华文宋体" panose="02010600040101010101" pitchFamily="2" charset="-122"/>
              <a:ea typeface="华文宋体" panose="02010600040101010101" pitchFamily="2" charset="-122"/>
            </a:endParaRPr>
          </a:p>
          <a:p>
            <a:endParaRPr lang="en-US" altLang="zh-CN" sz="2400" b="1" dirty="0">
              <a:latin typeface="华文宋体" panose="02010600040101010101" pitchFamily="2" charset="-122"/>
              <a:ea typeface="华文宋体" panose="02010600040101010101" pitchFamily="2" charset="-122"/>
            </a:endParaRPr>
          </a:p>
          <a:p>
            <a:r>
              <a:rPr lang="en-US" altLang="zh-CN" sz="2400" b="1" dirty="0">
                <a:latin typeface="华文宋体" panose="02010600040101010101" pitchFamily="2" charset="-122"/>
                <a:ea typeface="华文宋体" panose="02010600040101010101" pitchFamily="2" charset="-122"/>
              </a:rPr>
              <a:t>Y=sim(</a:t>
            </a:r>
            <a:r>
              <a:rPr lang="en-US" altLang="zh-CN" sz="2400" b="1" dirty="0" err="1">
                <a:latin typeface="华文宋体" panose="02010600040101010101" pitchFamily="2" charset="-122"/>
                <a:ea typeface="华文宋体" panose="02010600040101010101" pitchFamily="2" charset="-122"/>
              </a:rPr>
              <a:t>net,P_test</a:t>
            </a:r>
            <a:r>
              <a:rPr lang="en-US" altLang="zh-CN" sz="2400" b="1" dirty="0">
                <a:latin typeface="华文宋体" panose="02010600040101010101" pitchFamily="2" charset="-122"/>
                <a:ea typeface="华文宋体" panose="02010600040101010101" pitchFamily="2" charset="-122"/>
              </a:rPr>
              <a:t>)</a:t>
            </a:r>
            <a:endParaRPr lang="zh-CN" altLang="zh-CN" sz="2400" b="1" dirty="0">
              <a:latin typeface="华文宋体" panose="02010600040101010101" pitchFamily="2" charset="-122"/>
              <a:ea typeface="华文宋体" panose="02010600040101010101" pitchFamily="2" charset="-122"/>
            </a:endParaRPr>
          </a:p>
          <a:p>
            <a:pPr>
              <a:lnSpc>
                <a:spcPct val="120000"/>
              </a:lnSpc>
            </a:pPr>
            <a:endParaRPr lang="zh-CN" altLang="zh-CN" sz="2200" b="1" kern="100" dirty="0">
              <a:latin typeface="华文宋体" panose="02010600040101010101" pitchFamily="2" charset="-122"/>
              <a:ea typeface="华文宋体"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2" name="矩形 1"/>
          <p:cNvSpPr/>
          <p:nvPr/>
        </p:nvSpPr>
        <p:spPr>
          <a:xfrm>
            <a:off x="679405" y="173173"/>
            <a:ext cx="7591700" cy="6523990"/>
          </a:xfrm>
          <a:prstGeom prst="rect">
            <a:avLst/>
          </a:prstGeom>
        </p:spPr>
        <p:txBody>
          <a:bodyPr wrap="square">
            <a:spAutoFit/>
          </a:bodyPr>
          <a:lstStyle/>
          <a:p>
            <a:pPr>
              <a:lnSpc>
                <a:spcPct val="110000"/>
              </a:lnSpc>
            </a:pPr>
            <a:r>
              <a:rPr lang="en-US" altLang="zh-CN" sz="2000" b="1" dirty="0">
                <a:solidFill>
                  <a:schemeClr val="accent1"/>
                </a:solidFill>
                <a:latin typeface="华文宋体" panose="02010600040101010101" pitchFamily="2" charset="-122"/>
                <a:ea typeface="华文宋体" panose="02010600040101010101" pitchFamily="2" charset="-122"/>
              </a:rPr>
              <a:t>Example </a:t>
            </a:r>
          </a:p>
          <a:p>
            <a:pPr>
              <a:lnSpc>
                <a:spcPct val="110000"/>
              </a:lnSpc>
            </a:pPr>
            <a:r>
              <a:rPr lang="en-US" altLang="zh-CN" sz="2000" b="1" dirty="0">
                <a:latin typeface="华文宋体" panose="02010600040101010101" pitchFamily="2" charset="-122"/>
                <a:ea typeface="华文宋体" panose="02010600040101010101" pitchFamily="2" charset="-122"/>
              </a:rPr>
              <a:t>P = 1:2:100;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T = sin(P*0.1);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设该网络的隐含层节点数为</a:t>
            </a:r>
            <a:r>
              <a:rPr lang="en-US" altLang="zh-CN" sz="2000" b="1" dirty="0">
                <a:latin typeface="华文宋体" panose="02010600040101010101" pitchFamily="2" charset="-122"/>
                <a:ea typeface="华文宋体" panose="02010600040101010101" pitchFamily="2" charset="-122"/>
              </a:rPr>
              <a:t>10</a:t>
            </a:r>
            <a:r>
              <a:rPr lang="zh-CN" altLang="zh-CN" sz="2000" b="1" dirty="0">
                <a:latin typeface="华文宋体" panose="02010600040101010101" pitchFamily="2" charset="-122"/>
                <a:ea typeface="华文宋体" panose="02010600040101010101" pitchFamily="2" charset="-122"/>
              </a:rPr>
              <a:t>，网络的设计及训练代码如下：</a:t>
            </a:r>
          </a:p>
          <a:p>
            <a:pPr>
              <a:lnSpc>
                <a:spcPct val="110000"/>
              </a:lnSpc>
            </a:pP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 10;%</a:t>
            </a:r>
            <a:r>
              <a:rPr lang="zh-CN" altLang="zh-CN" sz="2000" b="1" dirty="0">
                <a:latin typeface="华文宋体" panose="02010600040101010101" pitchFamily="2" charset="-122"/>
                <a:ea typeface="华文宋体" panose="02010600040101010101" pitchFamily="2" charset="-122"/>
              </a:rPr>
              <a:t>隐含层节点数</a:t>
            </a:r>
          </a:p>
          <a:p>
            <a:pPr>
              <a:lnSpc>
                <a:spcPct val="110000"/>
              </a:lnSpc>
            </a:pP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 = 1;%</a:t>
            </a:r>
            <a:r>
              <a:rPr lang="zh-CN" altLang="zh-CN" sz="2000" b="1" dirty="0">
                <a:latin typeface="华文宋体" panose="02010600040101010101" pitchFamily="2" charset="-122"/>
                <a:ea typeface="华文宋体" panose="02010600040101010101" pitchFamily="2" charset="-122"/>
              </a:rPr>
              <a:t>输出维数</a:t>
            </a:r>
          </a:p>
          <a:p>
            <a:pPr>
              <a:lnSpc>
                <a:spcPct val="110000"/>
              </a:lnSpc>
            </a:pPr>
            <a:r>
              <a:rPr lang="en-US" altLang="zh-CN" sz="2000" b="1" dirty="0">
                <a:latin typeface="华文宋体" panose="02010600040101010101" pitchFamily="2" charset="-122"/>
                <a:ea typeface="华文宋体" panose="02010600040101010101" pitchFamily="2" charset="-122"/>
              </a:rPr>
              <a:t>Epochs = 1000;%</a:t>
            </a:r>
            <a:r>
              <a:rPr lang="zh-CN" altLang="zh-CN" sz="2000" b="1" dirty="0">
                <a:latin typeface="华文宋体" panose="02010600040101010101" pitchFamily="2" charset="-122"/>
                <a:ea typeface="华文宋体" panose="02010600040101010101" pitchFamily="2" charset="-122"/>
              </a:rPr>
              <a:t>训练次数</a:t>
            </a:r>
          </a:p>
          <a:p>
            <a:pPr>
              <a:lnSpc>
                <a:spcPct val="110000"/>
              </a:lnSpc>
            </a:pPr>
            <a:r>
              <a:rPr lang="en-US" altLang="zh-CN" sz="2000" b="1" dirty="0">
                <a:latin typeface="华文宋体" panose="02010600040101010101" pitchFamily="2" charset="-122"/>
                <a:ea typeface="华文宋体" panose="02010600040101010101" pitchFamily="2" charset="-122"/>
              </a:rPr>
              <a:t>TF1 = ‘</a:t>
            </a:r>
            <a:r>
              <a:rPr lang="en-US" altLang="zh-CN" sz="2000" b="1" dirty="0" err="1">
                <a:latin typeface="华文宋体" panose="02010600040101010101" pitchFamily="2" charset="-122"/>
                <a:ea typeface="华文宋体" panose="02010600040101010101" pitchFamily="2" charset="-122"/>
              </a:rPr>
              <a:t>tansig’</a:t>
            </a:r>
            <a:r>
              <a:rPr lang="en-US" altLang="zh-CN" sz="2000" b="1" dirty="0">
                <a:latin typeface="华文宋体" panose="02010600040101010101" pitchFamily="2" charset="-122"/>
                <a:ea typeface="华文宋体" panose="02010600040101010101" pitchFamily="2" charset="-122"/>
              </a:rPr>
              <a:t>;  TF2 = ‘</a:t>
            </a:r>
            <a:r>
              <a:rPr lang="en-US" altLang="zh-CN" sz="2000" b="1" dirty="0" err="1">
                <a:latin typeface="华文宋体" panose="02010600040101010101" pitchFamily="2" charset="-122"/>
                <a:ea typeface="华文宋体" panose="02010600040101010101" pitchFamily="2" charset="-122"/>
              </a:rPr>
              <a:t>purelin</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设置传递函数</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(minmax(P),[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trainlm</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net.trainParam.epochs</a:t>
            </a:r>
            <a:r>
              <a:rPr lang="en-US" altLang="zh-CN" sz="2000" b="1" dirty="0">
                <a:latin typeface="华文宋体" panose="02010600040101010101" pitchFamily="2" charset="-122"/>
                <a:ea typeface="华文宋体" panose="02010600040101010101" pitchFamily="2" charset="-122"/>
              </a:rPr>
              <a:t> = Epochs;%</a:t>
            </a:r>
            <a:r>
              <a:rPr lang="zh-CN" altLang="zh-CN" sz="2000" b="1" dirty="0">
                <a:latin typeface="华文宋体" panose="02010600040101010101" pitchFamily="2" charset="-122"/>
                <a:ea typeface="华文宋体" panose="02010600040101010101" pitchFamily="2" charset="-122"/>
              </a:rPr>
              <a:t>最大训练次数</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net.trainParam.goal</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最小均方误差</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net.trainParam.min_grad</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最小梯度</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net.trainParam.show</a:t>
            </a:r>
            <a:r>
              <a:rPr lang="en-US" altLang="zh-CN" sz="2000" b="1" dirty="0">
                <a:latin typeface="华文宋体" panose="02010600040101010101" pitchFamily="2" charset="-122"/>
                <a:ea typeface="华文宋体" panose="02010600040101010101" pitchFamily="2" charset="-122"/>
              </a:rPr>
              <a:t> = 200;%</a:t>
            </a:r>
            <a:r>
              <a:rPr lang="zh-CN" altLang="zh-CN" sz="2000" b="1" dirty="0">
                <a:latin typeface="华文宋体" panose="02010600040101010101" pitchFamily="2" charset="-122"/>
                <a:ea typeface="华文宋体" panose="02010600040101010101" pitchFamily="2" charset="-122"/>
              </a:rPr>
              <a:t>训练显示间隔</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net.trainParam.time</a:t>
            </a:r>
            <a:r>
              <a:rPr lang="en-US" altLang="zh-CN" sz="2000" b="1" dirty="0">
                <a:latin typeface="华文宋体" panose="02010600040101010101" pitchFamily="2" charset="-122"/>
                <a:ea typeface="华文宋体" panose="02010600040101010101" pitchFamily="2" charset="-122"/>
              </a:rPr>
              <a:t> = </a:t>
            </a:r>
            <a:r>
              <a:rPr lang="en-US" altLang="zh-CN" sz="2000" b="1" dirty="0" err="1">
                <a:latin typeface="华文宋体" panose="02010600040101010101" pitchFamily="2" charset="-122"/>
                <a:ea typeface="华文宋体" panose="02010600040101010101" pitchFamily="2" charset="-122"/>
              </a:rPr>
              <a:t>inf</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最大训练时间</a:t>
            </a:r>
          </a:p>
          <a:p>
            <a:pPr>
              <a:lnSpc>
                <a:spcPct val="110000"/>
              </a:lnSpc>
            </a:pPr>
            <a:r>
              <a:rPr lang="en-US" altLang="zh-CN" sz="2000" b="1" dirty="0">
                <a:latin typeface="华文宋体" panose="02010600040101010101" pitchFamily="2" charset="-122"/>
                <a:ea typeface="华文宋体" panose="02010600040101010101" pitchFamily="2" charset="-122"/>
              </a:rPr>
              <a:t>net = train(</a:t>
            </a:r>
            <a:r>
              <a:rPr lang="en-US" altLang="zh-CN" sz="2000" b="1" dirty="0" err="1">
                <a:latin typeface="华文宋体" panose="02010600040101010101" pitchFamily="2" charset="-122"/>
                <a:ea typeface="华文宋体" panose="02010600040101010101" pitchFamily="2" charset="-122"/>
              </a:rPr>
              <a:t>net,P,T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训练</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网络测试代码如下：</a:t>
            </a:r>
          </a:p>
          <a:p>
            <a:pPr>
              <a:lnSpc>
                <a:spcPct val="110000"/>
              </a:lnSpc>
            </a:pP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 = 2:2:200;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 = sin(</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X = sim(</a:t>
            </a:r>
            <a:r>
              <a:rPr lang="en-US" altLang="zh-CN" sz="2000" b="1" dirty="0" err="1">
                <a:latin typeface="华文宋体" panose="02010600040101010101" pitchFamily="2" charset="-122"/>
                <a:ea typeface="华文宋体" panose="02010600040101010101" pitchFamily="2" charset="-122"/>
              </a:rPr>
              <a:t>net,P_test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测试，输出为预测值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346427" y="445770"/>
            <a:ext cx="8079892" cy="6801862"/>
          </a:xfrm>
          <a:prstGeom prst="rect">
            <a:avLst/>
          </a:prstGeom>
        </p:spPr>
        <p:txBody>
          <a:bodyPr wrap="square">
            <a:spAutoFit/>
          </a:bodyPr>
          <a:lstStyle/>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该网络的输入层和输出层的节点数均为</a:t>
            </a:r>
            <a:r>
              <a:rPr lang="en-US" altLang="zh-CN" sz="2000" b="1" dirty="0">
                <a:latin typeface="华文宋体" panose="02010600040101010101" pitchFamily="2" charset="-122"/>
                <a:ea typeface="华文宋体" panose="02010600040101010101" pitchFamily="2" charset="-122"/>
              </a:rPr>
              <a:t>1</a:t>
            </a:r>
            <a:r>
              <a:rPr lang="zh-CN" altLang="zh-CN" sz="2000" b="1" dirty="0">
                <a:latin typeface="华文宋体" panose="02010600040101010101" pitchFamily="2" charset="-122"/>
                <a:ea typeface="华文宋体" panose="02010600040101010101" pitchFamily="2" charset="-122"/>
              </a:rPr>
              <a:t>，设计一个隐含层点数可</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变的</a:t>
            </a:r>
            <a:r>
              <a:rPr lang="en-US" altLang="zh-CN" sz="2000" b="1" dirty="0">
                <a:latin typeface="华文宋体" panose="02010600040101010101" pitchFamily="2" charset="-122"/>
                <a:ea typeface="华文宋体" panose="02010600040101010101" pitchFamily="2" charset="-122"/>
              </a:rPr>
              <a:t>BP</a:t>
            </a:r>
            <a:r>
              <a:rPr lang="zh-CN" altLang="zh-CN" sz="2000" b="1" dirty="0">
                <a:latin typeface="华文宋体" panose="02010600040101010101" pitchFamily="2" charset="-122"/>
                <a:ea typeface="华文宋体" panose="02010600040101010101" pitchFamily="2" charset="-122"/>
              </a:rPr>
              <a:t>网络，取误差最小的为最佳隐含层节点个数。设计及训练代</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码如下</a:t>
            </a:r>
          </a:p>
          <a:p>
            <a:pPr>
              <a:lnSpc>
                <a:spcPct val="110000"/>
              </a:lnSpc>
            </a:pPr>
            <a:r>
              <a:rPr lang="en-US" altLang="zh-CN" sz="2000" b="1" dirty="0">
                <a:latin typeface="华文宋体" panose="02010600040101010101" pitchFamily="2" charset="-122"/>
                <a:ea typeface="华文宋体" panose="02010600040101010101" pitchFamily="2" charset="-122"/>
              </a:rPr>
              <a:t>P = 1:2:100;</a:t>
            </a:r>
          </a:p>
          <a:p>
            <a:pPr>
              <a:lnSpc>
                <a:spcPct val="110000"/>
              </a:lnSpc>
            </a:pPr>
            <a:r>
              <a:rPr lang="en-US" altLang="zh-CN" sz="2000" b="1" dirty="0">
                <a:latin typeface="华文宋体" panose="02010600040101010101" pitchFamily="2" charset="-122"/>
                <a:ea typeface="华文宋体" panose="02010600040101010101" pitchFamily="2" charset="-122"/>
              </a:rPr>
              <a:t>T = sin(P*0.1);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l = 3:12;</a:t>
            </a:r>
          </a:p>
          <a:p>
            <a:pPr>
              <a:lnSpc>
                <a:spcPct val="110000"/>
              </a:lnSpc>
            </a:pPr>
            <a:r>
              <a:rPr lang="en-US" altLang="zh-CN" sz="2000" b="1" dirty="0">
                <a:latin typeface="华文宋体" panose="02010600040101010101" pitchFamily="2" charset="-122"/>
                <a:ea typeface="华文宋体" panose="02010600040101010101" pitchFamily="2" charset="-122"/>
              </a:rPr>
              <a:t>error = zeros(1,10);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for </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=1:10</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 l(</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隐含层节点数</a:t>
            </a:r>
          </a:p>
          <a:p>
            <a:pPr>
              <a:lnSpc>
                <a:spcPct val="110000"/>
              </a:lnSpc>
            </a:pP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 = 1;%</a:t>
            </a:r>
            <a:r>
              <a:rPr lang="zh-CN" altLang="zh-CN" sz="2000" b="1" dirty="0">
                <a:latin typeface="华文宋体" panose="02010600040101010101" pitchFamily="2" charset="-122"/>
                <a:ea typeface="华文宋体" panose="02010600040101010101" pitchFamily="2" charset="-122"/>
              </a:rPr>
              <a:t>输出维数</a:t>
            </a:r>
          </a:p>
          <a:p>
            <a:pPr>
              <a:lnSpc>
                <a:spcPct val="110000"/>
              </a:lnSpc>
            </a:pPr>
            <a:r>
              <a:rPr lang="en-US" altLang="zh-CN" sz="2000" b="1" dirty="0">
                <a:latin typeface="华文宋体" panose="02010600040101010101" pitchFamily="2" charset="-122"/>
                <a:ea typeface="华文宋体" panose="02010600040101010101" pitchFamily="2" charset="-122"/>
              </a:rPr>
              <a:t>Epochs = 1000;%</a:t>
            </a:r>
            <a:r>
              <a:rPr lang="zh-CN" altLang="zh-CN" sz="2000" b="1" dirty="0">
                <a:latin typeface="华文宋体" panose="02010600040101010101" pitchFamily="2" charset="-122"/>
                <a:ea typeface="华文宋体" panose="02010600040101010101" pitchFamily="2" charset="-122"/>
              </a:rPr>
              <a:t>训练次数</a:t>
            </a:r>
          </a:p>
          <a:p>
            <a:pPr>
              <a:lnSpc>
                <a:spcPct val="110000"/>
              </a:lnSpc>
            </a:pPr>
            <a:r>
              <a:rPr lang="en-US" altLang="zh-CN" sz="2000" b="1" dirty="0">
                <a:latin typeface="华文宋体" panose="02010600040101010101" pitchFamily="2" charset="-122"/>
                <a:ea typeface="华文宋体" panose="02010600040101010101" pitchFamily="2" charset="-122"/>
              </a:rPr>
              <a:t>TF1 = ‘tansig’;TF2 = ‘</a:t>
            </a:r>
            <a:r>
              <a:rPr lang="en-US" altLang="zh-CN" sz="2000" b="1" dirty="0" err="1">
                <a:latin typeface="华文宋体" panose="02010600040101010101" pitchFamily="2" charset="-122"/>
                <a:ea typeface="华文宋体" panose="02010600040101010101" pitchFamily="2" charset="-122"/>
              </a:rPr>
              <a:t>purelin</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设置传递函数</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(minmax(P),[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 ‘ </a:t>
            </a:r>
            <a:r>
              <a:rPr lang="en-US" altLang="zh-CN" sz="2000" b="1" dirty="0" err="1">
                <a:latin typeface="华文宋体" panose="02010600040101010101" pitchFamily="2" charset="-122"/>
                <a:ea typeface="华文宋体" panose="02010600040101010101" pitchFamily="2" charset="-122"/>
              </a:rPr>
              <a:t>trainlm</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net.trainParam.epochs</a:t>
            </a:r>
            <a:r>
              <a:rPr lang="en-US" altLang="zh-CN" sz="2000" b="1" dirty="0">
                <a:latin typeface="华文宋体" panose="02010600040101010101" pitchFamily="2" charset="-122"/>
                <a:ea typeface="华文宋体" panose="02010600040101010101" pitchFamily="2" charset="-122"/>
              </a:rPr>
              <a:t> = Epochs;%</a:t>
            </a:r>
            <a:r>
              <a:rPr lang="zh-CN" altLang="zh-CN" sz="2000" b="1" dirty="0">
                <a:latin typeface="华文宋体" panose="02010600040101010101" pitchFamily="2" charset="-122"/>
                <a:ea typeface="华文宋体" panose="02010600040101010101" pitchFamily="2" charset="-122"/>
              </a:rPr>
              <a:t>最大训练次数</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net.trainParam.goal</a:t>
            </a:r>
            <a:r>
              <a:rPr lang="en-US" altLang="zh-CN" sz="2000" b="1" dirty="0">
                <a:latin typeface="华文宋体" panose="02010600040101010101" pitchFamily="2" charset="-122"/>
                <a:ea typeface="华文宋体" panose="02010600040101010101" pitchFamily="2" charset="-122"/>
              </a:rPr>
              <a:t> = 1e-8;%</a:t>
            </a:r>
            <a:r>
              <a:rPr lang="zh-CN" altLang="zh-CN" sz="2000" b="1" dirty="0">
                <a:latin typeface="华文宋体" panose="02010600040101010101" pitchFamily="2" charset="-122"/>
                <a:ea typeface="华文宋体" panose="02010600040101010101" pitchFamily="2" charset="-122"/>
              </a:rPr>
              <a:t>最小均方误差</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net.trainParam.min_grad</a:t>
            </a:r>
            <a:r>
              <a:rPr lang="en-US" altLang="zh-CN" sz="2000" b="1" dirty="0">
                <a:latin typeface="华文宋体" panose="02010600040101010101" pitchFamily="2" charset="-122"/>
                <a:ea typeface="华文宋体" panose="02010600040101010101" pitchFamily="2" charset="-122"/>
              </a:rPr>
              <a:t> = 1e-20;%</a:t>
            </a:r>
            <a:r>
              <a:rPr lang="zh-CN" altLang="zh-CN" sz="2000" b="1" dirty="0">
                <a:latin typeface="华文宋体" panose="02010600040101010101" pitchFamily="2" charset="-122"/>
                <a:ea typeface="华文宋体" panose="02010600040101010101" pitchFamily="2" charset="-122"/>
              </a:rPr>
              <a:t>最小梯度</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net.trainParam.show</a:t>
            </a:r>
            <a:r>
              <a:rPr lang="en-US" altLang="zh-CN" sz="2000" b="1" dirty="0">
                <a:latin typeface="华文宋体" panose="02010600040101010101" pitchFamily="2" charset="-122"/>
                <a:ea typeface="华文宋体" panose="02010600040101010101" pitchFamily="2" charset="-122"/>
              </a:rPr>
              <a:t> = 200;%</a:t>
            </a:r>
            <a:r>
              <a:rPr lang="zh-CN" altLang="zh-CN" sz="2000" b="1" dirty="0">
                <a:latin typeface="华文宋体" panose="02010600040101010101" pitchFamily="2" charset="-122"/>
                <a:ea typeface="华文宋体" panose="02010600040101010101" pitchFamily="2" charset="-122"/>
              </a:rPr>
              <a:t>训练显示间隔</a:t>
            </a:r>
          </a:p>
          <a:p>
            <a:pPr>
              <a:lnSpc>
                <a:spcPct val="110000"/>
              </a:lnSpc>
            </a:pPr>
            <a:r>
              <a:rPr lang="en-US" altLang="zh-CN" sz="2000" b="1" dirty="0" err="1">
                <a:latin typeface="华文宋体" panose="02010600040101010101" pitchFamily="2" charset="-122"/>
                <a:ea typeface="华文宋体" panose="02010600040101010101" pitchFamily="2" charset="-122"/>
              </a:rPr>
              <a:t>net.trainParam.time</a:t>
            </a:r>
            <a:r>
              <a:rPr lang="en-US" altLang="zh-CN" sz="2000" b="1" dirty="0">
                <a:latin typeface="华文宋体" panose="02010600040101010101" pitchFamily="2" charset="-122"/>
                <a:ea typeface="华文宋体" panose="02010600040101010101" pitchFamily="2" charset="-122"/>
              </a:rPr>
              <a:t> = </a:t>
            </a:r>
            <a:r>
              <a:rPr lang="en-US" altLang="zh-CN" sz="2000" b="1" dirty="0" err="1">
                <a:latin typeface="华文宋体" panose="02010600040101010101" pitchFamily="2" charset="-122"/>
                <a:ea typeface="华文宋体" panose="02010600040101010101" pitchFamily="2" charset="-122"/>
              </a:rPr>
              <a:t>inf</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最大训练时间</a:t>
            </a:r>
          </a:p>
          <a:p>
            <a:pPr>
              <a:lnSpc>
                <a:spcPct val="110000"/>
              </a:lnSpc>
            </a:pPr>
            <a:r>
              <a:rPr lang="en-US" altLang="zh-CN" sz="2000" b="1" dirty="0">
                <a:latin typeface="华文宋体" panose="02010600040101010101" pitchFamily="2" charset="-122"/>
                <a:ea typeface="华文宋体" panose="02010600040101010101" pitchFamily="2" charset="-122"/>
              </a:rPr>
              <a:t>net = train(</a:t>
            </a:r>
            <a:r>
              <a:rPr lang="en-US" altLang="zh-CN" sz="2000" b="1" dirty="0" err="1">
                <a:latin typeface="华文宋体" panose="02010600040101010101" pitchFamily="2" charset="-122"/>
                <a:ea typeface="华文宋体" panose="02010600040101010101" pitchFamily="2" charset="-122"/>
              </a:rPr>
              <a:t>net,P,T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训练</a:t>
            </a:r>
          </a:p>
          <a:p>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3"/>
          <p:cNvSpPr>
            <a:spLocks noGrp="1" noChangeArrowheads="1"/>
          </p:cNvSpPr>
          <p:nvPr>
            <p:ph type="body" idx="4294967295"/>
          </p:nvPr>
        </p:nvSpPr>
        <p:spPr>
          <a:xfrm>
            <a:off x="612357" y="241287"/>
            <a:ext cx="7406640" cy="6273813"/>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endParaRPr lang="en-US" altLang="zh-CN"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328660" y="-77119"/>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241287"/>
            <a:ext cx="7658748" cy="64465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346426" y="241287"/>
            <a:ext cx="7711449" cy="6740307"/>
          </a:xfrm>
          <a:prstGeom prst="rect">
            <a:avLst/>
          </a:prstGeom>
        </p:spPr>
        <p:txBody>
          <a:bodyPr wrap="square">
            <a:spAutoFit/>
          </a:bodyPr>
          <a:lstStyle/>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网络测试代码如下：</a:t>
            </a:r>
          </a:p>
          <a:p>
            <a:pPr>
              <a:lnSpc>
                <a:spcPct val="110000"/>
              </a:lnSpc>
            </a:pP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 = 2:2:200; </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 = sin(</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*0.1);</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k = length(</a:t>
            </a: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X = sim(net, </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测试，输出为预测值</a:t>
            </a:r>
          </a:p>
          <a:p>
            <a:pPr>
              <a:lnSpc>
                <a:spcPct val="110000"/>
              </a:lnSpc>
            </a:pPr>
            <a:r>
              <a:rPr lang="en-US" altLang="zh-CN" sz="2000" b="1" dirty="0">
                <a:latin typeface="华文宋体" panose="02010600040101010101" pitchFamily="2" charset="-122"/>
                <a:ea typeface="华文宋体" panose="02010600040101010101" pitchFamily="2" charset="-122"/>
              </a:rPr>
              <a:t>	for j = 1:k</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	error(</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 error(</a:t>
            </a:r>
            <a:r>
              <a:rPr lang="en-US" altLang="zh-CN" sz="2000" b="1" dirty="0" err="1">
                <a:latin typeface="华文宋体" panose="02010600040101010101" pitchFamily="2" charset="-122"/>
                <a:ea typeface="华文宋体" panose="02010600040101010101" pitchFamily="2" charset="-122"/>
              </a:rPr>
              <a:t>i</a:t>
            </a:r>
            <a:r>
              <a:rPr lang="en-US" altLang="zh-CN" sz="2000" b="1" dirty="0">
                <a:latin typeface="华文宋体" panose="02010600040101010101" pitchFamily="2" charset="-122"/>
                <a:ea typeface="华文宋体" panose="02010600040101010101" pitchFamily="2" charset="-122"/>
              </a:rPr>
              <a:t>) + abs(X(j)- </a:t>
            </a:r>
            <a:r>
              <a:rPr lang="en-US" altLang="zh-CN" sz="2000" b="1" dirty="0" err="1">
                <a:latin typeface="华文宋体" panose="02010600040101010101" pitchFamily="2" charset="-122"/>
                <a:ea typeface="华文宋体" panose="02010600040101010101" pitchFamily="2" charset="-122"/>
              </a:rPr>
              <a:t>T_test</a:t>
            </a:r>
            <a:r>
              <a:rPr lang="en-US" altLang="zh-CN" sz="2000" b="1" dirty="0">
                <a:latin typeface="华文宋体" panose="02010600040101010101" pitchFamily="2" charset="-122"/>
                <a:ea typeface="华文宋体" panose="02010600040101010101" pitchFamily="2" charset="-122"/>
              </a:rPr>
              <a:t>(j))/k;%</a:t>
            </a:r>
            <a:r>
              <a:rPr lang="zh-CN" altLang="zh-CN" sz="2000" b="1" dirty="0">
                <a:latin typeface="华文宋体" panose="02010600040101010101" pitchFamily="2" charset="-122"/>
                <a:ea typeface="华文宋体" panose="02010600040101010101" pitchFamily="2" charset="-122"/>
              </a:rPr>
              <a:t>计算平均绝对误差</a:t>
            </a:r>
          </a:p>
          <a:p>
            <a:pPr>
              <a:lnSpc>
                <a:spcPct val="110000"/>
              </a:lnSpc>
            </a:pPr>
            <a:r>
              <a:rPr lang="en-US" altLang="zh-CN" sz="2000" b="1" dirty="0">
                <a:latin typeface="华文宋体" panose="02010600040101010101" pitchFamily="2" charset="-122"/>
                <a:ea typeface="华文宋体" panose="02010600040101010101" pitchFamily="2" charset="-122"/>
              </a:rPr>
              <a:t>	end</a:t>
            </a:r>
          </a:p>
          <a:p>
            <a:pPr>
              <a:lnSpc>
                <a:spcPct val="110000"/>
              </a:lnSpc>
            </a:pPr>
            <a:r>
              <a:rPr lang="en-US" altLang="zh-CN" sz="2000" b="1" dirty="0">
                <a:latin typeface="华文宋体" panose="02010600040101010101" pitchFamily="2" charset="-122"/>
                <a:ea typeface="华文宋体" panose="02010600040101010101" pitchFamily="2" charset="-122"/>
              </a:rPr>
              <a:t>end</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利用结果作图：</a:t>
            </a:r>
          </a:p>
          <a:p>
            <a:pPr>
              <a:lnSpc>
                <a:spcPct val="110000"/>
              </a:lnSpc>
            </a:pPr>
            <a:r>
              <a:rPr lang="en-US" altLang="zh-CN" sz="2000" b="1" dirty="0">
                <a:latin typeface="华文宋体" panose="02010600040101010101" pitchFamily="2" charset="-122"/>
                <a:ea typeface="华文宋体" panose="02010600040101010101" pitchFamily="2" charset="-122"/>
              </a:rPr>
              <a:t>plot(1:length(</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T_test,’r</a:t>
            </a:r>
            <a:r>
              <a:rPr lang="en-US" altLang="zh-CN" sz="2000" b="1" dirty="0">
                <a:latin typeface="华文宋体" panose="02010600040101010101" pitchFamily="2" charset="-122"/>
                <a:ea typeface="华文宋体" panose="02010600040101010101" pitchFamily="2" charset="-122"/>
              </a:rPr>
              <a:t>+:’,1:length(</a:t>
            </a:r>
            <a:r>
              <a:rPr lang="en-US" altLang="zh-CN" sz="2000" b="1" dirty="0" err="1">
                <a:latin typeface="华文宋体" panose="02010600040101010101" pitchFamily="2" charset="-122"/>
                <a:ea typeface="华文宋体" panose="02010600040101010101" pitchFamily="2" charset="-122"/>
              </a:rPr>
              <a:t>P_test</a:t>
            </a:r>
            <a:r>
              <a:rPr lang="en-US" altLang="zh-CN" sz="2000" b="1" dirty="0">
                <a:latin typeface="华文宋体" panose="02010600040101010101" pitchFamily="2" charset="-122"/>
                <a:ea typeface="华文宋体" panose="02010600040101010101" pitchFamily="2" charset="-122"/>
              </a:rPr>
              <a:t>),X,’</a:t>
            </a:r>
            <a:r>
              <a:rPr lang="en-US" altLang="zh-CN" sz="2000" b="1" dirty="0" err="1">
                <a:latin typeface="华文宋体" panose="02010600040101010101" pitchFamily="2" charset="-122"/>
                <a:ea typeface="华文宋体" panose="02010600040101010101" pitchFamily="2" charset="-122"/>
              </a:rPr>
              <a:t>bo</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title(‘+</a:t>
            </a:r>
            <a:r>
              <a:rPr lang="zh-CN" altLang="zh-CN" sz="2000" b="1" dirty="0">
                <a:latin typeface="华文宋体" panose="02010600040101010101" pitchFamily="2" charset="-122"/>
                <a:ea typeface="华文宋体" panose="02010600040101010101" pitchFamily="2" charset="-122"/>
              </a:rPr>
              <a:t>为真实值，</a:t>
            </a:r>
            <a:r>
              <a:rPr lang="en-US" altLang="zh-CN" sz="2000" b="1" dirty="0">
                <a:latin typeface="华文宋体" panose="02010600040101010101" pitchFamily="2" charset="-122"/>
                <a:ea typeface="华文宋体" panose="02010600040101010101" pitchFamily="2" charset="-122"/>
              </a:rPr>
              <a:t>o</a:t>
            </a:r>
            <a:r>
              <a:rPr lang="zh-CN" altLang="zh-CN" sz="2000" b="1" dirty="0">
                <a:latin typeface="华文宋体" panose="02010600040101010101" pitchFamily="2" charset="-122"/>
                <a:ea typeface="华文宋体" panose="02010600040101010101" pitchFamily="2" charset="-122"/>
              </a:rPr>
              <a:t>为预测值</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solidFill>
                  <a:srgbClr val="FF0000"/>
                </a:solidFill>
                <a:latin typeface="华文宋体" panose="02010600040101010101" pitchFamily="2" charset="-122"/>
                <a:ea typeface="华文宋体" panose="02010600040101010101" pitchFamily="2" charset="-122"/>
              </a:rPr>
              <a:t>%</a:t>
            </a:r>
            <a:r>
              <a:rPr lang="zh-CN" altLang="zh-CN" sz="2000" b="1" dirty="0">
                <a:solidFill>
                  <a:srgbClr val="FF0000"/>
                </a:solidFill>
                <a:latin typeface="华文宋体" panose="02010600040101010101" pitchFamily="2" charset="-122"/>
                <a:ea typeface="华文宋体" panose="02010600040101010101" pitchFamily="2" charset="-122"/>
              </a:rPr>
              <a:t>下面采用训练函数</a:t>
            </a:r>
            <a:r>
              <a:rPr lang="en-US" altLang="zh-CN" sz="2000" b="1" dirty="0" err="1">
                <a:solidFill>
                  <a:srgbClr val="FF0000"/>
                </a:solidFill>
                <a:latin typeface="华文宋体" panose="02010600040101010101" pitchFamily="2" charset="-122"/>
                <a:ea typeface="华文宋体" panose="02010600040101010101" pitchFamily="2" charset="-122"/>
              </a:rPr>
              <a:t>traingd</a:t>
            </a:r>
            <a:r>
              <a:rPr lang="zh-CN" altLang="zh-CN" sz="2000" b="1" dirty="0">
                <a:solidFill>
                  <a:srgbClr val="FF0000"/>
                </a:solidFill>
                <a:latin typeface="华文宋体" panose="02010600040101010101" pitchFamily="2" charset="-122"/>
                <a:ea typeface="华文宋体" panose="02010600040101010101" pitchFamily="2" charset="-122"/>
              </a:rPr>
              <a:t>对网络进行训练，学习算法是梯度下降算</a:t>
            </a:r>
          </a:p>
          <a:p>
            <a:pPr>
              <a:lnSpc>
                <a:spcPct val="110000"/>
              </a:lnSpc>
            </a:pPr>
            <a:r>
              <a:rPr lang="en-US" altLang="zh-CN" sz="2000" b="1" dirty="0">
                <a:solidFill>
                  <a:srgbClr val="FF0000"/>
                </a:solidFill>
                <a:latin typeface="华文宋体" panose="02010600040101010101" pitchFamily="2" charset="-122"/>
                <a:ea typeface="华文宋体" panose="02010600040101010101" pitchFamily="2" charset="-122"/>
              </a:rPr>
              <a:t>%</a:t>
            </a:r>
            <a:r>
              <a:rPr lang="zh-CN" altLang="zh-CN" sz="2000" b="1" dirty="0">
                <a:solidFill>
                  <a:srgbClr val="FF0000"/>
                </a:solidFill>
                <a:latin typeface="华文宋体" panose="02010600040101010101" pitchFamily="2" charset="-122"/>
                <a:ea typeface="华文宋体" panose="02010600040101010101" pitchFamily="2" charset="-122"/>
              </a:rPr>
              <a:t>法训练代码改为：</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minmax</a:t>
            </a:r>
            <a:r>
              <a:rPr lang="en-US" altLang="zh-CN" sz="2000" b="1" dirty="0">
                <a:latin typeface="华文宋体" panose="02010600040101010101" pitchFamily="2" charset="-122"/>
                <a:ea typeface="华文宋体" panose="02010600040101010101" pitchFamily="2" charset="-122"/>
              </a:rPr>
              <a:t>(P),[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traingd</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最后采用训练函数</a:t>
            </a:r>
            <a:r>
              <a:rPr lang="en-US" altLang="zh-CN" sz="2000" b="1" dirty="0" err="1">
                <a:latin typeface="华文宋体" panose="02010600040101010101" pitchFamily="2" charset="-122"/>
                <a:ea typeface="华文宋体" panose="02010600040101010101" pitchFamily="2" charset="-122"/>
              </a:rPr>
              <a:t>trainbfg</a:t>
            </a:r>
            <a:r>
              <a:rPr lang="zh-CN" altLang="zh-CN" sz="2000" b="1" dirty="0">
                <a:latin typeface="华文宋体" panose="02010600040101010101" pitchFamily="2" charset="-122"/>
                <a:ea typeface="华文宋体" panose="02010600040101010101" pitchFamily="2" charset="-122"/>
              </a:rPr>
              <a:t>对网络进行训练，该函数的学习算法为</a:t>
            </a:r>
          </a:p>
          <a:p>
            <a:pPr>
              <a:lnSpc>
                <a:spcPct val="110000"/>
              </a:lnSpc>
            </a:pPr>
            <a:r>
              <a:rPr lang="en-US" altLang="zh-CN" sz="2000" b="1" dirty="0">
                <a:latin typeface="华文宋体" panose="02010600040101010101" pitchFamily="2" charset="-122"/>
                <a:ea typeface="华文宋体" panose="02010600040101010101" pitchFamily="2" charset="-122"/>
              </a:rPr>
              <a:t>%</a:t>
            </a:r>
            <a:r>
              <a:rPr lang="zh-CN" altLang="zh-CN" sz="2000" b="1" dirty="0">
                <a:latin typeface="华文宋体" panose="02010600040101010101" pitchFamily="2" charset="-122"/>
                <a:ea typeface="华文宋体" panose="02010600040101010101" pitchFamily="2" charset="-122"/>
              </a:rPr>
              <a:t>准牛顿</a:t>
            </a:r>
            <a:r>
              <a:rPr lang="en-US" altLang="zh-CN" sz="2000" b="1" dirty="0">
                <a:latin typeface="华文宋体" panose="02010600040101010101" pitchFamily="2" charset="-122"/>
                <a:ea typeface="华文宋体" panose="02010600040101010101" pitchFamily="2" charset="-122"/>
              </a:rPr>
              <a:t>BP</a:t>
            </a:r>
            <a:r>
              <a:rPr lang="zh-CN" altLang="zh-CN" sz="2000" b="1" dirty="0">
                <a:latin typeface="华文宋体" panose="02010600040101010101" pitchFamily="2" charset="-122"/>
                <a:ea typeface="华文宋体" panose="02010600040101010101" pitchFamily="2" charset="-122"/>
              </a:rPr>
              <a:t>算法函数，训练代码为：</a:t>
            </a:r>
          </a:p>
          <a:p>
            <a:pPr>
              <a:lnSpc>
                <a:spcPct val="110000"/>
              </a:lnSpc>
            </a:pPr>
            <a:r>
              <a:rPr lang="en-US" altLang="zh-CN" sz="2000" b="1" dirty="0">
                <a:latin typeface="华文宋体" panose="02010600040101010101" pitchFamily="2" charset="-122"/>
                <a:ea typeface="华文宋体" panose="02010600040101010101" pitchFamily="2" charset="-122"/>
              </a:rPr>
              <a:t>net = </a:t>
            </a:r>
            <a:r>
              <a:rPr lang="en-US" altLang="zh-CN" sz="2000" b="1" dirty="0" err="1">
                <a:latin typeface="华文宋体" panose="02010600040101010101" pitchFamily="2" charset="-122"/>
                <a:ea typeface="华文宋体" panose="02010600040101010101" pitchFamily="2" charset="-122"/>
              </a:rPr>
              <a:t>newff</a:t>
            </a:r>
            <a:r>
              <a:rPr lang="en-US" altLang="zh-CN" sz="2000" b="1" dirty="0">
                <a:latin typeface="华文宋体" panose="02010600040101010101" pitchFamily="2" charset="-122"/>
                <a:ea typeface="华文宋体" panose="02010600040101010101" pitchFamily="2" charset="-122"/>
              </a:rPr>
              <a:t>(</a:t>
            </a:r>
            <a:r>
              <a:rPr lang="en-US" altLang="zh-CN" sz="2000" b="1" dirty="0" err="1">
                <a:latin typeface="华文宋体" panose="02010600040101010101" pitchFamily="2" charset="-122"/>
                <a:ea typeface="华文宋体" panose="02010600040101010101" pitchFamily="2" charset="-122"/>
              </a:rPr>
              <a:t>minmax</a:t>
            </a:r>
            <a:r>
              <a:rPr lang="en-US" altLang="zh-CN" sz="2000" b="1" dirty="0">
                <a:latin typeface="华文宋体" panose="02010600040101010101" pitchFamily="2" charset="-122"/>
                <a:ea typeface="华文宋体" panose="02010600040101010101" pitchFamily="2" charset="-122"/>
              </a:rPr>
              <a:t>(P),[</a:t>
            </a:r>
            <a:r>
              <a:rPr lang="en-US" altLang="zh-CN" sz="2000" b="1" dirty="0" err="1">
                <a:latin typeface="华文宋体" panose="02010600040101010101" pitchFamily="2" charset="-122"/>
                <a:ea typeface="华文宋体" panose="02010600040101010101" pitchFamily="2" charset="-122"/>
              </a:rPr>
              <a:t>NodeNum</a:t>
            </a:r>
            <a:r>
              <a:rPr lang="en-US" altLang="zh-CN" sz="2000" b="1" dirty="0">
                <a:latin typeface="华文宋体" panose="02010600040101010101" pitchFamily="2" charset="-122"/>
                <a:ea typeface="华文宋体" panose="02010600040101010101" pitchFamily="2" charset="-122"/>
              </a:rPr>
              <a:t> </a:t>
            </a:r>
            <a:r>
              <a:rPr lang="en-US" altLang="zh-CN" sz="2000" b="1" dirty="0" err="1">
                <a:latin typeface="华文宋体" panose="02010600040101010101" pitchFamily="2" charset="-122"/>
                <a:ea typeface="华文宋体" panose="02010600040101010101" pitchFamily="2" charset="-122"/>
              </a:rPr>
              <a:t>TypeNum</a:t>
            </a:r>
            <a:r>
              <a:rPr lang="en-US" altLang="zh-CN" sz="2000" b="1" dirty="0">
                <a:latin typeface="华文宋体" panose="02010600040101010101" pitchFamily="2" charset="-122"/>
                <a:ea typeface="华文宋体" panose="02010600040101010101" pitchFamily="2" charset="-122"/>
              </a:rPr>
              <a:t>],{TF1 TF2},’</a:t>
            </a:r>
            <a:r>
              <a:rPr lang="en-US" altLang="zh-CN" sz="2000" b="1" dirty="0" err="1">
                <a:latin typeface="华文宋体" panose="02010600040101010101" pitchFamily="2" charset="-122"/>
                <a:ea typeface="华文宋体" panose="02010600040101010101" pitchFamily="2" charset="-122"/>
              </a:rPr>
              <a:t>trainbfg</a:t>
            </a:r>
            <a:r>
              <a:rPr lang="en-US" altLang="zh-CN" sz="2000" b="1" dirty="0">
                <a:latin typeface="华文宋体" panose="02010600040101010101" pitchFamily="2" charset="-122"/>
                <a:ea typeface="华文宋体" panose="02010600040101010101" pitchFamily="2" charset="-122"/>
              </a:rPr>
              <a:t>’);</a:t>
            </a:r>
            <a:endParaRPr lang="zh-CN" altLang="zh-CN" sz="2000" b="1" dirty="0">
              <a:latin typeface="华文宋体" panose="02010600040101010101" pitchFamily="2" charset="-122"/>
              <a:ea typeface="华文宋体" panose="02010600040101010101" pitchFamily="2" charset="-122"/>
            </a:endParaRPr>
          </a:p>
          <a:p>
            <a:endParaRPr lang="zh-CN" altLang="zh-CN" dirty="0"/>
          </a:p>
          <a:p>
            <a:endParaRPr lang="zh-CN" altLang="zh-CN" b="1" dirty="0">
              <a:latin typeface="华文宋体" panose="02010600040101010101" pitchFamily="2" charset="-122"/>
              <a:ea typeface="华文宋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228" y="104029"/>
            <a:ext cx="7886700" cy="1133168"/>
          </a:xfrm>
        </p:spPr>
        <p:txBody>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en-US" altLang="zh-CN" b="1" dirty="0">
                <a:solidFill>
                  <a:srgbClr val="FF0000"/>
                </a:solidFill>
                <a:latin typeface="宋体" panose="02010600030101010101" pitchFamily="2" charset="-122"/>
                <a:ea typeface="宋体" panose="02010600030101010101" pitchFamily="2" charset="-122"/>
              </a:rPr>
              <a:t>——AI</a:t>
            </a:r>
            <a:r>
              <a:rPr lang="zh-CN" altLang="en-US" b="1" dirty="0">
                <a:solidFill>
                  <a:srgbClr val="FF0000"/>
                </a:solidFill>
                <a:latin typeface="宋体" panose="02010600030101010101" pitchFamily="2" charset="-122"/>
                <a:ea typeface="宋体" panose="02010600030101010101" pitchFamily="2" charset="-122"/>
              </a:rPr>
              <a:t>界新星！</a:t>
            </a:r>
            <a:endParaRPr lang="zh-CN" altLang="en-US" dirty="0">
              <a:solidFill>
                <a:srgbClr val="FF0000"/>
              </a:solidFill>
              <a:latin typeface="宋体" panose="02010600030101010101" pitchFamily="2" charset="-122"/>
              <a:ea typeface="宋体" panose="02010600030101010101" pitchFamily="2" charset="-122"/>
            </a:endParaRPr>
          </a:p>
        </p:txBody>
      </p:sp>
      <p:sp>
        <p:nvSpPr>
          <p:cNvPr id="6" name="矩形 5"/>
          <p:cNvSpPr/>
          <p:nvPr/>
        </p:nvSpPr>
        <p:spPr>
          <a:xfrm>
            <a:off x="462709" y="1353499"/>
            <a:ext cx="8295701" cy="5078313"/>
          </a:xfrm>
          <a:prstGeom prst="rect">
            <a:avLst/>
          </a:prstGeom>
        </p:spPr>
        <p:txBody>
          <a:bodyPr wrap="square">
            <a:spAutoFit/>
          </a:bodyPr>
          <a:lstStyle/>
          <a:p>
            <a:pPr>
              <a:lnSpc>
                <a:spcPct val="150000"/>
              </a:lnSpc>
            </a:pPr>
            <a:r>
              <a:rPr lang="en-US" altLang="zh-CN" sz="2400" b="1" dirty="0" err="1">
                <a:latin typeface="宋体" panose="02010600030101010101" pitchFamily="2" charset="-122"/>
                <a:ea typeface="宋体" panose="02010600030101010101" pitchFamily="2" charset="-122"/>
              </a:rPr>
              <a:t>DeepSeek</a:t>
            </a:r>
            <a:r>
              <a:rPr lang="zh-CN" altLang="en-US" sz="2400" b="1" dirty="0">
                <a:latin typeface="宋体" panose="02010600030101010101" pitchFamily="2" charset="-122"/>
                <a:ea typeface="宋体" panose="02010600030101010101" pitchFamily="2" charset="-122"/>
              </a:rPr>
              <a:t>模型的特点和优势</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高效推理</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模型在推理过程中表现出色，尤其是在数学、代码和自然语言推理等复杂任务中。性能却能媲美甚至超越</a:t>
            </a:r>
            <a:r>
              <a:rPr lang="en-US" altLang="zh-CN" sz="2400" dirty="0">
                <a:latin typeface="宋体" panose="02010600030101010101" pitchFamily="2" charset="-122"/>
                <a:ea typeface="宋体" panose="02010600030101010101" pitchFamily="2" charset="-122"/>
              </a:rPr>
              <a:t>GPT-4</a:t>
            </a:r>
            <a:r>
              <a:rPr lang="zh-CN" altLang="en-US" sz="2400" dirty="0">
                <a:latin typeface="宋体" panose="02010600030101010101" pitchFamily="2" charset="-122"/>
                <a:ea typeface="宋体" panose="02010600030101010101" pitchFamily="2" charset="-122"/>
              </a:rPr>
              <a:t>等顶尖模型。</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多模态融合</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模型支持多模态融合，能够在不同模态之间进行转换和理解。</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低训练成本</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模型的训练成本极低。</a:t>
            </a:r>
          </a:p>
          <a:p>
            <a:pPr>
              <a:lnSpc>
                <a:spcPct val="150000"/>
              </a:lnSpc>
            </a:pPr>
            <a:r>
              <a:rPr lang="zh-CN" altLang="en-US" sz="2400"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开源特性</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DeepSeek</a:t>
            </a:r>
            <a:r>
              <a:rPr lang="zh-CN" altLang="en-US" sz="2400" dirty="0">
                <a:latin typeface="宋体" panose="02010600030101010101" pitchFamily="2" charset="-122"/>
                <a:ea typeface="宋体" panose="02010600030101010101" pitchFamily="2" charset="-122"/>
              </a:rPr>
              <a:t>模型完全开源，开发者可以自由查看、修改和优化模型。</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r="824" b="11565"/>
          <a:stretch/>
        </p:blipFill>
        <p:spPr>
          <a:xfrm>
            <a:off x="7997901" y="45638"/>
            <a:ext cx="1146099" cy="1234001"/>
          </a:xfrm>
          <a:prstGeom prst="rect">
            <a:avLst/>
          </a:prstGeom>
        </p:spPr>
      </p:pic>
    </p:spTree>
    <p:extLst>
      <p:ext uri="{BB962C8B-B14F-4D97-AF65-F5344CB8AC3E}">
        <p14:creationId xmlns:p14="http://schemas.microsoft.com/office/powerpoint/2010/main" val="41643342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5" descr="靴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14678">
            <a:off x="8507557" y="3019816"/>
            <a:ext cx="743598" cy="889462"/>
          </a:xfrm>
          <a:prstGeom prst="rect">
            <a:avLst/>
          </a:prstGeom>
        </p:spPr>
      </p:pic>
      <p:sp>
        <p:nvSpPr>
          <p:cNvPr id="14" name="内容占位符 2"/>
          <p:cNvSpPr txBox="1"/>
          <p:nvPr/>
        </p:nvSpPr>
        <p:spPr>
          <a:xfrm>
            <a:off x="508169" y="6515099"/>
            <a:ext cx="2497921" cy="172707"/>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endParaRPr lang="zh-CN" altLang="zh-CN" sz="2400" b="1" dirty="0">
              <a:latin typeface="华文宋体" panose="02010600040101010101" pitchFamily="2" charset="-122"/>
              <a:ea typeface="华文宋体" panose="02010600040101010101" pitchFamily="2" charset="-122"/>
            </a:endParaRPr>
          </a:p>
        </p:txBody>
      </p:sp>
      <p:sp>
        <p:nvSpPr>
          <p:cNvPr id="3" name="矩形 2"/>
          <p:cNvSpPr/>
          <p:nvPr/>
        </p:nvSpPr>
        <p:spPr>
          <a:xfrm>
            <a:off x="788669" y="445770"/>
            <a:ext cx="7334515" cy="646331"/>
          </a:xfrm>
          <a:prstGeom prst="rect">
            <a:avLst/>
          </a:prstGeom>
        </p:spPr>
        <p:txBody>
          <a:bodyPr wrap="square">
            <a:spAutoFit/>
          </a:bodyPr>
          <a:lstStyle/>
          <a:p>
            <a:endParaRPr lang="zh-CN" altLang="zh-CN" dirty="0"/>
          </a:p>
          <a:p>
            <a:endParaRPr lang="zh-CN" altLang="zh-CN" b="1" dirty="0">
              <a:latin typeface="华文宋体" panose="02010600040101010101" pitchFamily="2" charset="-122"/>
              <a:ea typeface="华文宋体" panose="02010600040101010101" pitchFamily="2" charset="-122"/>
            </a:endParaRPr>
          </a:p>
        </p:txBody>
      </p:sp>
      <p:pic>
        <p:nvPicPr>
          <p:cNvPr id="378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4" y="14555"/>
            <a:ext cx="3896333" cy="275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214" y="2902652"/>
            <a:ext cx="4169731"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 网络的性能曲线（训练函数为</a:t>
            </a:r>
            <a:r>
              <a:rPr lang="en-US" altLang="zh-CN" kern="100" dirty="0" err="1">
                <a:latin typeface="等线" panose="02010600030101010101" pitchFamily="2" charset="-122"/>
                <a:cs typeface="Times New Roman" panose="02020603050405020304" pitchFamily="18" charset="0"/>
              </a:rPr>
              <a:t>trainlm</a:t>
            </a:r>
            <a:r>
              <a:rPr lang="zh-CN" altLang="zh-CN" kern="100" dirty="0">
                <a:latin typeface="等线" panose="02010600030101010101" pitchFamily="2" charset="-122"/>
                <a:cs typeface="Times New Roman" panose="02020603050405020304" pitchFamily="18" charset="0"/>
              </a:rPr>
              <a:t>）</a:t>
            </a:r>
            <a:endParaRPr lang="zh-CN" altLang="zh-CN" sz="1200" kern="100" dirty="0">
              <a:latin typeface="等线" panose="02010600030101010101" pitchFamily="2" charset="-122"/>
              <a:cs typeface="Times New Roman" panose="02020603050405020304" pitchFamily="18" charset="0"/>
            </a:endParaRPr>
          </a:p>
        </p:txBody>
      </p:sp>
      <p:pic>
        <p:nvPicPr>
          <p:cNvPr id="3789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317" y="0"/>
            <a:ext cx="3687644" cy="276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96456" y="2902652"/>
            <a:ext cx="5104347" cy="369332"/>
          </a:xfrm>
          <a:prstGeom prst="rect">
            <a:avLst/>
          </a:prstGeom>
        </p:spPr>
        <p:txBody>
          <a:bodyPr wrap="square">
            <a:spAutoFit/>
          </a:bodyPr>
          <a:lstStyle/>
          <a:p>
            <a:pPr marL="800100" indent="266700" algn="just">
              <a:spcAft>
                <a:spcPts val="0"/>
              </a:spcAft>
            </a:pPr>
            <a:r>
              <a:rPr lang="zh-CN" altLang="zh-CN" kern="100" dirty="0">
                <a:latin typeface="等线" panose="02010600030101010101" pitchFamily="2" charset="-122"/>
                <a:cs typeface="Times New Roman" panose="02020603050405020304" pitchFamily="18" charset="0"/>
              </a:rPr>
              <a:t>网络的性能曲线（训练函数为</a:t>
            </a:r>
            <a:r>
              <a:rPr lang="en-US" altLang="zh-CN" kern="100" dirty="0" err="1">
                <a:latin typeface="等线" panose="02010600030101010101" pitchFamily="2" charset="-122"/>
                <a:cs typeface="Times New Roman" panose="02020603050405020304" pitchFamily="18" charset="0"/>
              </a:rPr>
              <a:t>traingd</a:t>
            </a:r>
            <a:r>
              <a:rPr lang="zh-CN" altLang="zh-CN" kern="100" dirty="0">
                <a:latin typeface="等线" panose="02010600030101010101" pitchFamily="2" charset="-122"/>
                <a:cs typeface="Times New Roman" panose="02020603050405020304" pitchFamily="18" charset="0"/>
              </a:rPr>
              <a:t>）</a:t>
            </a:r>
            <a:endParaRPr lang="zh-CN" altLang="zh-CN" sz="1200" kern="100" dirty="0">
              <a:latin typeface="等线" panose="02010600030101010101" pitchFamily="2" charset="-122"/>
              <a:cs typeface="Times New Roman" panose="02020603050405020304" pitchFamily="18" charset="0"/>
            </a:endParaRPr>
          </a:p>
        </p:txBody>
      </p:sp>
      <p:pic>
        <p:nvPicPr>
          <p:cNvPr id="37893"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1" y="3464547"/>
            <a:ext cx="3896214" cy="27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16544" y="6416786"/>
            <a:ext cx="4146713" cy="369332"/>
          </a:xfrm>
          <a:prstGeom prst="rect">
            <a:avLst/>
          </a:prstGeom>
        </p:spPr>
        <p:txBody>
          <a:bodyPr wrap="none">
            <a:spAutoFit/>
          </a:bodyPr>
          <a:lstStyle/>
          <a:p>
            <a:r>
              <a:rPr lang="zh-CN" altLang="zh-CN" kern="100" dirty="0">
                <a:cs typeface="Times New Roman" panose="02020603050405020304" pitchFamily="18" charset="0"/>
              </a:rPr>
              <a:t>网络的性能曲线（训练函数为</a:t>
            </a:r>
            <a:r>
              <a:rPr lang="en-US" altLang="zh-CN" kern="100" dirty="0" err="1">
                <a:cs typeface="Times New Roman" panose="02020603050405020304" pitchFamily="18" charset="0"/>
              </a:rPr>
              <a:t>trainbfg</a:t>
            </a:r>
            <a:r>
              <a:rPr lang="zh-CN" altLang="zh-CN" kern="100" dirty="0">
                <a:cs typeface="Times New Roman" panose="02020603050405020304" pitchFamily="18" charset="0"/>
              </a:rPr>
              <a:t>）</a:t>
            </a:r>
            <a:endParaRPr lang="zh-CN" altLang="en-US" dirty="0"/>
          </a:p>
        </p:txBody>
      </p:sp>
      <p:pic>
        <p:nvPicPr>
          <p:cNvPr id="37894"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439" y="3475430"/>
            <a:ext cx="3634493" cy="272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778341" y="6380180"/>
            <a:ext cx="3570582" cy="369332"/>
          </a:xfrm>
          <a:prstGeom prst="rect">
            <a:avLst/>
          </a:prstGeom>
        </p:spPr>
        <p:txBody>
          <a:bodyPr wrap="square">
            <a:spAutoFit/>
          </a:bodyPr>
          <a:lstStyle/>
          <a:p>
            <a:pPr marL="1866900" indent="266700" algn="just">
              <a:spcAft>
                <a:spcPts val="0"/>
              </a:spcAft>
            </a:pPr>
            <a:r>
              <a:rPr lang="zh-CN" altLang="zh-CN" kern="100" dirty="0">
                <a:latin typeface="等线" panose="02010600030101010101" pitchFamily="2" charset="-122"/>
                <a:cs typeface="Times New Roman" panose="02020603050405020304" pitchFamily="18" charset="0"/>
              </a:rPr>
              <a:t>函数拟合图</a:t>
            </a:r>
            <a:endParaRPr lang="zh-CN" altLang="zh-CN" sz="1200" kern="100" dirty="0">
              <a:latin typeface="等线" panose="02010600030101010101" pitchFamily="2" charset="-122"/>
              <a:cs typeface="Times New Roman" panose="02020603050405020304" pitchFamily="18"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9A18CE-21CB-44B1-914A-E16E5EEE4936}" type="datetime1">
              <a:rPr lang="zh-CN" altLang="en-US" sz="1400"/>
              <a:t>2025/11/4</a:t>
            </a:fld>
            <a:endParaRPr lang="zh-CN" altLang="en-US" sz="1400"/>
          </a:p>
        </p:txBody>
      </p:sp>
      <p:sp>
        <p:nvSpPr>
          <p:cNvPr id="188420" name="Rectangle 2"/>
          <p:cNvSpPr>
            <a:spLocks noGrp="1" noChangeArrowheads="1"/>
          </p:cNvSpPr>
          <p:nvPr>
            <p:ph type="title" idx="4294967295"/>
          </p:nvPr>
        </p:nvSpPr>
        <p:spPr>
          <a:xfrm>
            <a:off x="457200" y="276225"/>
            <a:ext cx="5829300" cy="849313"/>
          </a:xfrm>
        </p:spPr>
        <p:txBody>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188421" name="Rectangle 3"/>
          <p:cNvSpPr>
            <a:spLocks noGrp="1" noChangeArrowheads="1"/>
          </p:cNvSpPr>
          <p:nvPr>
            <p:ph type="body" idx="4294967295"/>
          </p:nvPr>
        </p:nvSpPr>
        <p:spPr>
          <a:xfrm>
            <a:off x="323851" y="1125538"/>
            <a:ext cx="7654290" cy="5000625"/>
          </a:xfrm>
        </p:spPr>
        <p:txBody>
          <a:bodyPr>
            <a:noAutofit/>
          </a:bodyPr>
          <a:lstStyle/>
          <a:p>
            <a:pPr>
              <a:lnSpc>
                <a:spcPct val="130000"/>
              </a:lnSpc>
            </a:pPr>
            <a:r>
              <a:rPr lang="zh-CN" altLang="en-US" b="1" dirty="0">
                <a:latin typeface="华文宋体" panose="02010600040101010101" pitchFamily="2" charset="-122"/>
                <a:ea typeface="华文宋体" panose="02010600040101010101" pitchFamily="2" charset="-122"/>
              </a:rPr>
              <a:t>收敛速度问题 </a:t>
            </a:r>
          </a:p>
          <a:p>
            <a:pPr>
              <a:lnSpc>
                <a:spcPct val="130000"/>
              </a:lnSpc>
            </a:pPr>
            <a:r>
              <a:rPr lang="zh-CN" altLang="en-US" b="1" dirty="0">
                <a:latin typeface="华文宋体" panose="02010600040101010101" pitchFamily="2" charset="-122"/>
                <a:ea typeface="华文宋体" panose="02010600040101010101" pitchFamily="2" charset="-122"/>
              </a:rPr>
              <a:t>局部极小点问题 </a:t>
            </a:r>
          </a:p>
          <a:p>
            <a:pPr lvl="1" algn="just">
              <a:lnSpc>
                <a:spcPct val="130000"/>
              </a:lnSpc>
            </a:pPr>
            <a:r>
              <a:rPr lang="zh-CN" altLang="en-US" sz="2800" b="1" dirty="0">
                <a:latin typeface="华文宋体" panose="02010600040101010101" pitchFamily="2" charset="-122"/>
                <a:ea typeface="华文宋体" panose="02010600040101010101" pitchFamily="2" charset="-122"/>
              </a:rPr>
              <a:t>逃离</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避开局部极小点：修改</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V</a:t>
            </a:r>
            <a:r>
              <a:rPr lang="zh-CN" altLang="en-US" sz="2800" b="1" dirty="0">
                <a:latin typeface="华文宋体" panose="02010600040101010101" pitchFamily="2" charset="-122"/>
                <a:ea typeface="华文宋体" panose="02010600040101010101" pitchFamily="2" charset="-122"/>
              </a:rPr>
              <a:t>的初值</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并不是总有效。</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E73F885F-C169-403D-93D6-BACCAE993D25}"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37890" name="Picture 2" descr="https://timgsa.baidu.com/timg?image&amp;quality=80&amp;size=b9999_10000&amp;sec=1571654338376&amp;di=2a3dd8072f66d5b6dd4458cf20dc90aa&amp;imgtype=0&amp;src=http%3A%2F%2Fimgsrc.baidu.com%2Fimgad%2Fpic%2Fitem%2Fa8773912b31bb051c28243143d7adab44aede06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0019" y="7826"/>
            <a:ext cx="2677795" cy="22354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3"/>
          <p:cNvGrpSpPr/>
          <p:nvPr/>
        </p:nvGrpSpPr>
        <p:grpSpPr bwMode="auto">
          <a:xfrm>
            <a:off x="1839192" y="3476540"/>
            <a:ext cx="5498767" cy="3143250"/>
            <a:chOff x="0" y="0"/>
            <a:chExt cx="4224" cy="2208"/>
          </a:xfrm>
        </p:grpSpPr>
        <p:sp>
          <p:nvSpPr>
            <p:cNvPr id="15" name="Line 4"/>
            <p:cNvSpPr>
              <a:spLocks noChangeShapeType="1"/>
            </p:cNvSpPr>
            <p:nvPr/>
          </p:nvSpPr>
          <p:spPr bwMode="auto">
            <a:xfrm flipV="1">
              <a:off x="0" y="0"/>
              <a:ext cx="0" cy="22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5"/>
            <p:cNvGrpSpPr/>
            <p:nvPr/>
          </p:nvGrpSpPr>
          <p:grpSpPr bwMode="auto">
            <a:xfrm>
              <a:off x="0" y="192"/>
              <a:ext cx="4224" cy="2016"/>
              <a:chOff x="0" y="0"/>
              <a:chExt cx="4224" cy="2016"/>
            </a:xfrm>
          </p:grpSpPr>
          <p:sp>
            <p:nvSpPr>
              <p:cNvPr id="17" name="Line 6"/>
              <p:cNvSpPr>
                <a:spLocks noChangeShapeType="1"/>
              </p:cNvSpPr>
              <p:nvPr/>
            </p:nvSpPr>
            <p:spPr bwMode="auto">
              <a:xfrm>
                <a:off x="0" y="2016"/>
                <a:ext cx="422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Oval 7"/>
              <p:cNvSpPr>
                <a:spLocks noChangeArrowheads="1"/>
              </p:cNvSpPr>
              <p:nvPr/>
            </p:nvSpPr>
            <p:spPr bwMode="auto">
              <a:xfrm>
                <a:off x="144" y="544"/>
                <a:ext cx="96" cy="128"/>
              </a:xfrm>
              <a:prstGeom prst="ellipse">
                <a:avLst/>
              </a:prstGeom>
              <a:solidFill>
                <a:srgbClr val="FF0000"/>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9" name="Rectangle 8"/>
              <p:cNvSpPr>
                <a:spLocks noChangeArrowheads="1"/>
              </p:cNvSpPr>
              <p:nvPr/>
            </p:nvSpPr>
            <p:spPr bwMode="auto">
              <a:xfrm>
                <a:off x="879" y="6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D</a:t>
                </a:r>
              </a:p>
            </p:txBody>
          </p:sp>
          <p:sp>
            <p:nvSpPr>
              <p:cNvPr id="20" name="Rectangle 9"/>
              <p:cNvSpPr>
                <a:spLocks noChangeArrowheads="1"/>
              </p:cNvSpPr>
              <p:nvPr/>
            </p:nvSpPr>
            <p:spPr bwMode="auto">
              <a:xfrm>
                <a:off x="1824" y="1680"/>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B</a:t>
                </a:r>
              </a:p>
            </p:txBody>
          </p:sp>
          <p:sp>
            <p:nvSpPr>
              <p:cNvPr id="21" name="Rectangle 10"/>
              <p:cNvSpPr>
                <a:spLocks noChangeArrowheads="1"/>
              </p:cNvSpPr>
              <p:nvPr/>
            </p:nvSpPr>
            <p:spPr bwMode="auto">
              <a:xfrm>
                <a:off x="336" y="105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400" b="1">
                    <a:latin typeface="Times New Roman" panose="02020603050405020304" pitchFamily="18" charset="0"/>
                  </a:rPr>
                  <a:t>A</a:t>
                </a:r>
              </a:p>
            </p:txBody>
          </p:sp>
          <p:sp>
            <p:nvSpPr>
              <p:cNvPr id="22" name="Freeform 11"/>
              <p:cNvSpPr>
                <a:spLocks noChangeArrowheads="1"/>
              </p:cNvSpPr>
              <p:nvPr/>
            </p:nvSpPr>
            <p:spPr bwMode="auto">
              <a:xfrm>
                <a:off x="96" y="0"/>
                <a:ext cx="3648" cy="1712"/>
              </a:xfrm>
              <a:custGeom>
                <a:avLst/>
                <a:gdLst>
                  <a:gd name="T0" fmla="*/ 0 w 3648"/>
                  <a:gd name="T1" fmla="*/ 576 h 1712"/>
                  <a:gd name="T2" fmla="*/ 336 w 3648"/>
                  <a:gd name="T3" fmla="*/ 1056 h 1712"/>
                  <a:gd name="T4" fmla="*/ 912 w 3648"/>
                  <a:gd name="T5" fmla="*/ 816 h 1712"/>
                  <a:gd name="T6" fmla="*/ 1344 w 3648"/>
                  <a:gd name="T7" fmla="*/ 1440 h 1712"/>
                  <a:gd name="T8" fmla="*/ 1824 w 3648"/>
                  <a:gd name="T9" fmla="*/ 1680 h 1712"/>
                  <a:gd name="T10" fmla="*/ 2112 w 3648"/>
                  <a:gd name="T11" fmla="*/ 1248 h 1712"/>
                  <a:gd name="T12" fmla="*/ 2448 w 3648"/>
                  <a:gd name="T13" fmla="*/ 768 h 1712"/>
                  <a:gd name="T14" fmla="*/ 2736 w 3648"/>
                  <a:gd name="T15" fmla="*/ 864 h 1712"/>
                  <a:gd name="T16" fmla="*/ 3120 w 3648"/>
                  <a:gd name="T17" fmla="*/ 480 h 1712"/>
                  <a:gd name="T18" fmla="*/ 3456 w 3648"/>
                  <a:gd name="T19" fmla="*/ 432 h 1712"/>
                  <a:gd name="T20" fmla="*/ 3648 w 3648"/>
                  <a:gd name="T21" fmla="*/ 0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8"/>
                  <a:gd name="T34" fmla="*/ 0 h 1712"/>
                  <a:gd name="T35" fmla="*/ 3648 w 3648"/>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8" h="1712">
                    <a:moveTo>
                      <a:pt x="0" y="576"/>
                    </a:moveTo>
                    <a:cubicBezTo>
                      <a:pt x="92" y="796"/>
                      <a:pt x="184" y="1016"/>
                      <a:pt x="336" y="1056"/>
                    </a:cubicBezTo>
                    <a:cubicBezTo>
                      <a:pt x="488" y="1096"/>
                      <a:pt x="744" y="752"/>
                      <a:pt x="912" y="816"/>
                    </a:cubicBezTo>
                    <a:cubicBezTo>
                      <a:pt x="1080" y="880"/>
                      <a:pt x="1192" y="1296"/>
                      <a:pt x="1344" y="1440"/>
                    </a:cubicBezTo>
                    <a:cubicBezTo>
                      <a:pt x="1496" y="1584"/>
                      <a:pt x="1696" y="1712"/>
                      <a:pt x="1824" y="1680"/>
                    </a:cubicBezTo>
                    <a:cubicBezTo>
                      <a:pt x="1952" y="1648"/>
                      <a:pt x="2008" y="1400"/>
                      <a:pt x="2112" y="1248"/>
                    </a:cubicBezTo>
                    <a:cubicBezTo>
                      <a:pt x="2216" y="1096"/>
                      <a:pt x="2344" y="832"/>
                      <a:pt x="2448" y="768"/>
                    </a:cubicBezTo>
                    <a:cubicBezTo>
                      <a:pt x="2552" y="704"/>
                      <a:pt x="2624" y="912"/>
                      <a:pt x="2736" y="864"/>
                    </a:cubicBezTo>
                    <a:cubicBezTo>
                      <a:pt x="2848" y="816"/>
                      <a:pt x="3000" y="552"/>
                      <a:pt x="3120" y="480"/>
                    </a:cubicBezTo>
                    <a:cubicBezTo>
                      <a:pt x="3240" y="408"/>
                      <a:pt x="3368" y="512"/>
                      <a:pt x="3456" y="432"/>
                    </a:cubicBezTo>
                    <a:cubicBezTo>
                      <a:pt x="3544" y="352"/>
                      <a:pt x="3616" y="40"/>
                      <a:pt x="3648" y="0"/>
                    </a:cubicBezTo>
                  </a:path>
                </a:pathLst>
              </a:cu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21">
                                            <p:txEl>
                                              <p:pRg st="0" end="0"/>
                                            </p:txEl>
                                          </p:spTgt>
                                        </p:tgtEl>
                                        <p:attrNameLst>
                                          <p:attrName>style.visibility</p:attrName>
                                        </p:attrNameLst>
                                      </p:cBhvr>
                                      <p:to>
                                        <p:strVal val="visible"/>
                                      </p:to>
                                    </p:set>
                                    <p:anim calcmode="lin" valueType="num">
                                      <p:cBhvr additive="base">
                                        <p:cTn id="7" dur="500" fill="hold"/>
                                        <p:tgtEl>
                                          <p:spTgt spid="18842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2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21">
                                            <p:txEl>
                                              <p:pRg st="1" end="1"/>
                                            </p:txEl>
                                          </p:spTgt>
                                        </p:tgtEl>
                                        <p:attrNameLst>
                                          <p:attrName>style.visibility</p:attrName>
                                        </p:attrNameLst>
                                      </p:cBhvr>
                                      <p:to>
                                        <p:strVal val="visible"/>
                                      </p:to>
                                    </p:set>
                                    <p:anim calcmode="lin" valueType="num">
                                      <p:cBhvr additive="base">
                                        <p:cTn id="13" dur="500" fill="hold"/>
                                        <p:tgtEl>
                                          <p:spTgt spid="18842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2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8421">
                                            <p:txEl>
                                              <p:pRg st="2" end="2"/>
                                            </p:txEl>
                                          </p:spTgt>
                                        </p:tgtEl>
                                        <p:attrNameLst>
                                          <p:attrName>style.visibility</p:attrName>
                                        </p:attrNameLst>
                                      </p:cBhvr>
                                      <p:to>
                                        <p:strVal val="visible"/>
                                      </p:to>
                                    </p:set>
                                    <p:anim calcmode="lin" valueType="num">
                                      <p:cBhvr additive="base">
                                        <p:cTn id="19" dur="500" fill="hold"/>
                                        <p:tgtEl>
                                          <p:spTgt spid="18842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842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1" grpId="0" build="p" bldLvl="2"/>
    </p:bldLst>
  </p:timing>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94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689C131-ADC0-4440-9A9D-F0F112A19046}" type="datetime1">
              <a:rPr lang="zh-CN" altLang="en-US" sz="1400"/>
              <a:t>2025/11/4</a:t>
            </a:fld>
            <a:endParaRPr lang="zh-CN" altLang="en-US" sz="1400"/>
          </a:p>
        </p:txBody>
      </p:sp>
      <p:sp>
        <p:nvSpPr>
          <p:cNvPr id="189444" name="Rectangle 2"/>
          <p:cNvSpPr>
            <a:spLocks noGrp="1" noChangeArrowheads="1"/>
          </p:cNvSpPr>
          <p:nvPr>
            <p:ph type="title" idx="4294967295"/>
          </p:nvPr>
        </p:nvSpPr>
        <p:spPr>
          <a:xfrm>
            <a:off x="805840" y="560150"/>
            <a:ext cx="4309110" cy="839787"/>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endParaRPr lang="zh-CN" altLang="en-US" sz="3600" dirty="0">
              <a:solidFill>
                <a:srgbClr val="FF0000"/>
              </a:solidFill>
              <a:latin typeface="华文宋体" panose="02010600040101010101" pitchFamily="2" charset="-122"/>
              <a:ea typeface="华文宋体" panose="02010600040101010101" pitchFamily="2" charset="-122"/>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C764B7F-FCEF-4D8F-B0F7-43CC7B88A27F}"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67458" y="3084190"/>
            <a:ext cx="784701" cy="784701"/>
          </a:xfrm>
          <a:prstGeom prst="rect">
            <a:avLst/>
          </a:prstGeom>
        </p:spPr>
      </p:pic>
      <p:pic>
        <p:nvPicPr>
          <p:cNvPr id="4" name="图片 3"/>
          <p:cNvPicPr>
            <a:picLocks noChangeAspect="1"/>
          </p:cNvPicPr>
          <p:nvPr/>
        </p:nvPicPr>
        <p:blipFill>
          <a:blip r:embed="rId3"/>
          <a:stretch>
            <a:fillRect/>
          </a:stretch>
        </p:blipFill>
        <p:spPr>
          <a:xfrm>
            <a:off x="5681138" y="51911"/>
            <a:ext cx="2619063" cy="2331720"/>
          </a:xfrm>
          <a:prstGeom prst="rect">
            <a:avLst/>
          </a:prstGeom>
        </p:spPr>
      </p:pic>
      <p:sp>
        <p:nvSpPr>
          <p:cNvPr id="17" name="Rectangle 3"/>
          <p:cNvSpPr txBox="1">
            <a:spLocks noChangeArrowheads="1"/>
          </p:cNvSpPr>
          <p:nvPr/>
        </p:nvSpPr>
        <p:spPr>
          <a:xfrm>
            <a:off x="853338" y="1594962"/>
            <a:ext cx="7181951" cy="437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b="1" dirty="0">
                <a:latin typeface="华文宋体" panose="02010600040101010101" pitchFamily="2" charset="-122"/>
                <a:ea typeface="华文宋体" panose="02010600040101010101" pitchFamily="2" charset="-122"/>
              </a:rPr>
              <a:t>网络瘫痪问题</a:t>
            </a:r>
            <a:r>
              <a:rPr lang="zh-CN" altLang="en-US" dirty="0">
                <a:latin typeface="华文宋体" panose="02010600040101010101" pitchFamily="2" charset="-122"/>
                <a:ea typeface="华文宋体" panose="02010600040101010101" pitchFamily="2" charset="-122"/>
              </a:rPr>
              <a:t> </a:t>
            </a:r>
          </a:p>
          <a:p>
            <a:pPr lvl="1">
              <a:lnSpc>
                <a:spcPct val="120000"/>
              </a:lnSpc>
            </a:pPr>
            <a:r>
              <a:rPr lang="zh-CN" altLang="en-US" sz="2800" b="1" dirty="0">
                <a:latin typeface="华文宋体" panose="02010600040101010101" pitchFamily="2" charset="-122"/>
                <a:ea typeface="华文宋体" panose="02010600040101010101" pitchFamily="2" charset="-122"/>
              </a:rPr>
              <a:t>在训练中，权可能变得很大，这会使神经元的网络输入变得很大，从而又使得其激活函数的</a:t>
            </a:r>
            <a:r>
              <a:rPr lang="zh-CN" altLang="en-US" sz="2800" b="1" dirty="0">
                <a:solidFill>
                  <a:srgbClr val="FF3300"/>
                </a:solidFill>
                <a:latin typeface="华文宋体" panose="02010600040101010101" pitchFamily="2" charset="-122"/>
                <a:ea typeface="华文宋体" panose="02010600040101010101" pitchFamily="2" charset="-122"/>
              </a:rPr>
              <a:t>导函数</a:t>
            </a:r>
            <a:r>
              <a:rPr lang="zh-CN" altLang="en-US" sz="2800" b="1" dirty="0">
                <a:latin typeface="华文宋体" panose="02010600040101010101" pitchFamily="2" charset="-122"/>
                <a:ea typeface="华文宋体" panose="02010600040101010101" pitchFamily="2" charset="-122"/>
              </a:rPr>
              <a:t>在此点上的取值</a:t>
            </a:r>
            <a:r>
              <a:rPr lang="zh-CN" altLang="en-US" sz="2800" b="1" dirty="0">
                <a:solidFill>
                  <a:srgbClr val="FF3300"/>
                </a:solidFill>
                <a:latin typeface="华文宋体" panose="02010600040101010101" pitchFamily="2" charset="-122"/>
                <a:ea typeface="华文宋体" panose="02010600040101010101" pitchFamily="2" charset="-122"/>
              </a:rPr>
              <a:t>很小</a:t>
            </a:r>
            <a:r>
              <a:rPr lang="zh-CN" altLang="en-US" sz="2800" b="1" dirty="0">
                <a:latin typeface="华文宋体" panose="02010600040101010101" pitchFamily="2" charset="-122"/>
                <a:ea typeface="华文宋体" panose="02010600040101010101" pitchFamily="2" charset="-122"/>
              </a:rPr>
              <a:t>。根据相应式子，此时的训练</a:t>
            </a:r>
            <a:r>
              <a:rPr lang="zh-CN" altLang="en-US" sz="2800" b="1" dirty="0">
                <a:solidFill>
                  <a:srgbClr val="FF3300"/>
                </a:solidFill>
                <a:latin typeface="华文宋体" panose="02010600040101010101" pitchFamily="2" charset="-122"/>
                <a:ea typeface="华文宋体" panose="02010600040101010101" pitchFamily="2" charset="-122"/>
              </a:rPr>
              <a:t>步长</a:t>
            </a:r>
            <a:r>
              <a:rPr lang="zh-CN" altLang="en-US" sz="2800" b="1" dirty="0">
                <a:latin typeface="华文宋体" panose="02010600040101010101" pitchFamily="2" charset="-122"/>
                <a:ea typeface="华文宋体" panose="02010600040101010101" pitchFamily="2" charset="-122"/>
              </a:rPr>
              <a:t>会变得非常小，进而将导致训练</a:t>
            </a:r>
            <a:r>
              <a:rPr lang="zh-CN" altLang="en-US" sz="2800" b="1" dirty="0">
                <a:solidFill>
                  <a:srgbClr val="FF3300"/>
                </a:solidFill>
                <a:latin typeface="华文宋体" panose="02010600040101010101" pitchFamily="2" charset="-122"/>
                <a:ea typeface="华文宋体" panose="02010600040101010101" pitchFamily="2" charset="-122"/>
              </a:rPr>
              <a:t>速度</a:t>
            </a:r>
            <a:r>
              <a:rPr lang="zh-CN" altLang="en-US" sz="2800" b="1" dirty="0">
                <a:latin typeface="华文宋体" panose="02010600040101010101" pitchFamily="2" charset="-122"/>
                <a:ea typeface="华文宋体" panose="02010600040101010101" pitchFamily="2" charset="-122"/>
              </a:rPr>
              <a:t>降得非常</a:t>
            </a:r>
            <a:r>
              <a:rPr lang="zh-CN" altLang="en-US" sz="2800" b="1" dirty="0">
                <a:solidFill>
                  <a:srgbClr val="FF3300"/>
                </a:solidFill>
                <a:latin typeface="华文宋体" panose="02010600040101010101" pitchFamily="2" charset="-122"/>
                <a:ea typeface="华文宋体" panose="02010600040101010101" pitchFamily="2" charset="-122"/>
              </a:rPr>
              <a:t>低</a:t>
            </a:r>
            <a:r>
              <a:rPr lang="zh-CN" altLang="en-US" sz="2800" b="1" dirty="0">
                <a:latin typeface="华文宋体" panose="02010600040101010101" pitchFamily="2" charset="-122"/>
                <a:ea typeface="华文宋体" panose="02010600040101010101" pitchFamily="2" charset="-122"/>
              </a:rPr>
              <a:t>，最终导致网络停止收敛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A4352E-BF75-46E0-B4A2-04FE3516C8DA}" type="datetime1">
              <a:rPr lang="zh-CN" altLang="en-US" sz="1400"/>
              <a:t>2025/11/4</a:t>
            </a:fld>
            <a:endParaRPr lang="zh-CN" altLang="en-US" sz="1400"/>
          </a:p>
        </p:txBody>
      </p:sp>
      <p:sp>
        <p:nvSpPr>
          <p:cNvPr id="190468" name="Rectangle 2"/>
          <p:cNvSpPr>
            <a:spLocks noGrp="1" noChangeArrowheads="1"/>
          </p:cNvSpPr>
          <p:nvPr>
            <p:ph type="title" idx="4294967295"/>
          </p:nvPr>
        </p:nvSpPr>
        <p:spPr>
          <a:xfrm>
            <a:off x="907440" y="191056"/>
            <a:ext cx="4263390" cy="1029333"/>
          </a:xfrm>
        </p:spPr>
        <p:txBody>
          <a:bodyPr>
            <a:normAutofit/>
          </a:bodyPr>
          <a:lstStyle/>
          <a:p>
            <a:pPr eaLnBrk="1" hangingPunct="1"/>
            <a:r>
              <a:rPr lang="en-US" altLang="zh-CN" sz="3600" b="1" dirty="0">
                <a:solidFill>
                  <a:srgbClr val="FF0000"/>
                </a:solidFill>
                <a:latin typeface="华文宋体" panose="02010600040101010101" pitchFamily="2" charset="-122"/>
                <a:ea typeface="华文宋体" panose="02010600040101010101" pitchFamily="2" charset="-122"/>
              </a:rPr>
              <a:t>6.6 </a:t>
            </a:r>
            <a:r>
              <a:rPr lang="zh-CN" altLang="en-US" sz="3600" b="1" dirty="0">
                <a:solidFill>
                  <a:srgbClr val="FF0000"/>
                </a:solidFill>
                <a:latin typeface="华文宋体" panose="02010600040101010101" pitchFamily="2" charset="-122"/>
                <a:ea typeface="华文宋体" panose="02010600040101010101" pitchFamily="2" charset="-122"/>
              </a:rPr>
              <a:t>几个问题的讨论 </a:t>
            </a:r>
          </a:p>
        </p:txBody>
      </p:sp>
      <p:sp>
        <p:nvSpPr>
          <p:cNvPr id="190469" name="Rectangle 3"/>
          <p:cNvSpPr>
            <a:spLocks noGrp="1" noChangeArrowheads="1"/>
          </p:cNvSpPr>
          <p:nvPr>
            <p:ph type="body" idx="4294967295"/>
          </p:nvPr>
        </p:nvSpPr>
        <p:spPr>
          <a:xfrm>
            <a:off x="814259" y="1290479"/>
            <a:ext cx="7546405" cy="3099436"/>
          </a:xfrm>
        </p:spPr>
        <p:txBody>
          <a:bodyPr/>
          <a:lstStyle/>
          <a:p>
            <a:pPr marL="1905" indent="-344805">
              <a:lnSpc>
                <a:spcPct val="130000"/>
              </a:lnSpc>
              <a:buFontTx/>
              <a:buNone/>
            </a:pPr>
            <a:r>
              <a:rPr lang="en-US" altLang="zh-CN" sz="2800" b="1" dirty="0">
                <a:latin typeface="Times New Roman" panose="02020603050405020304" pitchFamily="18" charset="0"/>
                <a:ea typeface="黑体" panose="02010609060101010101" pitchFamily="49" charset="-122"/>
              </a:rPr>
              <a:t>  </a:t>
            </a:r>
            <a:r>
              <a:rPr lang="zh-CN" altLang="en-US" b="1" dirty="0">
                <a:latin typeface="华文宋体" panose="02010600040101010101" pitchFamily="2" charset="-122"/>
                <a:ea typeface="华文宋体" panose="02010600040101010101" pitchFamily="2" charset="-122"/>
              </a:rPr>
              <a:t>步长问题</a:t>
            </a:r>
            <a:r>
              <a:rPr lang="zh-CN" altLang="en-US" dirty="0">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1.BP</a:t>
            </a:r>
            <a:r>
              <a:rPr lang="zh-CN" altLang="en-US" sz="2800" b="1" dirty="0">
                <a:latin typeface="华文宋体" panose="02010600040101010101" pitchFamily="2" charset="-122"/>
                <a:ea typeface="华文宋体" panose="02010600040101010101" pitchFamily="2" charset="-122"/>
              </a:rPr>
              <a:t>网络的收敛是基于无穷小的权修改量</a:t>
            </a: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步长太小，收敛就非常慢</a:t>
            </a:r>
          </a:p>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步长太大，可能会导致网络的不稳定</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888C3638-DCC3-41FB-93B4-96ADD0C2BC37}"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4" name="图形 11" descr="衬衫"/>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87424">
            <a:off x="8416267" y="2907232"/>
            <a:ext cx="784701" cy="784701"/>
          </a:xfrm>
          <a:prstGeom prst="rect">
            <a:avLst/>
          </a:prstGeom>
        </p:spPr>
      </p:pic>
      <p:pic>
        <p:nvPicPr>
          <p:cNvPr id="4" name="图片 3"/>
          <p:cNvPicPr>
            <a:picLocks noChangeAspect="1"/>
          </p:cNvPicPr>
          <p:nvPr/>
        </p:nvPicPr>
        <p:blipFill>
          <a:blip r:embed="rId3"/>
          <a:stretch>
            <a:fillRect/>
          </a:stretch>
        </p:blipFill>
        <p:spPr>
          <a:xfrm>
            <a:off x="6553200" y="0"/>
            <a:ext cx="1727388" cy="2159235"/>
          </a:xfrm>
          <a:prstGeom prst="rect">
            <a:avLst/>
          </a:prstGeom>
        </p:spPr>
      </p:pic>
      <p:grpSp>
        <p:nvGrpSpPr>
          <p:cNvPr id="15" name="Group 4"/>
          <p:cNvGrpSpPr/>
          <p:nvPr/>
        </p:nvGrpSpPr>
        <p:grpSpPr bwMode="auto">
          <a:xfrm>
            <a:off x="5700900" y="5030252"/>
            <a:ext cx="2971800" cy="1890713"/>
            <a:chOff x="0" y="0"/>
            <a:chExt cx="1872" cy="1191"/>
          </a:xfrm>
        </p:grpSpPr>
        <p:sp>
          <p:nvSpPr>
            <p:cNvPr id="16" name="Freeform 5"/>
            <p:cNvSpPr>
              <a:spLocks noChangeArrowheads="1"/>
            </p:cNvSpPr>
            <p:nvPr/>
          </p:nvSpPr>
          <p:spPr bwMode="auto">
            <a:xfrm>
              <a:off x="0" y="0"/>
              <a:ext cx="1872" cy="960"/>
            </a:xfrm>
            <a:custGeom>
              <a:avLst/>
              <a:gdLst>
                <a:gd name="T0" fmla="*/ 0 w 4680"/>
                <a:gd name="T1" fmla="*/ 38 h 1274"/>
                <a:gd name="T2" fmla="*/ 4 w 4680"/>
                <a:gd name="T3" fmla="*/ 38 h 1274"/>
                <a:gd name="T4" fmla="*/ 6 w 4680"/>
                <a:gd name="T5" fmla="*/ 151 h 1274"/>
                <a:gd name="T6" fmla="*/ 11 w 4680"/>
                <a:gd name="T7" fmla="*/ 114 h 1274"/>
                <a:gd name="T8" fmla="*/ 15 w 4680"/>
                <a:gd name="T9" fmla="*/ 303 h 1274"/>
                <a:gd name="T10" fmla="*/ 24 w 4680"/>
                <a:gd name="T11" fmla="*/ 75 h 1274"/>
                <a:gd name="T12" fmla="*/ 28 w 4680"/>
                <a:gd name="T13" fmla="*/ 114 h 1274"/>
                <a:gd name="T14" fmla="*/ 31 w 4680"/>
                <a:gd name="T15" fmla="*/ 75 h 1274"/>
                <a:gd name="T16" fmla="*/ 35 w 4680"/>
                <a:gd name="T17" fmla="*/ 151 h 1274"/>
                <a:gd name="T18" fmla="*/ 48 w 4680"/>
                <a:gd name="T19" fmla="*/ 0 h 1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80"/>
                <a:gd name="T31" fmla="*/ 0 h 1274"/>
                <a:gd name="T32" fmla="*/ 4680 w 4680"/>
                <a:gd name="T33" fmla="*/ 1274 h 1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80" h="1274">
                  <a:moveTo>
                    <a:pt x="0" y="156"/>
                  </a:moveTo>
                  <a:cubicBezTo>
                    <a:pt x="135" y="117"/>
                    <a:pt x="270" y="78"/>
                    <a:pt x="360" y="156"/>
                  </a:cubicBezTo>
                  <a:cubicBezTo>
                    <a:pt x="450" y="234"/>
                    <a:pt x="420" y="572"/>
                    <a:pt x="540" y="624"/>
                  </a:cubicBezTo>
                  <a:cubicBezTo>
                    <a:pt x="660" y="676"/>
                    <a:pt x="930" y="364"/>
                    <a:pt x="1080" y="468"/>
                  </a:cubicBezTo>
                  <a:cubicBezTo>
                    <a:pt x="1230" y="572"/>
                    <a:pt x="1230" y="1274"/>
                    <a:pt x="1440" y="1248"/>
                  </a:cubicBezTo>
                  <a:cubicBezTo>
                    <a:pt x="1650" y="1222"/>
                    <a:pt x="2130" y="442"/>
                    <a:pt x="2340" y="312"/>
                  </a:cubicBezTo>
                  <a:cubicBezTo>
                    <a:pt x="2550" y="182"/>
                    <a:pt x="2580" y="468"/>
                    <a:pt x="2700" y="468"/>
                  </a:cubicBezTo>
                  <a:cubicBezTo>
                    <a:pt x="2820" y="468"/>
                    <a:pt x="2940" y="286"/>
                    <a:pt x="3060" y="312"/>
                  </a:cubicBezTo>
                  <a:cubicBezTo>
                    <a:pt x="3180" y="338"/>
                    <a:pt x="3150" y="676"/>
                    <a:pt x="3420" y="624"/>
                  </a:cubicBezTo>
                  <a:cubicBezTo>
                    <a:pt x="3690" y="572"/>
                    <a:pt x="4185" y="286"/>
                    <a:pt x="46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Oval 6"/>
            <p:cNvSpPr>
              <a:spLocks noChangeArrowheads="1"/>
            </p:cNvSpPr>
            <p:nvPr/>
          </p:nvSpPr>
          <p:spPr bwMode="auto">
            <a:xfrm>
              <a:off x="144" y="240"/>
              <a:ext cx="48" cy="48"/>
            </a:xfrm>
            <a:prstGeom prst="ellipse">
              <a:avLst/>
            </a:prstGeom>
            <a:solidFill>
              <a:schemeClr val="tx2"/>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 name="Text Box 7"/>
            <p:cNvSpPr txBox="1">
              <a:spLocks noChangeArrowheads="1"/>
            </p:cNvSpPr>
            <p:nvPr/>
          </p:nvSpPr>
          <p:spPr bwMode="auto">
            <a:xfrm>
              <a:off x="144" y="432"/>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A</a:t>
              </a:r>
            </a:p>
          </p:txBody>
        </p:sp>
        <p:sp>
          <p:nvSpPr>
            <p:cNvPr id="19" name="Text Box 8"/>
            <p:cNvSpPr txBox="1">
              <a:spLocks noChangeArrowheads="1"/>
            </p:cNvSpPr>
            <p:nvPr/>
          </p:nvSpPr>
          <p:spPr bwMode="auto">
            <a:xfrm>
              <a:off x="576" y="96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B</a:t>
              </a:r>
            </a:p>
          </p:txBody>
        </p:sp>
        <p:sp>
          <p:nvSpPr>
            <p:cNvPr id="20" name="Text Box 9"/>
            <p:cNvSpPr txBox="1">
              <a:spLocks noChangeArrowheads="1"/>
            </p:cNvSpPr>
            <p:nvPr/>
          </p:nvSpPr>
          <p:spPr bwMode="auto">
            <a:xfrm>
              <a:off x="336" y="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b="1">
                  <a:latin typeface="Times New Roman" panose="02020603050405020304" pitchFamily="18" charset="0"/>
                </a:rPr>
                <a:t>D</a:t>
              </a:r>
            </a:p>
          </p:txBody>
        </p:sp>
      </p:grpSp>
      <p:sp>
        <p:nvSpPr>
          <p:cNvPr id="3" name="矩形 2"/>
          <p:cNvSpPr/>
          <p:nvPr/>
        </p:nvSpPr>
        <p:spPr>
          <a:xfrm>
            <a:off x="814258" y="3777142"/>
            <a:ext cx="6953975" cy="1212640"/>
          </a:xfrm>
          <a:prstGeom prst="rect">
            <a:avLst/>
          </a:prstGeom>
        </p:spPr>
        <p:txBody>
          <a:bodyPr wrap="square">
            <a:spAutoFit/>
          </a:bodyPr>
          <a:lstStyle/>
          <a:p>
            <a:pPr marL="1905" lvl="1" indent="170180">
              <a:lnSpc>
                <a:spcPct val="130000"/>
              </a:lnSpc>
              <a:buFontTx/>
              <a:buNone/>
            </a:pPr>
            <a:r>
              <a:rPr lang="en-US" altLang="zh-CN" sz="2800" b="1" dirty="0">
                <a:latin typeface="华文宋体" panose="02010600040101010101" pitchFamily="2" charset="-122"/>
                <a:ea typeface="华文宋体" panose="02010600040101010101" pitchFamily="2" charset="-122"/>
              </a:rPr>
              <a:t>4.</a:t>
            </a:r>
            <a:r>
              <a:rPr lang="zh-CN" altLang="en-US" sz="2800" b="1" dirty="0">
                <a:solidFill>
                  <a:srgbClr val="FF3300"/>
                </a:solidFill>
                <a:latin typeface="华文宋体" panose="02010600040101010101" pitchFamily="2" charset="-122"/>
                <a:ea typeface="华文宋体" panose="02010600040101010101" pitchFamily="2" charset="-122"/>
              </a:rPr>
              <a:t>自适应</a:t>
            </a:r>
            <a:r>
              <a:rPr lang="zh-CN" altLang="en-US" sz="2800" b="1" dirty="0">
                <a:latin typeface="华文宋体" panose="02010600040101010101" pitchFamily="2" charset="-122"/>
                <a:ea typeface="华文宋体" panose="02010600040101010101" pitchFamily="2" charset="-122"/>
              </a:rPr>
              <a:t>步长，使得权修改量能随着网络的训练而不断变化。</a:t>
            </a:r>
            <a:r>
              <a:rPr lang="en-US" altLang="zh-CN" sz="2800" b="1" dirty="0">
                <a:latin typeface="华文宋体" panose="02010600040101010101" pitchFamily="2" charset="-122"/>
                <a:ea typeface="华文宋体" panose="02010600040101010101" pitchFamily="2" charset="-122"/>
              </a:rPr>
              <a:t>[1988</a:t>
            </a:r>
            <a:r>
              <a:rPr lang="zh-CN" altLang="en-US" sz="2800" b="1" dirty="0">
                <a:latin typeface="华文宋体" panose="02010600040101010101" pitchFamily="2" charset="-122"/>
                <a:ea typeface="华文宋体" panose="02010600040101010101" pitchFamily="2" charset="-122"/>
              </a:rPr>
              <a:t>年，</a:t>
            </a:r>
            <a:r>
              <a:rPr lang="en-US" altLang="zh-CN" sz="2800" b="1" dirty="0">
                <a:latin typeface="华文宋体" panose="02010600040101010101" pitchFamily="2" charset="-122"/>
                <a:ea typeface="华文宋体" panose="02010600040101010101" pitchFamily="2" charset="-122"/>
              </a:rPr>
              <a:t>Wasserman]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9">
                                            <p:txEl>
                                              <p:pRg st="0" end="0"/>
                                            </p:txEl>
                                          </p:spTgt>
                                        </p:tgtEl>
                                        <p:attrNameLst>
                                          <p:attrName>style.visibility</p:attrName>
                                        </p:attrNameLst>
                                      </p:cBhvr>
                                      <p:to>
                                        <p:strVal val="visible"/>
                                      </p:to>
                                    </p:set>
                                    <p:anim calcmode="lin" valueType="num">
                                      <p:cBhvr additive="base">
                                        <p:cTn id="7" dur="500" fill="hold"/>
                                        <p:tgtEl>
                                          <p:spTgt spid="1904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04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0469">
                                            <p:txEl>
                                              <p:pRg st="1" end="1"/>
                                            </p:txEl>
                                          </p:spTgt>
                                        </p:tgtEl>
                                        <p:attrNameLst>
                                          <p:attrName>style.visibility</p:attrName>
                                        </p:attrNameLst>
                                      </p:cBhvr>
                                      <p:to>
                                        <p:strVal val="visible"/>
                                      </p:to>
                                    </p:set>
                                    <p:anim calcmode="lin" valueType="num">
                                      <p:cBhvr additive="base">
                                        <p:cTn id="13" dur="500" fill="hold"/>
                                        <p:tgtEl>
                                          <p:spTgt spid="1904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04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69">
                                            <p:txEl>
                                              <p:pRg st="2" end="2"/>
                                            </p:txEl>
                                          </p:spTgt>
                                        </p:tgtEl>
                                        <p:attrNameLst>
                                          <p:attrName>style.visibility</p:attrName>
                                        </p:attrNameLst>
                                      </p:cBhvr>
                                      <p:to>
                                        <p:strVal val="visible"/>
                                      </p:to>
                                    </p:set>
                                    <p:anim calcmode="lin" valueType="num">
                                      <p:cBhvr additive="base">
                                        <p:cTn id="19" dur="500" fill="hold"/>
                                        <p:tgtEl>
                                          <p:spTgt spid="1904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04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0469">
                                            <p:txEl>
                                              <p:pRg st="3" end="3"/>
                                            </p:txEl>
                                          </p:spTgt>
                                        </p:tgtEl>
                                        <p:attrNameLst>
                                          <p:attrName>style.visibility</p:attrName>
                                        </p:attrNameLst>
                                      </p:cBhvr>
                                      <p:to>
                                        <p:strVal val="visible"/>
                                      </p:to>
                                    </p:set>
                                    <p:anim calcmode="lin" valueType="num">
                                      <p:cBhvr additive="base">
                                        <p:cTn id="25" dur="500" fill="hold"/>
                                        <p:tgtEl>
                                          <p:spTgt spid="1904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04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9" grpId="0" build="p" bldLvl="2"/>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273" y="729673"/>
            <a:ext cx="7639643" cy="5511945"/>
          </a:xfrm>
        </p:spPr>
        <p:txBody>
          <a:bodyPr vert="horz" lIns="91440" tIns="45720" rIns="91440" bIns="45720" rtlCol="0" anchor="t">
            <a:noAutofit/>
          </a:bodyPr>
          <a:lstStyle/>
          <a:p>
            <a:r>
              <a:rPr lang="en-US" altLang="zh-CN" sz="2400" dirty="0">
                <a:latin typeface="华文新魏" panose="02010800040101010101" pitchFamily="2" charset="-122"/>
                <a:ea typeface="华文新魏" panose="02010800040101010101" pitchFamily="2" charset="-122"/>
              </a:rPr>
              <a:t>1. </a:t>
            </a:r>
            <a:r>
              <a:rPr lang="zh-CN" altLang="en-US" sz="2400" dirty="0">
                <a:latin typeface="华文新魏" panose="02010800040101010101" pitchFamily="2" charset="-122"/>
                <a:ea typeface="华文新魏" panose="02010800040101010101" pitchFamily="2" charset="-122"/>
              </a:rPr>
              <a:t>人工智能如何发展？</a:t>
            </a:r>
          </a:p>
          <a:p>
            <a:r>
              <a:rPr lang="en-US" altLang="zh-CN" sz="2400" dirty="0">
                <a:latin typeface="华文新魏" panose="02010800040101010101" pitchFamily="2" charset="-122"/>
                <a:ea typeface="华文新魏" panose="02010800040101010101" pitchFamily="2" charset="-122"/>
              </a:rPr>
              <a:t>2. </a:t>
            </a:r>
            <a:r>
              <a:rPr lang="zh-CN" altLang="en-US" sz="2400" dirty="0">
                <a:latin typeface="华文新魏" panose="02010800040101010101" pitchFamily="2" charset="-122"/>
                <a:ea typeface="华文新魏" panose="02010800040101010101" pitchFamily="2" charset="-122"/>
              </a:rPr>
              <a:t>究竟什么才是真正的人工智能？</a:t>
            </a:r>
          </a:p>
          <a:p>
            <a:r>
              <a:rPr lang="en-US" altLang="zh-CN" sz="2400" dirty="0">
                <a:latin typeface="华文新魏" panose="02010800040101010101" pitchFamily="2" charset="-122"/>
                <a:ea typeface="华文新魏" panose="02010800040101010101" pitchFamily="2" charset="-122"/>
              </a:rPr>
              <a:t>3. </a:t>
            </a:r>
            <a:r>
              <a:rPr lang="zh-CN" altLang="en-US" sz="2400" dirty="0">
                <a:latin typeface="华文新魏" panose="02010800040101010101" pitchFamily="2" charset="-122"/>
                <a:ea typeface="华文新魏" panose="02010800040101010101" pitchFamily="2" charset="-122"/>
              </a:rPr>
              <a:t>如何判断一台机器是否智能？</a:t>
            </a:r>
          </a:p>
          <a:p>
            <a:r>
              <a:rPr lang="en-US" altLang="zh-CN" sz="2400" dirty="0">
                <a:latin typeface="华文新魏" panose="02010800040101010101" pitchFamily="2" charset="-122"/>
                <a:ea typeface="华文新魏" panose="02010800040101010101" pitchFamily="2" charset="-122"/>
              </a:rPr>
              <a:t>4. </a:t>
            </a:r>
            <a:r>
              <a:rPr lang="zh-CN" altLang="en-US" sz="2400" dirty="0">
                <a:latin typeface="华文新魏" panose="02010800040101010101" pitchFamily="2" charset="-122"/>
                <a:ea typeface="华文新魏" panose="02010800040101010101" pitchFamily="2" charset="-122"/>
              </a:rPr>
              <a:t>人工智能这么厉害，有一天会不会替代人类、超越人类？</a:t>
            </a:r>
          </a:p>
          <a:p>
            <a:r>
              <a:rPr lang="en-US" altLang="zh-CN" sz="2400" dirty="0">
                <a:latin typeface="华文新魏" panose="02010800040101010101" pitchFamily="2" charset="-122"/>
                <a:ea typeface="华文新魏" panose="02010800040101010101" pitchFamily="2" charset="-122"/>
              </a:rPr>
              <a:t>5. </a:t>
            </a:r>
            <a:r>
              <a:rPr lang="zh-CN" altLang="en-US" sz="2400" dirty="0">
                <a:latin typeface="华文新魏" panose="02010800040101010101" pitchFamily="2" charset="-122"/>
                <a:ea typeface="华文新魏" panose="02010800040101010101" pitchFamily="2" charset="-122"/>
              </a:rPr>
              <a:t>人工智能到底对社会会产生怎样的影响？</a:t>
            </a:r>
          </a:p>
          <a:p>
            <a:r>
              <a:rPr lang="en-US" altLang="zh-CN" sz="2400" dirty="0">
                <a:latin typeface="华文新魏" panose="02010800040101010101" pitchFamily="2" charset="-122"/>
                <a:ea typeface="华文新魏" panose="02010800040101010101" pitchFamily="2" charset="-122"/>
              </a:rPr>
              <a:t>6. </a:t>
            </a:r>
            <a:r>
              <a:rPr lang="zh-CN" altLang="en-US" sz="2400" dirty="0">
                <a:latin typeface="华文新魏" panose="02010800040101010101" pitchFamily="2" charset="-122"/>
                <a:ea typeface="华文新魏" panose="02010800040101010101" pitchFamily="2" charset="-122"/>
              </a:rPr>
              <a:t>在新一轮人工智能浪潮中，中国处于怎样的位置？</a:t>
            </a:r>
          </a:p>
          <a:p>
            <a:r>
              <a:rPr lang="en-US" altLang="zh-CN" sz="2400" dirty="0">
                <a:latin typeface="华文新魏" panose="02010800040101010101" pitchFamily="2" charset="-122"/>
                <a:ea typeface="华文新魏" panose="02010800040101010101" pitchFamily="2" charset="-122"/>
              </a:rPr>
              <a:t>7. </a:t>
            </a:r>
            <a:r>
              <a:rPr lang="zh-CN" altLang="en-US" sz="2400" dirty="0">
                <a:latin typeface="华文新魏" panose="02010800040101010101" pitchFamily="2" charset="-122"/>
                <a:ea typeface="华文新魏" panose="02010800040101010101" pitchFamily="2" charset="-122"/>
              </a:rPr>
              <a:t>人工智能从何而来又将走向何处？</a:t>
            </a:r>
          </a:p>
          <a:p>
            <a:r>
              <a:rPr lang="en-US" altLang="zh-CN" sz="2400" dirty="0">
                <a:latin typeface="华文新魏" panose="02010800040101010101" pitchFamily="2" charset="-122"/>
                <a:ea typeface="华文新魏" panose="02010800040101010101" pitchFamily="2" charset="-122"/>
              </a:rPr>
              <a:t>8. </a:t>
            </a:r>
            <a:r>
              <a:rPr lang="zh-CN" altLang="en-US" sz="2400" dirty="0">
                <a:latin typeface="华文新魏" panose="02010800040101010101" pitchFamily="2" charset="-122"/>
                <a:ea typeface="华文新魏" panose="02010800040101010101" pitchFamily="2" charset="-122"/>
              </a:rPr>
              <a:t>人工智能有何局限性？</a:t>
            </a:r>
          </a:p>
          <a:p>
            <a:r>
              <a:rPr lang="en-US" altLang="zh-CN" sz="2400" dirty="0">
                <a:latin typeface="华文新魏" panose="02010800040101010101" pitchFamily="2" charset="-122"/>
                <a:ea typeface="华文新魏" panose="02010800040101010101" pitchFamily="2" charset="-122"/>
              </a:rPr>
              <a:t>9. </a:t>
            </a:r>
            <a:r>
              <a:rPr lang="zh-CN" altLang="en-US" sz="2400" dirty="0">
                <a:latin typeface="华文新魏" panose="02010800040101010101" pitchFamily="2" charset="-122"/>
                <a:ea typeface="华文新魏" panose="02010800040101010101" pitchFamily="2" charset="-122"/>
              </a:rPr>
              <a:t>机器如何模拟人类进化过程以实现智能的增长与演化？</a:t>
            </a:r>
          </a:p>
          <a:p>
            <a:r>
              <a:rPr lang="en-US" altLang="zh-CN" sz="2400" dirty="0">
                <a:latin typeface="华文新魏" panose="02010800040101010101" pitchFamily="2" charset="-122"/>
                <a:ea typeface="华文新魏" panose="02010800040101010101" pitchFamily="2" charset="-122"/>
              </a:rPr>
              <a:t>10. </a:t>
            </a:r>
            <a:r>
              <a:rPr lang="zh-CN" altLang="en-US" sz="2400" dirty="0">
                <a:latin typeface="华文新魏" panose="02010800040101010101" pitchFamily="2" charset="-122"/>
                <a:ea typeface="华文新魏" panose="02010800040101010101" pitchFamily="2" charset="-122"/>
              </a:rPr>
              <a:t>全世界如何面对人工智能在社会、经济、伦理等法律方面的新挑战？</a:t>
            </a:r>
          </a:p>
          <a:p>
            <a:pPr marL="0" indent="0">
              <a:buNone/>
            </a:pPr>
            <a:br>
              <a:rPr lang="zh-CN" altLang="en-US" sz="2400" dirty="0"/>
            </a:br>
            <a:endParaRPr lang="zh-CN" altLang="en-US" sz="2400" dirty="0">
              <a:solidFill>
                <a:schemeClr val="accent5">
                  <a:lumMod val="50000"/>
                </a:schemeClr>
              </a:solidFill>
              <a:cs typeface="Tahoma" panose="020B0604030504040204"/>
            </a:endParaRPr>
          </a:p>
        </p:txBody>
      </p:sp>
      <p:grpSp>
        <p:nvGrpSpPr>
          <p:cNvPr id="9" name="组 8"/>
          <p:cNvGrpSpPr/>
          <p:nvPr/>
        </p:nvGrpSpPr>
        <p:grpSpPr>
          <a:xfrm>
            <a:off x="8358909" y="73891"/>
            <a:ext cx="735122" cy="6702862"/>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剪切板"/>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22211">
              <a:off x="10006541" y="4365962"/>
              <a:ext cx="1809700" cy="694586"/>
            </a:xfrm>
            <a:prstGeom prst="rect">
              <a:avLst/>
            </a:prstGeom>
          </p:spPr>
        </p:pic>
      </p:grpSp>
      <p:pic>
        <p:nvPicPr>
          <p:cNvPr id="12" name="图形 20" descr="铅笔"/>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20790">
            <a:off x="8426077" y="2003693"/>
            <a:ext cx="579006" cy="57900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3101" y="828825"/>
            <a:ext cx="7135146" cy="5511945"/>
          </a:xfrm>
        </p:spPr>
        <p:txBody>
          <a:bodyPr vert="horz" lIns="91440" tIns="45720" rIns="91440" bIns="45720" rtlCol="0" anchor="t">
            <a:noAutofit/>
          </a:bodyPr>
          <a:lstStyle/>
          <a:p>
            <a:pPr marL="0" indent="0">
              <a:lnSpc>
                <a:spcPct val="150000"/>
              </a:lnSpc>
              <a:buNone/>
            </a:pP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通识教育课程开展</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测量</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诊断</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支持</a:t>
            </a:r>
            <a:r>
              <a:rPr lang="en-US" altLang="zh-CN"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，登录网址：</a:t>
            </a:r>
            <a:r>
              <a:rPr lang="en-US" altLang="zh-CN" dirty="0">
                <a:latin typeface="宋体" panose="02010600030101010101" pitchFamily="2" charset="-122"/>
                <a:ea typeface="宋体" panose="02010600030101010101" pitchFamily="2" charset="-122"/>
                <a:hlinkClick r:id="rId3"/>
              </a:rPr>
              <a:t>http://ly.cdeyun.cn:1924/login.html</a:t>
            </a:r>
            <a:endParaRPr lang="en-US" altLang="zh-CN" dirty="0">
              <a:latin typeface="宋体" panose="02010600030101010101" pitchFamily="2" charset="-122"/>
              <a:ea typeface="宋体" panose="02010600030101010101" pitchFamily="2" charset="-122"/>
            </a:endParaRPr>
          </a:p>
          <a:p>
            <a:pPr marL="0" indent="0">
              <a:lnSpc>
                <a:spcPct val="150000"/>
              </a:lnSpc>
              <a:buNone/>
            </a:pPr>
            <a:r>
              <a:rPr lang="zh-CN" altLang="zh-CN" dirty="0">
                <a:latin typeface="宋体" panose="02010600030101010101" pitchFamily="2" charset="-122"/>
                <a:ea typeface="宋体" panose="02010600030101010101" pitchFamily="2" charset="-122"/>
              </a:rPr>
              <a:t>（账号为您的工号，如您忘记密码可使用邮箱找回）。</a:t>
            </a:r>
            <a:endParaRPr lang="zh-CN" altLang="en-US" sz="2400" dirty="0">
              <a:solidFill>
                <a:schemeClr val="accent5">
                  <a:lumMod val="50000"/>
                </a:schemeClr>
              </a:solidFill>
              <a:latin typeface="宋体" panose="02010600030101010101" pitchFamily="2" charset="-122"/>
              <a:ea typeface="宋体" panose="02010600030101010101" pitchFamily="2" charset="-122"/>
              <a:cs typeface="Tahoma" panose="020B0604030504040204"/>
            </a:endParaRPr>
          </a:p>
        </p:txBody>
      </p:sp>
      <p:grpSp>
        <p:nvGrpSpPr>
          <p:cNvPr id="9" name="组 8"/>
          <p:cNvGrpSpPr/>
          <p:nvPr/>
        </p:nvGrpSpPr>
        <p:grpSpPr>
          <a:xfrm>
            <a:off x="8358909" y="73891"/>
            <a:ext cx="735122" cy="6702862"/>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剪切板"/>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2211">
              <a:off x="10006541" y="4365962"/>
              <a:ext cx="1809700" cy="694586"/>
            </a:xfrm>
            <a:prstGeom prst="rect">
              <a:avLst/>
            </a:prstGeom>
          </p:spPr>
        </p:pic>
      </p:grpSp>
      <p:pic>
        <p:nvPicPr>
          <p:cNvPr id="12" name="图形 20" descr="铅笔"/>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520790">
            <a:off x="8426077" y="2003693"/>
            <a:ext cx="579006" cy="579006"/>
          </a:xfrm>
          <a:prstGeom prst="rect">
            <a:avLst/>
          </a:prstGeom>
        </p:spPr>
      </p:pic>
    </p:spTree>
    <p:extLst>
      <p:ext uri="{BB962C8B-B14F-4D97-AF65-F5344CB8AC3E}">
        <p14:creationId xmlns:p14="http://schemas.microsoft.com/office/powerpoint/2010/main" val="27745923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图形 14" descr="剪切板"/>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31394">
            <a:off x="3951114" y="4640149"/>
            <a:ext cx="1870235" cy="1870235"/>
          </a:xfrm>
          <a:prstGeom prst="rect">
            <a:avLst/>
          </a:prstGeom>
        </p:spPr>
      </p:pic>
      <p:pic>
        <p:nvPicPr>
          <p:cNvPr id="11" name="图形 10" descr="显微镜"/>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38607" flipH="1">
            <a:off x="535992" y="185890"/>
            <a:ext cx="2684499" cy="2684499"/>
          </a:xfrm>
          <a:prstGeom prst="rect">
            <a:avLst/>
          </a:prstGeom>
        </p:spPr>
      </p:pic>
      <p:sp>
        <p:nvSpPr>
          <p:cNvPr id="2" name="标题 1"/>
          <p:cNvSpPr>
            <a:spLocks noGrp="1"/>
          </p:cNvSpPr>
          <p:nvPr>
            <p:ph type="ctrTitle"/>
          </p:nvPr>
        </p:nvSpPr>
        <p:spPr>
          <a:xfrm>
            <a:off x="0" y="852207"/>
            <a:ext cx="9144000" cy="2387600"/>
          </a:xfrm>
        </p:spPr>
        <p:txBody>
          <a:bodyPr rtlCol="0">
            <a:normAutofit/>
          </a:bodyPr>
          <a:lstStyle/>
          <a:p>
            <a:pPr rtl="0"/>
            <a:endParaRPr lang="zh-CN" altLang="en-US" sz="8000" dirty="0">
              <a:solidFill>
                <a:schemeClr val="bg1"/>
              </a:solidFill>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a:xfrm>
            <a:off x="0" y="3331882"/>
            <a:ext cx="9144000" cy="1655762"/>
          </a:xfrm>
        </p:spPr>
        <p:txBody>
          <a:bodyPr rtlCol="0">
            <a:normAutofit/>
          </a:bodyPr>
          <a:lstStyle/>
          <a:p>
            <a:pPr rtl="0"/>
            <a:r>
              <a:rPr lang="zh-CN" altLang="en-US" sz="2800" dirty="0">
                <a:solidFill>
                  <a:schemeClr val="bg1"/>
                </a:solidFill>
                <a:cs typeface="Tahoma" panose="020B0604030504040204" pitchFamily="34" charset="0"/>
              </a:rPr>
              <a:t>在此处插入你的姓名</a:t>
            </a:r>
          </a:p>
        </p:txBody>
      </p:sp>
      <p:cxnSp>
        <p:nvCxnSpPr>
          <p:cNvPr id="5" name="直接连接符​​(S) 4"/>
          <p:cNvCxnSpPr/>
          <p:nvPr/>
        </p:nvCxnSpPr>
        <p:spPr>
          <a:xfrm>
            <a:off x="2055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形 6" descr="烧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13697">
            <a:off x="-395527" y="3462794"/>
            <a:ext cx="3245427" cy="3245427"/>
          </a:xfrm>
          <a:prstGeom prst="rect">
            <a:avLst/>
          </a:prstGeom>
        </p:spPr>
      </p:pic>
      <p:pic>
        <p:nvPicPr>
          <p:cNvPr id="9" name="图形 8" descr="烧瓶"/>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451125">
            <a:off x="6792865" y="159301"/>
            <a:ext cx="1557659" cy="1557659"/>
          </a:xfrm>
          <a:prstGeom prst="rect">
            <a:avLst/>
          </a:prstGeom>
        </p:spPr>
      </p:pic>
      <p:pic>
        <p:nvPicPr>
          <p:cNvPr id="13" name="图形 12" descr="试管"/>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78969">
            <a:off x="1643217" y="4040834"/>
            <a:ext cx="2453456" cy="2453456"/>
          </a:xfrm>
          <a:prstGeom prst="rect">
            <a:avLst/>
          </a:prstGeom>
        </p:spPr>
      </p:pic>
      <p:pic>
        <p:nvPicPr>
          <p:cNvPr id="19" name="图形 18" descr="尺子"/>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8889495">
            <a:off x="6723180" y="2812810"/>
            <a:ext cx="1574403" cy="1574403"/>
          </a:xfrm>
          <a:prstGeom prst="rect">
            <a:avLst/>
          </a:prstGeom>
        </p:spPr>
      </p:pic>
      <p:pic>
        <p:nvPicPr>
          <p:cNvPr id="21" name="图形 20" descr="铅笔"/>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520790">
            <a:off x="7026357" y="4467455"/>
            <a:ext cx="1488402" cy="148840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2602" y="135477"/>
            <a:ext cx="8378529" cy="1027257"/>
          </a:xfrm>
        </p:spPr>
        <p:txBody>
          <a:bodyPr rtlCol="0"/>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rPr>
              <a:t>实验室服装</a:t>
            </a:r>
          </a:p>
        </p:txBody>
      </p:sp>
      <p:grpSp>
        <p:nvGrpSpPr>
          <p:cNvPr id="26" name="组 25"/>
          <p:cNvGrpSpPr/>
          <p:nvPr/>
        </p:nvGrpSpPr>
        <p:grpSpPr>
          <a:xfrm>
            <a:off x="8869680" y="1"/>
            <a:ext cx="1798320" cy="7050231"/>
            <a:chOff x="9055676" y="0"/>
            <a:chExt cx="3136324" cy="7050231"/>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衬衫"/>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87424">
              <a:off x="9541289" y="4083626"/>
              <a:ext cx="1951759" cy="1951759"/>
            </a:xfrm>
            <a:prstGeom prst="rect">
              <a:avLst/>
            </a:prstGeom>
          </p:spPr>
        </p:pic>
        <p:pic>
          <p:nvPicPr>
            <p:cNvPr id="14" name="图形 13" descr="眼镜"/>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795024">
              <a:off x="11018693" y="3451676"/>
              <a:ext cx="1034563" cy="1034563"/>
            </a:xfrm>
            <a:prstGeom prst="rect">
              <a:avLst/>
            </a:prstGeom>
          </p:spPr>
        </p:pic>
        <p:pic>
          <p:nvPicPr>
            <p:cNvPr id="16" name="图形 15" descr="靴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835" y="5595504"/>
              <a:ext cx="1454727" cy="1454727"/>
            </a:xfrm>
            <a:prstGeom prst="rect">
              <a:avLst/>
            </a:prstGeom>
          </p:spPr>
        </p:pic>
      </p:grpSp>
      <p:sp>
        <p:nvSpPr>
          <p:cNvPr id="9" name="矩形：圆角 8"/>
          <p:cNvSpPr/>
          <p:nvPr/>
        </p:nvSpPr>
        <p:spPr>
          <a:xfrm>
            <a:off x="300302" y="1767527"/>
            <a:ext cx="2268675" cy="183257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长方形 10"/>
          <p:cNvSpPr/>
          <p:nvPr/>
        </p:nvSpPr>
        <p:spPr>
          <a:xfrm>
            <a:off x="300302" y="986931"/>
            <a:ext cx="8170712" cy="646331"/>
          </a:xfrm>
          <a:prstGeom prst="rect">
            <a:avLst/>
          </a:prstGeom>
        </p:spPr>
        <p:txBody>
          <a:bodyPr wrap="square" rtlCol="0">
            <a:spAutoFit/>
          </a:bodyPr>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cs typeface="Tahoma" panose="020B0604030504040204" pitchFamily="34" charset="0"/>
              </a:rPr>
              <a:t>下面的每个框中包含相应实验室服装的图片（剪贴画、图标或图片）。使用提供的文本框为每幅图片添加标签。 </a:t>
            </a:r>
          </a:p>
        </p:txBody>
      </p:sp>
      <p:sp>
        <p:nvSpPr>
          <p:cNvPr id="15" name="矩形：圆角 14"/>
          <p:cNvSpPr/>
          <p:nvPr/>
        </p:nvSpPr>
        <p:spPr>
          <a:xfrm>
            <a:off x="511557" y="4360718"/>
            <a:ext cx="2268675" cy="201583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327616" y="3760273"/>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17" name="文本框 16"/>
          <p:cNvSpPr txBox="1"/>
          <p:nvPr/>
        </p:nvSpPr>
        <p:spPr>
          <a:xfrm>
            <a:off x="422519" y="6445150"/>
            <a:ext cx="1946909"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18" name="矩形：圆角 17"/>
          <p:cNvSpPr/>
          <p:nvPr/>
        </p:nvSpPr>
        <p:spPr>
          <a:xfrm>
            <a:off x="3077995" y="1741319"/>
            <a:ext cx="2268675" cy="2015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矩形​：圆角 18"/>
          <p:cNvSpPr/>
          <p:nvPr/>
        </p:nvSpPr>
        <p:spPr>
          <a:xfrm>
            <a:off x="5834195" y="1790897"/>
            <a:ext cx="2268675" cy="201583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文本框 19"/>
          <p:cNvSpPr txBox="1"/>
          <p:nvPr/>
        </p:nvSpPr>
        <p:spPr>
          <a:xfrm>
            <a:off x="3421322" y="3836503"/>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1" name="文本框 20"/>
          <p:cNvSpPr txBox="1"/>
          <p:nvPr/>
        </p:nvSpPr>
        <p:spPr>
          <a:xfrm>
            <a:off x="6069937" y="3929550"/>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2" name="矩形：圆角 21"/>
          <p:cNvSpPr/>
          <p:nvPr/>
        </p:nvSpPr>
        <p:spPr>
          <a:xfrm>
            <a:off x="3288437" y="4307031"/>
            <a:ext cx="2268675" cy="201583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文本框 22"/>
          <p:cNvSpPr txBox="1"/>
          <p:nvPr/>
        </p:nvSpPr>
        <p:spPr>
          <a:xfrm>
            <a:off x="3325223" y="6376554"/>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
        <p:nvSpPr>
          <p:cNvPr id="24" name="矩形：圆角 23"/>
          <p:cNvSpPr/>
          <p:nvPr/>
        </p:nvSpPr>
        <p:spPr>
          <a:xfrm>
            <a:off x="5973838" y="4410296"/>
            <a:ext cx="2268675" cy="201583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文本框 24"/>
          <p:cNvSpPr txBox="1"/>
          <p:nvPr/>
        </p:nvSpPr>
        <p:spPr>
          <a:xfrm>
            <a:off x="6090608" y="6418747"/>
            <a:ext cx="1984663" cy="338554"/>
          </a:xfrm>
          <a:prstGeom prst="rect">
            <a:avLst/>
          </a:prstGeom>
          <a:noFill/>
        </p:spPr>
        <p:txBody>
          <a:bodyPr wrap="square" rtlCol="0">
            <a:spAutoFit/>
          </a:bodyPr>
          <a:lstStyle/>
          <a:p>
            <a:pPr algn="ctr" rtl="0"/>
            <a:r>
              <a:rPr lang="zh-CN" altLang="en-US" sz="1600" dirty="0">
                <a:latin typeface="Microsoft YaHei UI" panose="020B0503020204020204" pitchFamily="34" charset="-122"/>
                <a:ea typeface="Microsoft YaHei UI" panose="020B0503020204020204" pitchFamily="34" charset="-122"/>
                <a:cs typeface="Tahoma" panose="020B0604030504040204" pitchFamily="34" charset="0"/>
              </a:rPr>
              <a:t>在此处输入标签</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360" y="365126"/>
            <a:ext cx="6781453" cy="1027257"/>
          </a:xfrm>
        </p:spPr>
        <p:txBody>
          <a:bodyPr rtlCol="0"/>
          <a:lstStyle/>
          <a:p>
            <a:pPr rtl="0"/>
            <a:r>
              <a:rPr lang="en-US" dirty="0">
                <a:solidFill>
                  <a:schemeClr val="accent5">
                    <a:lumMod val="50000"/>
                  </a:schemeClr>
                </a:solidFill>
                <a:latin typeface="Microsoft YaHei UI" panose="020B0503020204020204" pitchFamily="34" charset="-122"/>
                <a:ea typeface="Microsoft YaHei UI" panose="020B0503020204020204" pitchFamily="34" charset="-122"/>
              </a:rPr>
              <a:t>实验室安全实践</a:t>
            </a:r>
          </a:p>
        </p:txBody>
      </p:sp>
      <p:grpSp>
        <p:nvGrpSpPr>
          <p:cNvPr id="9" name="组 8"/>
          <p:cNvGrpSpPr/>
          <p:nvPr/>
        </p:nvGrpSpPr>
        <p:grpSpPr>
          <a:xfrm>
            <a:off x="7375813" y="0"/>
            <a:ext cx="3884322" cy="6858000"/>
            <a:chOff x="8899813" y="0"/>
            <a:chExt cx="3884322"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latin typeface="Microsoft YaHei UI" panose="020B0503020204020204" pitchFamily="34" charset="-122"/>
                  <a:ea typeface="Microsoft YaHei UI" panose="020B0503020204020204" pitchFamily="34" charset="-122"/>
                </a:endParaRPr>
              </a:p>
            </p:txBody>
          </p:sp>
        </p:grpSp>
        <p:pic>
          <p:nvPicPr>
            <p:cNvPr id="13" name="图形 12" descr="烧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813" y="2973678"/>
              <a:ext cx="3884322" cy="3884322"/>
            </a:xfrm>
            <a:prstGeom prst="rect">
              <a:avLst/>
            </a:prstGeom>
          </p:spPr>
        </p:pic>
      </p:grpSp>
      <p:graphicFrame>
        <p:nvGraphicFramePr>
          <p:cNvPr id="11" name="图 10"/>
          <p:cNvGraphicFramePr/>
          <p:nvPr/>
        </p:nvGraphicFramePr>
        <p:xfrm>
          <a:off x="331469" y="2057400"/>
          <a:ext cx="5876529" cy="44940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40" y="365126"/>
            <a:ext cx="6484273" cy="1027257"/>
          </a:xfrm>
        </p:spPr>
        <p:txBody>
          <a:bodyPr rtlCol="0"/>
          <a:lstStyle/>
          <a:p>
            <a:pPr rtl="0"/>
            <a:r>
              <a:rPr lang="zh-CN" altLang="en-US" dirty="0">
                <a:solidFill>
                  <a:schemeClr val="accent5">
                    <a:lumMod val="50000"/>
                  </a:schemeClr>
                </a:solidFill>
                <a:latin typeface="Microsoft YaHei UI" panose="020B0503020204020204" pitchFamily="34" charset="-122"/>
                <a:ea typeface="Microsoft YaHei UI" panose="020B0503020204020204" pitchFamily="34" charset="-122"/>
              </a:rPr>
              <a:t>实验室安全实践</a:t>
            </a:r>
          </a:p>
        </p:txBody>
      </p:sp>
      <p:grpSp>
        <p:nvGrpSpPr>
          <p:cNvPr id="9" name="组 8"/>
          <p:cNvGrpSpPr/>
          <p:nvPr/>
        </p:nvGrpSpPr>
        <p:grpSpPr>
          <a:xfrm>
            <a:off x="7235537" y="0"/>
            <a:ext cx="4266669" cy="6858000"/>
            <a:chOff x="8759536" y="0"/>
            <a:chExt cx="4266669"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pic>
          <p:nvPicPr>
            <p:cNvPr id="11" name="图形 10" descr="烧瓶"/>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536" y="2591331"/>
              <a:ext cx="4266669" cy="4266669"/>
            </a:xfrm>
            <a:prstGeom prst="rect">
              <a:avLst/>
            </a:prstGeom>
          </p:spPr>
        </p:pic>
      </p:grpSp>
      <p:graphicFrame>
        <p:nvGraphicFramePr>
          <p:cNvPr id="15" name="图 14"/>
          <p:cNvGraphicFramePr/>
          <p:nvPr/>
        </p:nvGraphicFramePr>
        <p:xfrm>
          <a:off x="342899" y="1885950"/>
          <a:ext cx="5865099" cy="4665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9161" y="-67899"/>
            <a:ext cx="7886700" cy="1111134"/>
          </a:xfrm>
        </p:spPr>
        <p:txBody>
          <a:bodyPr>
            <a:normAutofit/>
          </a:bodyPr>
          <a:lstStyle/>
          <a:p>
            <a:r>
              <a:rPr lang="en-US" altLang="zh-CN" b="1" dirty="0" err="1">
                <a:solidFill>
                  <a:srgbClr val="FF0000"/>
                </a:solidFill>
                <a:latin typeface="宋体" panose="02010600030101010101" pitchFamily="2" charset="-122"/>
                <a:ea typeface="宋体" panose="02010600030101010101" pitchFamily="2" charset="-122"/>
              </a:rPr>
              <a:t>DeepSeek</a:t>
            </a:r>
            <a:r>
              <a:rPr lang="zh-CN" altLang="en-US" b="1" dirty="0">
                <a:solidFill>
                  <a:srgbClr val="FF0000"/>
                </a:solidFill>
                <a:latin typeface="宋体" panose="02010600030101010101" pitchFamily="2" charset="-122"/>
                <a:ea typeface="宋体" panose="02010600030101010101" pitchFamily="2" charset="-122"/>
              </a:rPr>
              <a:t>背后团队</a:t>
            </a:r>
          </a:p>
        </p:txBody>
      </p:sp>
      <p:sp>
        <p:nvSpPr>
          <p:cNvPr id="3" name="内容占位符 2"/>
          <p:cNvSpPr>
            <a:spLocks noGrp="1"/>
          </p:cNvSpPr>
          <p:nvPr>
            <p:ph idx="1"/>
          </p:nvPr>
        </p:nvSpPr>
        <p:spPr>
          <a:xfrm>
            <a:off x="628650" y="4263528"/>
            <a:ext cx="7886700" cy="2412694"/>
          </a:xfrm>
        </p:spPr>
        <p:txBody>
          <a:bodyPr>
            <a:noAutofit/>
          </a:bodyPr>
          <a:lstStyle/>
          <a:p>
            <a:pPr>
              <a:lnSpc>
                <a:spcPct val="150000"/>
              </a:lnSpc>
            </a:pPr>
            <a:r>
              <a:rPr lang="zh-CN" altLang="en-US" sz="2200" dirty="0">
                <a:latin typeface="宋体" panose="02010600030101010101" pitchFamily="2" charset="-122"/>
                <a:ea typeface="宋体" panose="02010600030101010101" pitchFamily="2" charset="-122"/>
              </a:rPr>
              <a:t>梁文锋：</a:t>
            </a:r>
            <a:r>
              <a:rPr lang="en-US" altLang="zh-CN" sz="2200" dirty="0" err="1">
                <a:latin typeface="宋体" panose="02010600030101010101" pitchFamily="2" charset="-122"/>
                <a:ea typeface="宋体" panose="02010600030101010101" pitchFamily="2" charset="-122"/>
              </a:rPr>
              <a:t>DeepSeek</a:t>
            </a:r>
            <a:r>
              <a:rPr lang="zh-CN" altLang="en-US" sz="2200" dirty="0">
                <a:latin typeface="宋体" panose="02010600030101010101" pitchFamily="2" charset="-122"/>
                <a:ea typeface="宋体" panose="02010600030101010101" pitchFamily="2" charset="-122"/>
              </a:rPr>
              <a:t>的创始人，</a:t>
            </a:r>
            <a:r>
              <a:rPr lang="zh-CN" altLang="en-US" sz="2200" dirty="0">
                <a:latin typeface="宋体" panose="02010600030101010101" pitchFamily="2" charset="-122"/>
                <a:ea typeface="宋体" panose="02010600030101010101" pitchFamily="2" charset="-122"/>
                <a:hlinkClick r:id="rId2"/>
              </a:rPr>
              <a:t>九章资产</a:t>
            </a:r>
            <a:r>
              <a:rPr lang="zh-CN" altLang="en-US"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hlinkClick r:id="rId3"/>
              </a:rPr>
              <a:t>幻方量化</a:t>
            </a:r>
            <a:r>
              <a:rPr lang="zh-CN" altLang="en-US" sz="2200" dirty="0">
                <a:latin typeface="宋体" panose="02010600030101010101" pitchFamily="2" charset="-122"/>
                <a:ea typeface="宋体" panose="02010600030101010101" pitchFamily="2" charset="-122"/>
              </a:rPr>
              <a:t>两家百亿量化私募的创始人及实际控制人。</a:t>
            </a:r>
            <a:endParaRPr lang="en-US" altLang="zh-CN" sz="2200" dirty="0">
              <a:latin typeface="宋体" panose="02010600030101010101" pitchFamily="2" charset="-122"/>
              <a:ea typeface="宋体" panose="02010600030101010101" pitchFamily="2" charset="-122"/>
            </a:endParaRPr>
          </a:p>
          <a:p>
            <a:pPr>
              <a:lnSpc>
                <a:spcPct val="114000"/>
              </a:lnSpc>
            </a:pPr>
            <a:r>
              <a:rPr lang="zh-CN" altLang="en-US" sz="2200" dirty="0">
                <a:latin typeface="宋体" panose="02010600030101010101" pitchFamily="2" charset="-122"/>
                <a:ea typeface="宋体" panose="02010600030101010101" pitchFamily="2" charset="-122"/>
              </a:rPr>
              <a:t>平均年龄仅</a:t>
            </a:r>
            <a:r>
              <a:rPr lang="en-US" altLang="zh-CN" sz="2200" dirty="0">
                <a:latin typeface="宋体" panose="02010600030101010101" pitchFamily="2" charset="-122"/>
                <a:ea typeface="宋体" panose="02010600030101010101" pitchFamily="2" charset="-122"/>
              </a:rPr>
              <a:t>28</a:t>
            </a:r>
            <a:r>
              <a:rPr lang="zh-CN" altLang="en-US" sz="2200" dirty="0">
                <a:latin typeface="宋体" panose="02010600030101010101" pitchFamily="2" charset="-122"/>
                <a:ea typeface="宋体" panose="02010600030101010101" pitchFamily="2" charset="-122"/>
              </a:rPr>
              <a:t>岁，其中</a:t>
            </a:r>
            <a:r>
              <a:rPr lang="en-US" altLang="zh-CN" sz="2200" dirty="0">
                <a:latin typeface="宋体" panose="02010600030101010101" pitchFamily="2" charset="-122"/>
                <a:ea typeface="宋体" panose="02010600030101010101" pitchFamily="2" charset="-122"/>
              </a:rPr>
              <a:t>20</a:t>
            </a:r>
            <a:r>
              <a:rPr lang="zh-CN" altLang="en-US" sz="2200" dirty="0">
                <a:latin typeface="宋体" panose="02010600030101010101" pitchFamily="2" charset="-122"/>
                <a:ea typeface="宋体" panose="02010600030101010101" pitchFamily="2" charset="-122"/>
              </a:rPr>
              <a:t>位来自北京大学、</a:t>
            </a:r>
            <a:r>
              <a:rPr lang="en-US" altLang="zh-CN" sz="2200" dirty="0">
                <a:latin typeface="宋体" panose="02010600030101010101" pitchFamily="2" charset="-122"/>
                <a:ea typeface="宋体" panose="02010600030101010101" pitchFamily="2" charset="-122"/>
              </a:rPr>
              <a:t>9</a:t>
            </a:r>
            <a:r>
              <a:rPr lang="zh-CN" altLang="en-US" sz="2200" dirty="0">
                <a:latin typeface="宋体" panose="02010600030101010101" pitchFamily="2" charset="-122"/>
                <a:ea typeface="宋体" panose="02010600030101010101" pitchFamily="2" charset="-122"/>
              </a:rPr>
              <a:t>位来自清华大学，此外还有来自浙江大学、复旦大学、南京大学等，海归人才比例不足</a:t>
            </a:r>
            <a:r>
              <a:rPr lang="en-US" altLang="zh-CN" sz="2200" dirty="0">
                <a:latin typeface="宋体" panose="02010600030101010101" pitchFamily="2" charset="-122"/>
                <a:ea typeface="宋体" panose="02010600030101010101" pitchFamily="2" charset="-122"/>
              </a:rPr>
              <a:t>5%</a:t>
            </a:r>
            <a:r>
              <a:rPr lang="zh-CN" altLang="en-US" sz="2200" dirty="0">
                <a:latin typeface="宋体" panose="02010600030101010101" pitchFamily="2" charset="-122"/>
                <a:ea typeface="宋体" panose="02010600030101010101" pitchFamily="2" charset="-122"/>
              </a:rPr>
              <a:t>。</a:t>
            </a:r>
          </a:p>
        </p:txBody>
      </p:sp>
      <p:pic>
        <p:nvPicPr>
          <p:cNvPr id="4" name="内容占位符 4"/>
          <p:cNvPicPr>
            <a:picLocks noChangeAspect="1"/>
          </p:cNvPicPr>
          <p:nvPr/>
        </p:nvPicPr>
        <p:blipFill>
          <a:blip r:embed="rId4"/>
          <a:stretch>
            <a:fillRect/>
          </a:stretch>
        </p:blipFill>
        <p:spPr>
          <a:xfrm>
            <a:off x="441363" y="837282"/>
            <a:ext cx="7886700" cy="3262928"/>
          </a:xfrm>
          <a:prstGeom prst="rect">
            <a:avLst/>
          </a:prstGeom>
        </p:spPr>
      </p:pic>
    </p:spTree>
    <p:extLst>
      <p:ext uri="{BB962C8B-B14F-4D97-AF65-F5344CB8AC3E}">
        <p14:creationId xmlns:p14="http://schemas.microsoft.com/office/powerpoint/2010/main" val="192935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0" y="1"/>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525780" y="880111"/>
            <a:ext cx="8206740" cy="1588769"/>
          </a:xfrm>
        </p:spPr>
        <p:txBody>
          <a:bodyPr>
            <a:normAutofit/>
          </a:bodyPr>
          <a:lstStyle/>
          <a:p>
            <a:pPr marL="0" indent="0">
              <a:lnSpc>
                <a:spcPct val="120000"/>
              </a:lnSpc>
              <a:spcBef>
                <a:spcPts val="0"/>
              </a:spcBef>
              <a:buNone/>
            </a:pPr>
            <a:r>
              <a:rPr lang="zh-CN" altLang="zh-CN" sz="2400" b="1" dirty="0">
                <a:latin typeface="华文宋体" panose="02010600040101010101" pitchFamily="2" charset="-122"/>
                <a:ea typeface="华文宋体" panose="02010600040101010101" pitchFamily="2" charset="-122"/>
              </a:rPr>
              <a:t>从亚里斯多德、莱布尼兹、布尔、冯诺依曼到惠顿</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400" b="1" dirty="0">
                <a:latin typeface="华文宋体" panose="02010600040101010101" pitchFamily="2" charset="-122"/>
                <a:ea typeface="华文宋体" panose="02010600040101010101" pitchFamily="2" charset="-122"/>
              </a:rPr>
              <a:t>亚里士多德（</a:t>
            </a:r>
            <a:r>
              <a:rPr lang="en-US" altLang="zh-CN" sz="2400" b="1" dirty="0">
                <a:latin typeface="华文宋体" panose="02010600040101010101" pitchFamily="2" charset="-122"/>
                <a:ea typeface="华文宋体" panose="02010600040101010101" pitchFamily="2" charset="-122"/>
              </a:rPr>
              <a:t>Aristotle</a:t>
            </a:r>
            <a:r>
              <a:rPr lang="zh-CN" altLang="en-US" sz="2400" b="1" dirty="0">
                <a:latin typeface="华文宋体" panose="02010600040101010101" pitchFamily="2" charset="-122"/>
                <a:ea typeface="华文宋体" panose="02010600040101010101" pitchFamily="2" charset="-122"/>
              </a:rPr>
              <a:t>）提出三段论推理的原则、形式逻辑，推理的科学就是这么来的。</a:t>
            </a:r>
            <a:endParaRPr lang="en-US" altLang="zh-CN" sz="2400" b="1" dirty="0">
              <a:latin typeface="华文宋体" panose="02010600040101010101" pitchFamily="2" charset="-122"/>
              <a:ea typeface="华文宋体" panose="02010600040101010101" pitchFamily="2" charset="-122"/>
            </a:endParaRPr>
          </a:p>
        </p:txBody>
      </p:sp>
      <p:sp>
        <p:nvSpPr>
          <p:cNvPr id="4" name="矩形 3"/>
          <p:cNvSpPr/>
          <p:nvPr/>
        </p:nvSpPr>
        <p:spPr>
          <a:xfrm>
            <a:off x="491490" y="2377440"/>
            <a:ext cx="5372100" cy="4524315"/>
          </a:xfrm>
          <a:prstGeom prst="rect">
            <a:avLst/>
          </a:prstGeom>
        </p:spPr>
        <p:txBody>
          <a:bodyPr wrap="square">
            <a:spAutoFit/>
          </a:bodyPr>
          <a:lstStyle/>
          <a:p>
            <a:pPr>
              <a:lnSpc>
                <a:spcPct val="120000"/>
              </a:lnSpc>
            </a:pPr>
            <a:r>
              <a:rPr lang="zh-CN" altLang="en-US" sz="2400" b="1" dirty="0">
                <a:solidFill>
                  <a:srgbClr val="333333"/>
                </a:solidFill>
                <a:latin typeface="华文宋体" panose="02010600040101010101" pitchFamily="2" charset="-122"/>
                <a:ea typeface="华文宋体" panose="02010600040101010101" pitchFamily="2" charset="-122"/>
              </a:rPr>
              <a:t>三段论：大前提、小前提和结论三个部分的论证。</a:t>
            </a:r>
            <a:endParaRPr lang="en-US" altLang="zh-CN" sz="2400" b="1" dirty="0">
              <a:solidFill>
                <a:srgbClr val="333333"/>
              </a:solidFill>
              <a:latin typeface="华文宋体" panose="02010600040101010101" pitchFamily="2" charset="-122"/>
              <a:ea typeface="华文宋体" panose="02010600040101010101" pitchFamily="2" charset="-122"/>
            </a:endParaRPr>
          </a:p>
          <a:p>
            <a:pPr>
              <a:lnSpc>
                <a:spcPct val="120000"/>
              </a:lnSpc>
            </a:pPr>
            <a:r>
              <a:rPr lang="zh-CN" altLang="en-US" sz="2400" b="1" dirty="0">
                <a:latin typeface="华文宋体" panose="02010600040101010101" pitchFamily="2" charset="-122"/>
                <a:ea typeface="华文宋体" panose="02010600040101010101" pitchFamily="2" charset="-122"/>
              </a:rPr>
              <a:t>凡人都会死（大前提）。</a:t>
            </a:r>
            <a:br>
              <a:rPr lang="zh-CN" altLang="en-US" sz="2400" b="1" dirty="0">
                <a:latin typeface="华文宋体" panose="02010600040101010101" pitchFamily="2" charset="-122"/>
                <a:ea typeface="华文宋体" panose="02010600040101010101" pitchFamily="2" charset="-122"/>
              </a:rPr>
            </a:br>
            <a:r>
              <a:rPr lang="zh-CN" altLang="en-US" sz="2400" b="1" dirty="0">
                <a:latin typeface="华文宋体" panose="02010600040101010101" pitchFamily="2" charset="-122"/>
                <a:ea typeface="华文宋体" panose="02010600040101010101" pitchFamily="2" charset="-122"/>
                <a:hlinkClick r:id="rId2"/>
              </a:rPr>
              <a:t>苏格拉底</a:t>
            </a:r>
            <a:r>
              <a:rPr lang="zh-CN" altLang="en-US" sz="2400" b="1" dirty="0">
                <a:latin typeface="华文宋体" panose="02010600040101010101" pitchFamily="2" charset="-122"/>
                <a:ea typeface="华文宋体" panose="02010600040101010101" pitchFamily="2" charset="-122"/>
              </a:rPr>
              <a:t>是人（小前提）。</a:t>
            </a:r>
            <a:br>
              <a:rPr lang="zh-CN" altLang="en-US" sz="2400" b="1" dirty="0">
                <a:latin typeface="华文宋体" panose="02010600040101010101" pitchFamily="2" charset="-122"/>
                <a:ea typeface="华文宋体" panose="02010600040101010101" pitchFamily="2" charset="-122"/>
              </a:rPr>
            </a:br>
            <a:r>
              <a:rPr lang="zh-CN" altLang="en-US" sz="2400" b="1" dirty="0">
                <a:latin typeface="华文宋体" panose="02010600040101010101" pitchFamily="2" charset="-122"/>
                <a:ea typeface="华文宋体" panose="02010600040101010101" pitchFamily="2" charset="-122"/>
              </a:rPr>
              <a:t>所以：</a:t>
            </a:r>
            <a:r>
              <a:rPr lang="zh-CN" altLang="en-US" sz="2400" b="1" dirty="0">
                <a:latin typeface="华文宋体" panose="02010600040101010101" pitchFamily="2" charset="-122"/>
                <a:ea typeface="华文宋体" panose="02010600040101010101" pitchFamily="2" charset="-122"/>
                <a:hlinkClick r:id="rId2"/>
              </a:rPr>
              <a:t>苏格拉底</a:t>
            </a:r>
            <a:r>
              <a:rPr lang="zh-CN" altLang="en-US" sz="2400" b="1" dirty="0">
                <a:latin typeface="华文宋体" panose="02010600040101010101" pitchFamily="2" charset="-122"/>
                <a:ea typeface="华文宋体" panose="02010600040101010101" pitchFamily="2" charset="-122"/>
              </a:rPr>
              <a:t>会死（结论）。</a:t>
            </a:r>
            <a:endParaRPr lang="en-US" altLang="zh-CN" sz="2400" b="1" dirty="0">
              <a:latin typeface="华文宋体" panose="02010600040101010101" pitchFamily="2" charset="-122"/>
              <a:ea typeface="华文宋体" panose="02010600040101010101" pitchFamily="2" charset="-122"/>
            </a:endParaRPr>
          </a:p>
          <a:p>
            <a:pPr>
              <a:lnSpc>
                <a:spcPct val="120000"/>
              </a:lnSpc>
            </a:pPr>
            <a:r>
              <a:rPr lang="zh-CN" altLang="en-US" sz="2400" b="1" dirty="0">
                <a:latin typeface="华文宋体" panose="02010600040101010101" pitchFamily="2" charset="-122"/>
                <a:ea typeface="华文宋体" panose="02010600040101010101" pitchFamily="2" charset="-122"/>
              </a:rPr>
              <a:t>概念代数中证明了亚里士多德的三段论的原始表达式</a:t>
            </a:r>
            <a:br>
              <a:rPr lang="zh-CN" altLang="en-US" sz="2400" b="1" dirty="0">
                <a:latin typeface="华文宋体" panose="02010600040101010101" pitchFamily="2" charset="-122"/>
                <a:ea typeface="华文宋体" panose="02010600040101010101" pitchFamily="2" charset="-122"/>
              </a:rPr>
            </a:br>
            <a:r>
              <a:rPr lang="en-US" altLang="zh-CN" sz="2400" b="1" dirty="0">
                <a:latin typeface="华文宋体" panose="02010600040101010101" pitchFamily="2" charset="-122"/>
                <a:ea typeface="华文宋体" panose="02010600040101010101" pitchFamily="2" charset="-122"/>
              </a:rPr>
              <a:t>((A ⊂ B) &amp; (B ⊂ C)) → (A ⊂ C)</a:t>
            </a:r>
            <a:r>
              <a:rPr lang="zh-CN" altLang="en-US" sz="2400" b="1" dirty="0">
                <a:latin typeface="华文宋体" panose="02010600040101010101" pitchFamily="2" charset="-122"/>
                <a:ea typeface="华文宋体" panose="02010600040101010101" pitchFamily="2" charset="-122"/>
              </a:rPr>
              <a:t>即 “如果 </a:t>
            </a:r>
            <a:r>
              <a:rPr lang="en-US" altLang="zh-CN" sz="2400" b="1" dirty="0">
                <a:latin typeface="华文宋体" panose="02010600040101010101" pitchFamily="2" charset="-122"/>
                <a:ea typeface="华文宋体" panose="02010600040101010101" pitchFamily="2" charset="-122"/>
              </a:rPr>
              <a:t>A</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B </a:t>
            </a:r>
            <a:r>
              <a:rPr lang="zh-CN" altLang="en-US" sz="2400" b="1" dirty="0">
                <a:latin typeface="华文宋体" panose="02010600040101010101" pitchFamily="2" charset="-122"/>
                <a:ea typeface="华文宋体" panose="02010600040101010101" pitchFamily="2" charset="-122"/>
              </a:rPr>
              <a:t>并且 </a:t>
            </a:r>
            <a:r>
              <a:rPr lang="en-US" altLang="zh-CN" sz="2400" b="1" dirty="0">
                <a:latin typeface="华文宋体" panose="02010600040101010101" pitchFamily="2" charset="-122"/>
                <a:ea typeface="华文宋体" panose="02010600040101010101" pitchFamily="2" charset="-122"/>
              </a:rPr>
              <a:t>B</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C, </a:t>
            </a:r>
            <a:r>
              <a:rPr lang="zh-CN" altLang="en-US" sz="2400" b="1" dirty="0">
                <a:latin typeface="华文宋体" panose="02010600040101010101" pitchFamily="2" charset="-122"/>
                <a:ea typeface="华文宋体" panose="02010600040101010101" pitchFamily="2" charset="-122"/>
              </a:rPr>
              <a:t>那末 </a:t>
            </a:r>
            <a:r>
              <a:rPr lang="en-US" altLang="zh-CN" sz="2400" b="1" dirty="0">
                <a:latin typeface="华文宋体" panose="02010600040101010101" pitchFamily="2" charset="-122"/>
                <a:ea typeface="华文宋体" panose="02010600040101010101" pitchFamily="2" charset="-122"/>
              </a:rPr>
              <a:t>A</a:t>
            </a:r>
            <a:r>
              <a:rPr lang="zh-CN" altLang="en-US" sz="2400" b="1" dirty="0">
                <a:latin typeface="华文宋体" panose="02010600040101010101" pitchFamily="2" charset="-122"/>
                <a:ea typeface="华文宋体" panose="02010600040101010101" pitchFamily="2" charset="-122"/>
              </a:rPr>
              <a:t>包含于</a:t>
            </a:r>
            <a:r>
              <a:rPr lang="en-US" altLang="zh-CN" sz="2400" b="1" dirty="0">
                <a:latin typeface="华文宋体" panose="02010600040101010101" pitchFamily="2" charset="-122"/>
                <a:ea typeface="华文宋体" panose="02010600040101010101" pitchFamily="2" charset="-122"/>
              </a:rPr>
              <a:t>C”.</a:t>
            </a:r>
            <a:endParaRPr lang="zh-CN" altLang="en-US" sz="2400" b="1" dirty="0">
              <a:latin typeface="华文宋体" panose="02010600040101010101" pitchFamily="2" charset="-122"/>
              <a:ea typeface="华文宋体" panose="02010600040101010101" pitchFamily="2" charset="-122"/>
            </a:endParaRPr>
          </a:p>
        </p:txBody>
      </p:sp>
      <p:pic>
        <p:nvPicPr>
          <p:cNvPr id="5" name="Picture 2" descr="https://timgsa.baidu.com/timg?image&amp;quality=80&amp;size=b9999_10000&amp;sec=1560928602726&amp;di=29bd812463d6d02ff0689c992d23e342&amp;imgtype=0&amp;src=http%3A%2F%2Fpic4.zhimg.com%2Fv2-386b1df7ca84dfb8d4b82aaef21e520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301" y="4091940"/>
            <a:ext cx="3006699" cy="2766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490" y="1"/>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331470" y="834391"/>
            <a:ext cx="8458200" cy="4796313"/>
          </a:xfrm>
        </p:spPr>
        <p:txBody>
          <a:bodyPr>
            <a:noAutofit/>
          </a:bodyPr>
          <a:lstStyle/>
          <a:p>
            <a:pPr marL="0" indent="0">
              <a:lnSpc>
                <a:spcPct val="150000"/>
              </a:lnSpc>
              <a:spcBef>
                <a:spcPts val="0"/>
              </a:spcBef>
              <a:buNone/>
            </a:pPr>
            <a:r>
              <a:rPr lang="zh-CN" altLang="en-US" sz="2400" b="1" dirty="0">
                <a:latin typeface="华文宋体" panose="02010600040101010101" pitchFamily="2" charset="-122"/>
                <a:ea typeface="华文宋体" panose="02010600040101010101" pitchFamily="2" charset="-122"/>
              </a:rPr>
              <a:t>        很久以后帕斯卡制造出了机械计算器。帕斯卡的这台计算机可以计算到</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位数字，表示数字的齿轮共</a:t>
            </a:r>
            <a:r>
              <a:rPr lang="en-US" altLang="zh-CN" sz="2400" b="1" dirty="0">
                <a:latin typeface="华文宋体" panose="02010600040101010101" pitchFamily="2" charset="-122"/>
                <a:ea typeface="华文宋体" panose="02010600040101010101" pitchFamily="2" charset="-122"/>
              </a:rPr>
              <a:t>16</a:t>
            </a:r>
            <a:r>
              <a:rPr lang="zh-CN" altLang="en-US" sz="2400" b="1" dirty="0">
                <a:latin typeface="华文宋体" panose="02010600040101010101" pitchFamily="2" charset="-122"/>
                <a:ea typeface="华文宋体" panose="02010600040101010101" pitchFamily="2" charset="-122"/>
              </a:rPr>
              <a:t>个，每 个齿轮均分成</a:t>
            </a:r>
            <a:r>
              <a:rPr lang="en-US" altLang="zh-CN" sz="2400" b="1" dirty="0">
                <a:latin typeface="华文宋体" panose="02010600040101010101" pitchFamily="2" charset="-122"/>
                <a:ea typeface="华文宋体" panose="02010600040101010101" pitchFamily="2" charset="-122"/>
              </a:rPr>
              <a:t>10</a:t>
            </a:r>
            <a:r>
              <a:rPr lang="zh-CN" altLang="en-US" sz="2400" b="1" dirty="0">
                <a:latin typeface="华文宋体" panose="02010600040101010101" pitchFamily="2" charset="-122"/>
                <a:ea typeface="华文宋体" panose="02010600040101010101" pitchFamily="2" charset="-122"/>
              </a:rPr>
              <a:t>个齿，每个齿表示</a:t>
            </a:r>
            <a:r>
              <a:rPr lang="en-US" altLang="zh-CN" sz="2400" b="1" dirty="0">
                <a:latin typeface="华文宋体" panose="02010600040101010101" pitchFamily="2" charset="-122"/>
                <a:ea typeface="华文宋体" panose="02010600040101010101" pitchFamily="2" charset="-122"/>
              </a:rPr>
              <a:t>0</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9</a:t>
            </a:r>
            <a:r>
              <a:rPr lang="zh-CN" altLang="en-US" sz="2400" b="1" dirty="0">
                <a:latin typeface="华文宋体" panose="02010600040101010101" pitchFamily="2" charset="-122"/>
                <a:ea typeface="华文宋体" panose="02010600040101010101" pitchFamily="2" charset="-122"/>
              </a:rPr>
              <a:t>中的一个数，并按大小排列。</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个 齿轮在上面组成垂直齿轮组，从左到右构成</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位读数，分别表示个位数、十位数、百位数</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千万位数；另外</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个齿轮在下面组成水平齿轮组，从左到右可以进行</a:t>
            </a:r>
            <a:r>
              <a:rPr lang="en-US" altLang="zh-CN" sz="2400" b="1" dirty="0">
                <a:latin typeface="华文宋体" panose="02010600040101010101" pitchFamily="2" charset="-122"/>
                <a:ea typeface="华文宋体" panose="02010600040101010101" pitchFamily="2" charset="-122"/>
              </a:rPr>
              <a:t>8</a:t>
            </a:r>
            <a:r>
              <a:rPr lang="zh-CN" altLang="en-US" sz="2400" b="1" dirty="0">
                <a:latin typeface="华文宋体" panose="02010600040101010101" pitchFamily="2" charset="-122"/>
                <a:ea typeface="华文宋体" panose="02010600040101010101" pitchFamily="2" charset="-122"/>
              </a:rPr>
              <a:t>位数的加减。</a:t>
            </a:r>
            <a:endParaRPr lang="en-US" altLang="zh-CN" sz="2400" b="1"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en-US" altLang="zh-CN" sz="2400" b="1" dirty="0">
                <a:latin typeface="华文宋体" panose="02010600040101010101" pitchFamily="2" charset="-122"/>
                <a:ea typeface="华文宋体" panose="02010600040101010101" pitchFamily="2" charset="-122"/>
              </a:rPr>
              <a:t>       6</a:t>
            </a:r>
            <a:r>
              <a:rPr lang="zh-CN" altLang="en-US" sz="2400" b="1" dirty="0">
                <a:latin typeface="华文宋体" panose="02010600040101010101" pitchFamily="2" charset="-122"/>
                <a:ea typeface="华文宋体" panose="02010600040101010101" pitchFamily="2" charset="-122"/>
              </a:rPr>
              <a:t>年后，帕斯卡对自己发明的计算机提出了专利申请，</a:t>
            </a:r>
            <a:r>
              <a:rPr lang="en-US" altLang="zh-CN" sz="2400" b="1" dirty="0">
                <a:solidFill>
                  <a:srgbClr val="FF0000"/>
                </a:solidFill>
                <a:latin typeface="华文宋体" panose="02010600040101010101" pitchFamily="2" charset="-122"/>
                <a:ea typeface="华文宋体" panose="02010600040101010101" pitchFamily="2" charset="-122"/>
              </a:rPr>
              <a:t>1649</a:t>
            </a:r>
            <a:r>
              <a:rPr lang="zh-CN" altLang="en-US" sz="2400" b="1" dirty="0">
                <a:latin typeface="华文宋体" panose="02010600040101010101" pitchFamily="2" charset="-122"/>
                <a:ea typeface="华文宋体" panose="02010600040101010101" pitchFamily="2" charset="-122"/>
              </a:rPr>
              <a:t>年获得专利权。</a:t>
            </a:r>
          </a:p>
        </p:txBody>
      </p:sp>
      <p:pic>
        <p:nvPicPr>
          <p:cNvPr id="10242" name="Picture 2" descr="https://gss1.bdstatic.com/-vo3dSag_xI4khGkpoWK1HF6hhy/baike/c0%3Dbaike72%2C5%2C5%2C72%2C24/sign=08399eb8d539b60059c307e588395e4f/f9dcd100baa1cd116f7cef7bb912c8fcc2ce2d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970" y="4793456"/>
            <a:ext cx="3962400" cy="2057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470" y="0"/>
            <a:ext cx="7886700" cy="1108710"/>
          </a:xfrm>
        </p:spPr>
        <p:txBody>
          <a:bodyPr>
            <a:normAutofit/>
          </a:bodyPr>
          <a:lstStyle/>
          <a:p>
            <a:r>
              <a:rPr lang="en-US" altLang="zh-CN" sz="3600" b="1" dirty="0">
                <a:solidFill>
                  <a:srgbClr val="FF0000"/>
                </a:solidFill>
                <a:latin typeface="华文宋体" panose="02010600040101010101" pitchFamily="2" charset="-122"/>
                <a:ea typeface="华文宋体" panose="02010600040101010101" pitchFamily="2" charset="-122"/>
              </a:rPr>
              <a:t>2.</a:t>
            </a:r>
            <a:r>
              <a:rPr lang="zh-CN" altLang="zh-CN" sz="36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3600" dirty="0">
              <a:solidFill>
                <a:srgbClr val="FF0000"/>
              </a:solidFill>
            </a:endParaRPr>
          </a:p>
        </p:txBody>
      </p:sp>
      <p:sp>
        <p:nvSpPr>
          <p:cNvPr id="3" name="内容占位符 2"/>
          <p:cNvSpPr>
            <a:spLocks noGrp="1"/>
          </p:cNvSpPr>
          <p:nvPr>
            <p:ph idx="1"/>
          </p:nvPr>
        </p:nvSpPr>
        <p:spPr>
          <a:xfrm>
            <a:off x="331470" y="834391"/>
            <a:ext cx="8458200" cy="4244385"/>
          </a:xfrm>
        </p:spPr>
        <p:txBody>
          <a:bodyPr>
            <a:noAutofit/>
          </a:bodyPr>
          <a:lstStyle/>
          <a:p>
            <a:pPr marL="0" indent="0">
              <a:lnSpc>
                <a:spcPct val="150000"/>
              </a:lnSpc>
              <a:spcBef>
                <a:spcPts val="0"/>
              </a:spcBef>
              <a:buNone/>
            </a:pPr>
            <a:r>
              <a:rPr lang="zh-CN" altLang="en-US" sz="2600" b="1" dirty="0">
                <a:latin typeface="华文宋体" panose="02010600040101010101" pitchFamily="2" charset="-122"/>
                <a:ea typeface="华文宋体" panose="02010600040101010101" pitchFamily="2" charset="-122"/>
              </a:rPr>
              <a:t>        戈特弗里德</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威廉</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莱布尼茨（</a:t>
            </a:r>
            <a:r>
              <a:rPr lang="en-US" altLang="zh-CN" sz="2600" b="1" dirty="0">
                <a:latin typeface="华文宋体" panose="02010600040101010101" pitchFamily="2" charset="-122"/>
                <a:ea typeface="华文宋体" panose="02010600040101010101" pitchFamily="2" charset="-122"/>
              </a:rPr>
              <a:t>Gottfried Wilhelm Leibniz</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1646.7.1-1716.11.14</a:t>
            </a:r>
            <a:r>
              <a:rPr lang="zh-CN" altLang="en-US" sz="2600" b="1" dirty="0">
                <a:latin typeface="华文宋体" panose="02010600040101010101" pitchFamily="2" charset="-122"/>
                <a:ea typeface="华文宋体" panose="02010600040101010101" pitchFamily="2" charset="-122"/>
              </a:rPr>
              <a:t>），德国哲学家、数学家，历史上少见的通才。他本人是一名律师，经常往返于各大城镇，他许多的公式都是在颠簸的马车上完成的。</a:t>
            </a:r>
            <a:r>
              <a:rPr lang="zh-CN" altLang="en-US" sz="2600" b="1" baseline="30000" dirty="0">
                <a:latin typeface="华文宋体" panose="02010600040101010101" pitchFamily="2" charset="-122"/>
                <a:ea typeface="华文宋体" panose="02010600040101010101" pitchFamily="2" charset="-122"/>
              </a:rPr>
              <a:t> </a:t>
            </a:r>
            <a:endParaRPr lang="en-US" altLang="zh-CN" sz="2600" b="1" baseline="30000"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zh-CN" altLang="en-US" sz="2600" b="1" dirty="0">
                <a:latin typeface="华文宋体" panose="02010600040101010101" pitchFamily="2" charset="-122"/>
                <a:ea typeface="华文宋体" panose="02010600040101010101" pitchFamily="2" charset="-122"/>
              </a:rPr>
              <a:t>他和牛顿先后独立发现了微积分。</a:t>
            </a:r>
            <a:endParaRPr lang="en-US" altLang="zh-CN" sz="2600" b="1" dirty="0">
              <a:latin typeface="华文宋体" panose="02010600040101010101" pitchFamily="2" charset="-122"/>
              <a:ea typeface="华文宋体" panose="02010600040101010101" pitchFamily="2" charset="-122"/>
            </a:endParaRPr>
          </a:p>
          <a:p>
            <a:pPr marL="0" indent="0">
              <a:lnSpc>
                <a:spcPct val="150000"/>
              </a:lnSpc>
              <a:spcBef>
                <a:spcPts val="0"/>
              </a:spcBef>
              <a:buNone/>
            </a:pPr>
            <a:r>
              <a:rPr lang="en-US" altLang="zh-CN" sz="2600" b="1" dirty="0">
                <a:latin typeface="华文宋体" panose="02010600040101010101" pitchFamily="2" charset="-122"/>
                <a:ea typeface="华文宋体" panose="02010600040101010101" pitchFamily="2" charset="-122"/>
              </a:rPr>
              <a:t>         1679</a:t>
            </a:r>
            <a:r>
              <a:rPr lang="zh-CN" altLang="en-US" sz="2600" b="1" dirty="0">
                <a:latin typeface="华文宋体" panose="02010600040101010101" pitchFamily="2" charset="-122"/>
                <a:ea typeface="华文宋体" panose="02010600040101010101" pitchFamily="2" charset="-122"/>
              </a:rPr>
              <a:t>年，莱布尼茨发明了</a:t>
            </a:r>
            <a:r>
              <a:rPr lang="zh-CN" altLang="en-US" sz="2600" b="1" dirty="0">
                <a:solidFill>
                  <a:srgbClr val="FF0000"/>
                </a:solidFill>
                <a:latin typeface="华文宋体" panose="02010600040101010101" pitchFamily="2" charset="-122"/>
                <a:ea typeface="华文宋体" panose="02010600040101010101" pitchFamily="2" charset="-122"/>
              </a:rPr>
              <a:t>二进制</a:t>
            </a:r>
            <a:r>
              <a:rPr lang="zh-CN" altLang="en-US" sz="2600" b="1" dirty="0">
                <a:latin typeface="华文宋体" panose="02010600040101010101" pitchFamily="2" charset="-122"/>
                <a:ea typeface="华文宋体" panose="02010600040101010101" pitchFamily="2" charset="-122"/>
              </a:rPr>
              <a:t>，并对其系统性深入研究，完善了二进制。</a:t>
            </a:r>
          </a:p>
        </p:txBody>
      </p:sp>
      <p:pic>
        <p:nvPicPr>
          <p:cNvPr id="14338" name="Picture 2" descr="莱布尼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620" y="4402567"/>
            <a:ext cx="1897380" cy="24554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59" y="0"/>
            <a:ext cx="6042025" cy="1176168"/>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864461"/>
          </a:xfrm>
        </p:spPr>
        <p:txBody>
          <a:bodyPr>
            <a:noAutofit/>
          </a:bodyPr>
          <a:lstStyle/>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1835</a:t>
            </a:r>
            <a:r>
              <a:rPr lang="zh-CN" altLang="en-US" sz="2400" b="1" dirty="0">
                <a:latin typeface="华文宋体" panose="02010600040101010101" pitchFamily="2" charset="-122"/>
                <a:ea typeface="华文宋体" panose="02010600040101010101" pitchFamily="2" charset="-122"/>
              </a:rPr>
              <a:t>年，</a:t>
            </a:r>
            <a:r>
              <a:rPr lang="en-US" altLang="zh-CN" sz="2400" b="1" dirty="0">
                <a:latin typeface="华文宋体" panose="02010600040101010101" pitchFamily="2" charset="-122"/>
                <a:ea typeface="华文宋体" panose="02010600040101010101" pitchFamily="2" charset="-122"/>
              </a:rPr>
              <a:t>20</a:t>
            </a:r>
            <a:r>
              <a:rPr lang="zh-CN" altLang="en-US" sz="2400" b="1" dirty="0">
                <a:latin typeface="华文宋体" panose="02010600040101010101" pitchFamily="2" charset="-122"/>
                <a:ea typeface="华文宋体" panose="02010600040101010101" pitchFamily="2" charset="-122"/>
              </a:rPr>
              <a:t>岁的乔治</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布尔这位只受过初步数学训练的青年自学了艰深的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天体力学</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和很抽象的</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分析力学</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1848</a:t>
            </a:r>
            <a:r>
              <a:rPr lang="zh-CN" altLang="en-US" sz="2400" b="1" dirty="0">
                <a:latin typeface="华文宋体" panose="02010600040101010101" pitchFamily="2" charset="-122"/>
                <a:ea typeface="华文宋体" panose="02010600040101010101" pitchFamily="2" charset="-122"/>
              </a:rPr>
              <a:t>年，布尔此时已经在研究逻辑代数，即</a:t>
            </a:r>
            <a:r>
              <a:rPr lang="zh-CN" altLang="en-US" sz="2400" b="1" dirty="0">
                <a:solidFill>
                  <a:srgbClr val="FF0000"/>
                </a:solidFill>
                <a:latin typeface="华文宋体" panose="02010600040101010101" pitchFamily="2" charset="-122"/>
                <a:ea typeface="华文宋体" panose="02010600040101010101" pitchFamily="2" charset="-122"/>
              </a:rPr>
              <a:t>布尔代数</a:t>
            </a:r>
            <a:r>
              <a:rPr lang="zh-CN" altLang="en-US" sz="2400" b="1" dirty="0">
                <a:latin typeface="华文宋体" panose="02010600040101010101" pitchFamily="2" charset="-122"/>
                <a:ea typeface="华文宋体" panose="02010600040101010101" pitchFamily="2" charset="-122"/>
              </a:rPr>
              <a:t>。</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1854</a:t>
            </a:r>
            <a:r>
              <a:rPr lang="zh-CN" altLang="en-US" sz="2400" b="1" dirty="0">
                <a:latin typeface="华文宋体" panose="02010600040101010101" pitchFamily="2" charset="-122"/>
                <a:ea typeface="华文宋体" panose="02010600040101010101" pitchFamily="2" charset="-122"/>
              </a:rPr>
              <a:t>年，他发表了</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思维规律</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这部杰作，布尔代数问世了。</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en-US" altLang="zh-CN" sz="2400" b="1" dirty="0">
                <a:latin typeface="华文宋体" panose="02010600040101010101" pitchFamily="2" charset="-122"/>
                <a:ea typeface="华文宋体" panose="02010600040101010101" pitchFamily="2" charset="-122"/>
              </a:rPr>
              <a:t>20</a:t>
            </a:r>
            <a:r>
              <a:rPr lang="zh-CN" altLang="en-US" sz="2400" b="1" dirty="0">
                <a:latin typeface="华文宋体" panose="02010600040101010101" pitchFamily="2" charset="-122"/>
                <a:ea typeface="华文宋体" panose="02010600040101010101" pitchFamily="2" charset="-122"/>
              </a:rPr>
              <a:t>世纪初，罗素在</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数学原理</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中认为，“纯数学是布尔在一部他称之为</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思维规律</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的著作中发现的。</a:t>
            </a:r>
            <a:endParaRPr lang="en-US" altLang="zh-CN" sz="2400" b="1" dirty="0">
              <a:latin typeface="华文宋体" panose="02010600040101010101" pitchFamily="2" charset="-122"/>
              <a:ea typeface="华文宋体" panose="02010600040101010101" pitchFamily="2" charset="-122"/>
            </a:endParaRPr>
          </a:p>
          <a:p>
            <a:pPr>
              <a:lnSpc>
                <a:spcPct val="140000"/>
              </a:lnSpc>
              <a:spcBef>
                <a:spcPts val="0"/>
              </a:spcBef>
            </a:pPr>
            <a:r>
              <a:rPr lang="zh-CN" altLang="en-US" sz="2400" b="1" dirty="0">
                <a:latin typeface="华文宋体" panose="02010600040101010101" pitchFamily="2" charset="-122"/>
                <a:ea typeface="华文宋体" panose="02010600040101010101" pitchFamily="2" charset="-122"/>
              </a:rPr>
              <a:t>布尔逻辑在工程和计算机科学起到重大作用。</a:t>
            </a:r>
          </a:p>
        </p:txBody>
      </p:sp>
      <p:pic>
        <p:nvPicPr>
          <p:cNvPr id="11268" name="Picture 4" descr="https://gss0.bdstatic.com/94o3dSag_xI4khGkpoWK1HF6hhy/baike/c0%3Dbaike92%2C5%2C5%2C92%2C30/sign=c5106e38f3deb48fef64a98c9176514c/79f0f736afc3793132bf7270ebc4b74542a911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835" y="4277064"/>
            <a:ext cx="2118995" cy="2580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531495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144371"/>
          </a:xfrm>
        </p:spPr>
        <p:txBody>
          <a:bodyPr>
            <a:noAutofit/>
          </a:bodyPr>
          <a:lstStyle/>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冯</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诺依曼（</a:t>
            </a:r>
            <a:r>
              <a:rPr lang="en-US" altLang="zh-CN" sz="2600" b="1" dirty="0">
                <a:latin typeface="华文宋体" panose="02010600040101010101" pitchFamily="2" charset="-122"/>
                <a:ea typeface="华文宋体" panose="02010600040101010101" pitchFamily="2" charset="-122"/>
              </a:rPr>
              <a:t>John von Neumann,1903.12.28-1957.2.8</a:t>
            </a:r>
            <a:r>
              <a:rPr lang="zh-CN" altLang="en-US" sz="2600" b="1" dirty="0">
                <a:latin typeface="华文宋体" panose="02010600040101010101" pitchFamily="2" charset="-122"/>
                <a:ea typeface="华文宋体" panose="02010600040101010101" pitchFamily="2" charset="-122"/>
              </a:rPr>
              <a:t>），美籍匈牙利数学家、计算机科学家、物理学家，是</a:t>
            </a:r>
            <a:r>
              <a:rPr lang="en-US" altLang="zh-CN" sz="2600" b="1" dirty="0">
                <a:latin typeface="华文宋体" panose="02010600040101010101" pitchFamily="2" charset="-122"/>
                <a:ea typeface="华文宋体" panose="02010600040101010101" pitchFamily="2" charset="-122"/>
              </a:rPr>
              <a:t>20</a:t>
            </a:r>
            <a:r>
              <a:rPr lang="zh-CN" altLang="en-US" sz="2600" b="1" dirty="0">
                <a:latin typeface="华文宋体" panose="02010600040101010101" pitchFamily="2" charset="-122"/>
                <a:ea typeface="华文宋体" panose="02010600040101010101" pitchFamily="2" charset="-122"/>
              </a:rPr>
              <a:t>世纪最重要的数学家之一。</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计算机之父、博弈论之父</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早期以算子理论、共振论、量子理论、集合论等方面的研究闻名，开创了冯</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诺依曼代数。</a:t>
            </a:r>
            <a:endParaRPr lang="en-US" altLang="zh-CN" sz="2600" b="1" dirty="0">
              <a:latin typeface="华文宋体" panose="02010600040101010101" pitchFamily="2" charset="-122"/>
              <a:ea typeface="华文宋体" panose="02010600040101010101" pitchFamily="2" charset="-122"/>
            </a:endParaRPr>
          </a:p>
        </p:txBody>
      </p:sp>
      <p:pic>
        <p:nvPicPr>
          <p:cNvPr id="5" name="Picture 12" descr="http://n.sinaimg.cn/translate/w400h524/20180209/mSoG-fyrkuxs4973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621" y="4251960"/>
            <a:ext cx="2316379" cy="26060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3784" y="4290947"/>
            <a:ext cx="5520690" cy="1865126"/>
          </a:xfrm>
          <a:prstGeom prst="rect">
            <a:avLst/>
          </a:prstGeom>
        </p:spPr>
        <p:txBody>
          <a:bodyPr wrap="square">
            <a:spAutoFit/>
          </a:bodyPr>
          <a:lstStyle/>
          <a:p>
            <a:pPr>
              <a:lnSpc>
                <a:spcPct val="120000"/>
              </a:lnSpc>
            </a:pPr>
            <a:r>
              <a:rPr lang="en-US" altLang="zh-CN" sz="2400" b="1" dirty="0">
                <a:latin typeface="华文宋体" panose="02010600040101010101" pitchFamily="2" charset="-122"/>
                <a:ea typeface="华文宋体" panose="02010600040101010101" pitchFamily="2" charset="-122"/>
              </a:rPr>
              <a:t>1945</a:t>
            </a:r>
            <a:r>
              <a:rPr lang="zh-CN" altLang="en-US" sz="2400" b="1" dirty="0">
                <a:latin typeface="华文宋体" panose="02010600040101010101" pitchFamily="2" charset="-122"/>
                <a:ea typeface="华文宋体" panose="02010600040101010101" pitchFamily="2" charset="-122"/>
              </a:rPr>
              <a:t>年</a:t>
            </a:r>
            <a:r>
              <a:rPr lang="en-US" altLang="zh-CN" sz="2400" b="1" dirty="0">
                <a:latin typeface="华文宋体" panose="02010600040101010101" pitchFamily="2" charset="-122"/>
                <a:ea typeface="华文宋体" panose="02010600040101010101" pitchFamily="2" charset="-122"/>
              </a:rPr>
              <a:t>3</a:t>
            </a:r>
            <a:r>
              <a:rPr lang="zh-CN" altLang="en-US" sz="2400" b="1" dirty="0">
                <a:latin typeface="华文宋体" panose="02010600040101010101" pitchFamily="2" charset="-122"/>
                <a:ea typeface="华文宋体" panose="02010600040101010101" pitchFamily="2" charset="-122"/>
              </a:rPr>
              <a:t>月他在共同讨论的基础上起草了一个全新的“存储程序通用电子计算机方案。他逝世后其未完成的手稿在</a:t>
            </a:r>
            <a:r>
              <a:rPr lang="en-US" altLang="zh-CN" sz="2400" b="1" dirty="0">
                <a:latin typeface="华文宋体" panose="02010600040101010101" pitchFamily="2" charset="-122"/>
                <a:ea typeface="华文宋体" panose="02010600040101010101" pitchFamily="2" charset="-122"/>
              </a:rPr>
              <a:t>1958</a:t>
            </a:r>
            <a:r>
              <a:rPr lang="zh-CN" altLang="en-US" sz="2400" b="1" dirty="0">
                <a:latin typeface="华文宋体" panose="02010600040101010101" pitchFamily="2" charset="-122"/>
                <a:ea typeface="华文宋体" panose="02010600040101010101" pitchFamily="2" charset="-122"/>
              </a:rPr>
              <a:t>年以</a:t>
            </a:r>
            <a:r>
              <a:rPr lang="en-US" altLang="zh-CN" sz="2400" b="1" dirty="0">
                <a:latin typeface="华文宋体" panose="02010600040101010101" pitchFamily="2" charset="-122"/>
                <a:ea typeface="华文宋体" panose="02010600040101010101" pitchFamily="2" charset="-122"/>
              </a:rPr>
              <a:t>《</a:t>
            </a:r>
            <a:r>
              <a:rPr lang="zh-CN" altLang="en-US" sz="2400" b="1" dirty="0">
                <a:solidFill>
                  <a:srgbClr val="FF0000"/>
                </a:solidFill>
                <a:latin typeface="华文宋体" panose="02010600040101010101" pitchFamily="2" charset="-122"/>
                <a:ea typeface="华文宋体" panose="02010600040101010101" pitchFamily="2" charset="-122"/>
              </a:rPr>
              <a:t>计算机与人脑</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为名出版。</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4400550" cy="937894"/>
          </a:xfrm>
        </p:spPr>
        <p:txBody>
          <a:bodyPr>
            <a:normAutofit fontScale="90000"/>
          </a:bodyPr>
          <a:lstStyle/>
          <a:p>
            <a:r>
              <a:rPr lang="en-US" altLang="zh-CN" sz="4000" b="1" dirty="0">
                <a:solidFill>
                  <a:srgbClr val="FF0000"/>
                </a:solidFill>
                <a:latin typeface="华文宋体" panose="02010600040101010101" pitchFamily="2" charset="-122"/>
                <a:ea typeface="华文宋体" panose="02010600040101010101" pitchFamily="2" charset="-122"/>
              </a:rPr>
              <a:t>2.</a:t>
            </a:r>
            <a:r>
              <a:rPr lang="zh-CN" altLang="zh-CN" sz="4000" b="1" dirty="0">
                <a:solidFill>
                  <a:srgbClr val="FF0000"/>
                </a:solidFill>
                <a:latin typeface="华文宋体" panose="02010600040101010101" pitchFamily="2" charset="-122"/>
                <a:ea typeface="华文宋体" panose="02010600040101010101" pitchFamily="2" charset="-122"/>
              </a:rPr>
              <a:t>人类对智能的探索</a:t>
            </a:r>
            <a:endParaRPr lang="zh-CN" altLang="en-US" sz="4000" dirty="0"/>
          </a:p>
        </p:txBody>
      </p:sp>
      <p:sp>
        <p:nvSpPr>
          <p:cNvPr id="3" name="内容占位符 2"/>
          <p:cNvSpPr>
            <a:spLocks noGrp="1"/>
          </p:cNvSpPr>
          <p:nvPr>
            <p:ph idx="1"/>
          </p:nvPr>
        </p:nvSpPr>
        <p:spPr>
          <a:xfrm>
            <a:off x="491490" y="1303021"/>
            <a:ext cx="8229600" cy="2993557"/>
          </a:xfrm>
        </p:spPr>
        <p:txBody>
          <a:bodyPr>
            <a:noAutofit/>
          </a:bodyPr>
          <a:lstStyle/>
          <a:p>
            <a:pPr>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图灵测试</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The Turing test</a:t>
            </a:r>
            <a:r>
              <a:rPr lang="zh-CN" altLang="en-US" sz="2600" b="1" dirty="0">
                <a:latin typeface="华文宋体" panose="02010600040101010101" pitchFamily="2" charset="-122"/>
                <a:ea typeface="华文宋体" panose="02010600040101010101" pitchFamily="2" charset="-122"/>
              </a:rPr>
              <a:t>）由艾伦</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麦席森</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图灵发明，让计算机来冒充人。如果不足</a:t>
            </a:r>
            <a:r>
              <a:rPr lang="en-US" altLang="zh-CN" sz="2600" b="1" dirty="0">
                <a:latin typeface="华文宋体" panose="02010600040101010101" pitchFamily="2" charset="-122"/>
                <a:ea typeface="华文宋体" panose="02010600040101010101" pitchFamily="2" charset="-122"/>
              </a:rPr>
              <a:t>70%</a:t>
            </a:r>
            <a:r>
              <a:rPr lang="zh-CN" altLang="en-US" sz="2600" b="1" dirty="0">
                <a:latin typeface="华文宋体" panose="02010600040101010101" pitchFamily="2" charset="-122"/>
                <a:ea typeface="华文宋体" panose="02010600040101010101" pitchFamily="2" charset="-122"/>
              </a:rPr>
              <a:t>的人判对，也就是超过</a:t>
            </a:r>
            <a:r>
              <a:rPr lang="en-US" altLang="zh-CN" sz="2600" b="1" dirty="0">
                <a:latin typeface="华文宋体" panose="02010600040101010101" pitchFamily="2" charset="-122"/>
                <a:ea typeface="华文宋体" panose="02010600040101010101" pitchFamily="2" charset="-122"/>
              </a:rPr>
              <a:t>30%</a:t>
            </a:r>
            <a:r>
              <a:rPr lang="zh-CN" altLang="en-US" sz="2600" b="1" dirty="0">
                <a:latin typeface="华文宋体" panose="02010600040101010101" pitchFamily="2" charset="-122"/>
                <a:ea typeface="华文宋体" panose="02010600040101010101" pitchFamily="2" charset="-122"/>
              </a:rPr>
              <a:t>的裁判误以为在和自己说话的是人而非计算机，那就算作成功了，并被认为具有人类智能。</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solidFill>
                  <a:srgbClr val="FF0000"/>
                </a:solidFill>
                <a:latin typeface="华文宋体" panose="02010600040101010101" pitchFamily="2" charset="-122"/>
                <a:ea typeface="华文宋体" panose="02010600040101010101" pitchFamily="2" charset="-122"/>
              </a:rPr>
              <a:t>图灵奖</a:t>
            </a:r>
            <a:endParaRPr lang="en-US" altLang="zh-CN" sz="2600" b="1" dirty="0">
              <a:solidFill>
                <a:srgbClr val="FF0000"/>
              </a:solidFill>
              <a:latin typeface="华文宋体" panose="02010600040101010101" pitchFamily="2" charset="-122"/>
              <a:ea typeface="华文宋体" panose="02010600040101010101" pitchFamily="2" charset="-122"/>
            </a:endParaRPr>
          </a:p>
        </p:txBody>
      </p:sp>
      <p:pic>
        <p:nvPicPr>
          <p:cNvPr id="5122" name="Picture 2" descr="https://gss0.bdstatic.com/94o3dSag_xI4khGkpoWK1HF6hhy/baike/w%3D268%3Bg%3D0/sign=bf9deee5402309f7e76faa144a356bce/9e3df8dcd100baa13dc6bcca4110b912c9fc2e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733" y="3495398"/>
            <a:ext cx="2096135" cy="283916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0713" y="4616970"/>
            <a:ext cx="5875020" cy="1505605"/>
          </a:xfrm>
          <a:prstGeom prst="rect">
            <a:avLst/>
          </a:prstGeom>
        </p:spPr>
        <p:txBody>
          <a:bodyPr wrap="square">
            <a:spAutoFit/>
          </a:bodyPr>
          <a:lstStyle/>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图灵测试一词来源于计算机科学和密码学的先驱艾伦</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麦席森</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图灵写于</a:t>
            </a:r>
            <a:r>
              <a:rPr lang="en-US" altLang="zh-CN" sz="2600" b="1" dirty="0">
                <a:latin typeface="华文宋体" panose="02010600040101010101" pitchFamily="2" charset="-122"/>
                <a:ea typeface="华文宋体" panose="02010600040101010101" pitchFamily="2" charset="-122"/>
              </a:rPr>
              <a:t>1950</a:t>
            </a:r>
            <a:r>
              <a:rPr lang="zh-CN" altLang="en-US" sz="2600" b="1" dirty="0">
                <a:latin typeface="华文宋体" panose="02010600040101010101" pitchFamily="2" charset="-122"/>
                <a:ea typeface="华文宋体" panose="02010600040101010101" pitchFamily="2" charset="-122"/>
              </a:rPr>
              <a:t>年的一篇论文</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计算机器与智能</a:t>
            </a:r>
            <a:r>
              <a:rPr lang="en-US" altLang="zh-CN" sz="2600" b="1" dirty="0">
                <a:latin typeface="华文宋体" panose="02010600040101010101" pitchFamily="2" charset="-122"/>
                <a:ea typeface="华文宋体" panose="02010600040101010101" pitchFamily="2"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pic>
        <p:nvPicPr>
          <p:cNvPr id="6" name="图片 5"/>
          <p:cNvPicPr>
            <a:picLocks noChangeAspect="1"/>
          </p:cNvPicPr>
          <p:nvPr/>
        </p:nvPicPr>
        <p:blipFill>
          <a:blip r:embed="rId4"/>
          <a:stretch>
            <a:fillRect/>
          </a:stretch>
        </p:blipFill>
        <p:spPr>
          <a:xfrm>
            <a:off x="378017" y="-17450"/>
            <a:ext cx="5372787" cy="6875451"/>
          </a:xfrm>
          <a:prstGeom prst="rect">
            <a:avLst/>
          </a:prstGeom>
        </p:spPr>
      </p:pic>
    </p:spTree>
    <p:extLst>
      <p:ext uri="{BB962C8B-B14F-4D97-AF65-F5344CB8AC3E}">
        <p14:creationId xmlns:p14="http://schemas.microsoft.com/office/powerpoint/2010/main" val="935446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12579"/>
            <a:ext cx="5532120" cy="1024731"/>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5760" y="1143000"/>
            <a:ext cx="8241030" cy="5543550"/>
          </a:xfrm>
        </p:spPr>
        <p:txBody>
          <a:bodyPr>
            <a:noAutofit/>
          </a:bodyPr>
          <a:lstStyle/>
          <a:p>
            <a:pPr>
              <a:lnSpc>
                <a:spcPct val="120000"/>
              </a:lnSpc>
            </a:pPr>
            <a:r>
              <a:rPr lang="zh-CN" altLang="en-US" sz="2400" dirty="0"/>
              <a:t>达特茅斯会议</a:t>
            </a:r>
            <a:endParaRPr lang="en-US" altLang="zh-CN" sz="2400" dirty="0"/>
          </a:p>
          <a:p>
            <a:pPr>
              <a:lnSpc>
                <a:spcPct val="120000"/>
              </a:lnSpc>
            </a:pPr>
            <a:r>
              <a:rPr lang="en-US" altLang="zh-CN" sz="2400" dirty="0"/>
              <a:t>1956</a:t>
            </a:r>
            <a:r>
              <a:rPr lang="zh-CN" altLang="en-US" sz="2400" dirty="0"/>
              <a:t>年</a:t>
            </a:r>
            <a:r>
              <a:rPr lang="en-US" altLang="zh-CN" sz="2400" dirty="0"/>
              <a:t>8</a:t>
            </a:r>
            <a:r>
              <a:rPr lang="zh-CN" altLang="en-US" sz="2400" dirty="0"/>
              <a:t>月，美国汉诺斯小镇宁静的达特茅斯学院</a:t>
            </a:r>
            <a:endParaRPr lang="en-US" altLang="zh-CN" sz="2400" dirty="0"/>
          </a:p>
          <a:p>
            <a:pPr>
              <a:lnSpc>
                <a:spcPct val="120000"/>
              </a:lnSpc>
            </a:pPr>
            <a:r>
              <a:rPr lang="zh-CN" altLang="en-US" sz="2400" dirty="0"/>
              <a:t>主题：用机器来模仿人类学习以及其他方面的智能</a:t>
            </a:r>
          </a:p>
          <a:p>
            <a:pPr>
              <a:lnSpc>
                <a:spcPct val="120000"/>
              </a:lnSpc>
            </a:pPr>
            <a:r>
              <a:rPr lang="en-US" altLang="zh-CN" sz="2400" dirty="0"/>
              <a:t>1956--------</a:t>
            </a:r>
            <a:r>
              <a:rPr lang="zh-CN" altLang="en-US" sz="2400" dirty="0"/>
              <a:t>人工智能元年</a:t>
            </a:r>
          </a:p>
          <a:p>
            <a:pPr>
              <a:lnSpc>
                <a:spcPct val="120000"/>
              </a:lnSpc>
            </a:pPr>
            <a:r>
              <a:rPr lang="zh-CN" altLang="en-US" sz="2400" dirty="0">
                <a:solidFill>
                  <a:srgbClr val="FF0000"/>
                </a:solidFill>
              </a:rPr>
              <a:t>约翰</a:t>
            </a:r>
            <a:r>
              <a:rPr lang="en-US" altLang="zh-CN" sz="2400" dirty="0">
                <a:solidFill>
                  <a:srgbClr val="FF0000"/>
                </a:solidFill>
              </a:rPr>
              <a:t>·</a:t>
            </a:r>
            <a:r>
              <a:rPr lang="zh-CN" altLang="en-US" sz="2400" dirty="0">
                <a:solidFill>
                  <a:srgbClr val="FF0000"/>
                </a:solidFill>
              </a:rPr>
              <a:t>麦卡锡（</a:t>
            </a:r>
            <a:r>
              <a:rPr lang="en-US" altLang="zh-CN" sz="2400" dirty="0">
                <a:solidFill>
                  <a:srgbClr val="FF0000"/>
                </a:solidFill>
              </a:rPr>
              <a:t>John McCarthy</a:t>
            </a:r>
            <a:r>
              <a:rPr lang="zh-CN" altLang="en-US" sz="2400" dirty="0">
                <a:solidFill>
                  <a:srgbClr val="FF0000"/>
                </a:solidFill>
              </a:rPr>
              <a:t>）</a:t>
            </a:r>
            <a:endParaRPr lang="en-US" altLang="zh-CN" sz="2400" dirty="0">
              <a:solidFill>
                <a:srgbClr val="FF0000"/>
              </a:solidFill>
            </a:endParaRPr>
          </a:p>
          <a:p>
            <a:pPr>
              <a:lnSpc>
                <a:spcPct val="120000"/>
              </a:lnSpc>
            </a:pPr>
            <a:r>
              <a:rPr lang="zh-CN" altLang="en-US" sz="2400" dirty="0"/>
              <a:t>马文</a:t>
            </a:r>
            <a:r>
              <a:rPr lang="en-US" altLang="zh-CN" sz="2400" dirty="0"/>
              <a:t>·</a:t>
            </a:r>
            <a:r>
              <a:rPr lang="zh-CN" altLang="en-US" sz="2400" dirty="0"/>
              <a:t>闵斯基（</a:t>
            </a:r>
            <a:r>
              <a:rPr lang="en-US" altLang="zh-CN" sz="2400" dirty="0"/>
              <a:t>Marvin Minsky)</a:t>
            </a:r>
            <a:r>
              <a:rPr lang="zh-CN" altLang="en-US" sz="2400" dirty="0"/>
              <a:t>、人工智能与认知学专家</a:t>
            </a:r>
            <a:endParaRPr lang="en-US" altLang="zh-CN" sz="2400" dirty="0"/>
          </a:p>
          <a:p>
            <a:pPr>
              <a:lnSpc>
                <a:spcPct val="120000"/>
              </a:lnSpc>
            </a:pPr>
            <a:r>
              <a:rPr lang="zh-CN" altLang="en-US" sz="2400" dirty="0"/>
              <a:t>克劳德</a:t>
            </a:r>
            <a:r>
              <a:rPr lang="en-US" altLang="zh-CN" sz="2400" dirty="0"/>
              <a:t>·</a:t>
            </a:r>
            <a:r>
              <a:rPr lang="zh-CN" altLang="en-US" sz="2400" dirty="0"/>
              <a:t>香农（</a:t>
            </a:r>
            <a:r>
              <a:rPr lang="en-US" altLang="zh-CN" sz="2400" dirty="0"/>
              <a:t>Claude Shannon)</a:t>
            </a:r>
            <a:r>
              <a:rPr lang="zh-CN" altLang="en-US" sz="2400" dirty="0"/>
              <a:t>、贝尔实验室、信息论的创始人</a:t>
            </a:r>
            <a:endParaRPr lang="en-US" altLang="zh-CN" sz="2400" dirty="0"/>
          </a:p>
          <a:p>
            <a:pPr>
              <a:lnSpc>
                <a:spcPct val="120000"/>
              </a:lnSpc>
            </a:pPr>
            <a:r>
              <a:rPr lang="zh-CN" altLang="en-US" sz="2400" dirty="0"/>
              <a:t>艾伦</a:t>
            </a:r>
            <a:r>
              <a:rPr lang="en-US" altLang="zh-CN" sz="2400" dirty="0"/>
              <a:t>·</a:t>
            </a:r>
            <a:r>
              <a:rPr lang="zh-CN" altLang="en-US" sz="2400" dirty="0"/>
              <a:t>纽厄尔（</a:t>
            </a:r>
            <a:r>
              <a:rPr lang="en-US" altLang="zh-CN" sz="2400" dirty="0"/>
              <a:t>Allen Newell)</a:t>
            </a:r>
            <a:r>
              <a:rPr lang="zh-CN" altLang="en-US" sz="2400" dirty="0"/>
              <a:t>、计算机科学家</a:t>
            </a:r>
            <a:endParaRPr lang="en-US" altLang="zh-CN" sz="2400" dirty="0"/>
          </a:p>
          <a:p>
            <a:pPr>
              <a:lnSpc>
                <a:spcPct val="120000"/>
              </a:lnSpc>
            </a:pPr>
            <a:r>
              <a:rPr lang="zh-CN" altLang="en-US" sz="2400" dirty="0"/>
              <a:t>赫伯特</a:t>
            </a:r>
            <a:r>
              <a:rPr lang="en-US" altLang="zh-CN" sz="2400" dirty="0"/>
              <a:t>·</a:t>
            </a:r>
            <a:r>
              <a:rPr lang="zh-CN" altLang="en-US" sz="2400" dirty="0"/>
              <a:t>西蒙（</a:t>
            </a:r>
            <a:r>
              <a:rPr lang="en-US" altLang="zh-CN" sz="2400" dirty="0"/>
              <a:t>Herbert Simon</a:t>
            </a:r>
            <a:r>
              <a:rPr lang="zh-CN" altLang="en-US" sz="2400" dirty="0"/>
              <a:t>），诺贝尔经济学奖得主</a:t>
            </a:r>
          </a:p>
        </p:txBody>
      </p:sp>
      <p:pic>
        <p:nvPicPr>
          <p:cNvPr id="1026" name="Picture 2" descr="https://gss2.bdstatic.com/-fo3dSag_xI4khGkpoWK1HF6hhy/baike/c0%3Dbaike80%2C5%2C5%2C80%2C26/sign=ac4ec3913e2ac65c73086e219a9bd974/b812c8fcc3cec3fd6acab884dd88d43f8694274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3730" y="0"/>
            <a:ext cx="2160270" cy="18028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510921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448176" y="2006098"/>
            <a:ext cx="7886700" cy="4643755"/>
          </a:xfrm>
        </p:spPr>
        <p:txBody>
          <a:bodyPr>
            <a:normAutofit fontScale="92500" lnSpcReduction="20000"/>
          </a:bodyPr>
          <a:lstStyle/>
          <a:p>
            <a:pPr>
              <a:lnSpc>
                <a:spcPct val="130000"/>
              </a:lnSpc>
              <a:spcBef>
                <a:spcPts val="600"/>
              </a:spcBef>
            </a:pPr>
            <a:r>
              <a:rPr lang="en-US" altLang="zh-CN" b="1" dirty="0">
                <a:latin typeface="华文宋体" panose="02010600040101010101" pitchFamily="2" charset="-122"/>
                <a:ea typeface="华文宋体" panose="02010600040101010101" pitchFamily="2" charset="-122"/>
              </a:rPr>
              <a:t>1955</a:t>
            </a:r>
            <a:r>
              <a:rPr lang="zh-CN" altLang="en-US" b="1" dirty="0">
                <a:latin typeface="华文宋体" panose="02010600040101010101" pitchFamily="2" charset="-122"/>
                <a:ea typeface="华文宋体" panose="02010600040101010101" pitchFamily="2" charset="-122"/>
              </a:rPr>
              <a:t>年，美国西部计算机联合大会</a:t>
            </a:r>
            <a:r>
              <a:rPr lang="en-US" altLang="zh-CN" b="1" dirty="0">
                <a:latin typeface="华文宋体" panose="02010600040101010101" pitchFamily="2" charset="-122"/>
                <a:ea typeface="华文宋体" panose="02010600040101010101" pitchFamily="2" charset="-122"/>
              </a:rPr>
              <a:t>(Western Joint Computer Conference)</a:t>
            </a:r>
            <a:r>
              <a:rPr lang="zh-CN" altLang="en-US" b="1" dirty="0">
                <a:latin typeface="华文宋体" panose="02010600040101010101" pitchFamily="2" charset="-122"/>
                <a:ea typeface="华文宋体" panose="02010600040101010101" pitchFamily="2" charset="-122"/>
              </a:rPr>
              <a:t>在洛杉矶召开</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学习机讨论会</a:t>
            </a:r>
            <a:r>
              <a:rPr lang="en-US" altLang="zh-CN" b="1" dirty="0">
                <a:latin typeface="华文宋体" panose="02010600040101010101" pitchFamily="2" charset="-122"/>
                <a:ea typeface="华文宋体" panose="02010600040101010101" pitchFamily="2" charset="-122"/>
              </a:rPr>
              <a:t>(Session on Learning Machine)</a:t>
            </a:r>
            <a:r>
              <a:rPr lang="zh-CN" altLang="en-US"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塞弗里奇</a:t>
            </a:r>
            <a:r>
              <a:rPr lang="en-US" altLang="zh-CN" b="1" dirty="0">
                <a:latin typeface="华文宋体" panose="02010600040101010101" pitchFamily="2" charset="-122"/>
                <a:ea typeface="华文宋体" panose="02010600040101010101" pitchFamily="2" charset="-122"/>
              </a:rPr>
              <a:t>(Oliver Selfridge)</a:t>
            </a:r>
            <a:r>
              <a:rPr lang="zh-CN" altLang="en-US" b="1" dirty="0">
                <a:latin typeface="华文宋体" panose="02010600040101010101" pitchFamily="2" charset="-122"/>
                <a:ea typeface="华文宋体" panose="02010600040101010101" pitchFamily="2" charset="-122"/>
              </a:rPr>
              <a:t>和纽厄尔 </a:t>
            </a:r>
            <a:r>
              <a:rPr lang="en-US" altLang="zh-CN" b="1" dirty="0">
                <a:latin typeface="华文宋体" panose="02010600040101010101" pitchFamily="2" charset="-122"/>
                <a:ea typeface="华文宋体" panose="02010600040101010101" pitchFamily="2" charset="-122"/>
              </a:rPr>
              <a:t>(Allen Newell)</a:t>
            </a: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塞弗里奇发表了一篇</a:t>
            </a:r>
            <a:r>
              <a:rPr lang="zh-CN" altLang="en-US" b="1" dirty="0">
                <a:solidFill>
                  <a:srgbClr val="FF0000"/>
                </a:solidFill>
                <a:latin typeface="华文宋体" panose="02010600040101010101" pitchFamily="2" charset="-122"/>
                <a:ea typeface="华文宋体" panose="02010600040101010101" pitchFamily="2" charset="-122"/>
              </a:rPr>
              <a:t>模式识别</a:t>
            </a:r>
            <a:r>
              <a:rPr lang="zh-CN" altLang="en-US" b="1" dirty="0">
                <a:latin typeface="华文宋体" panose="02010600040101010101" pitchFamily="2" charset="-122"/>
                <a:ea typeface="华文宋体" panose="02010600040101010101" pitchFamily="2" charset="-122"/>
              </a:rPr>
              <a:t>的文章，而纽厄尔则探讨了计算机下棋，他们分别代表两派观点。</a:t>
            </a:r>
            <a:endParaRPr lang="en-US" altLang="zh-CN" b="1" dirty="0">
              <a:latin typeface="华文宋体" panose="02010600040101010101" pitchFamily="2" charset="-122"/>
              <a:ea typeface="华文宋体" panose="02010600040101010101" pitchFamily="2" charset="-122"/>
            </a:endParaRPr>
          </a:p>
          <a:p>
            <a:pPr>
              <a:lnSpc>
                <a:spcPct val="130000"/>
              </a:lnSpc>
              <a:spcBef>
                <a:spcPts val="600"/>
              </a:spcBef>
            </a:pPr>
            <a:r>
              <a:rPr lang="zh-CN" altLang="en-US" b="1" dirty="0">
                <a:latin typeface="华文宋体" panose="02010600040101010101" pitchFamily="2" charset="-122"/>
                <a:ea typeface="华文宋体" panose="02010600040101010101" pitchFamily="2" charset="-122"/>
              </a:rPr>
              <a:t>主持人</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神经网络的鼻祖之一皮茨</a:t>
            </a:r>
            <a:r>
              <a:rPr lang="en-US" altLang="zh-CN" b="1" dirty="0">
                <a:latin typeface="华文宋体" panose="02010600040101010101" pitchFamily="2" charset="-122"/>
                <a:ea typeface="华文宋体" panose="02010600040101010101" pitchFamily="2" charset="-122"/>
              </a:rPr>
              <a:t>(Pitts)</a:t>
            </a:r>
            <a:r>
              <a:rPr lang="zh-CN" altLang="en-US" b="1" dirty="0">
                <a:latin typeface="华文宋体" panose="02010600040101010101" pitchFamily="2" charset="-122"/>
                <a:ea typeface="华文宋体" panose="02010600040101010101" pitchFamily="2" charset="-122"/>
              </a:rPr>
              <a:t>总结：塞弗里奇企图模拟神经系统，而纽厄尔则企图模拟心智</a:t>
            </a:r>
            <a:r>
              <a:rPr lang="en-US" altLang="zh-CN" b="1" dirty="0">
                <a:latin typeface="华文宋体" panose="02010600040101010101" pitchFamily="2" charset="-122"/>
                <a:ea typeface="华文宋体" panose="02010600040101010101" pitchFamily="2" charset="-122"/>
              </a:rPr>
              <a:t>(mind)……</a:t>
            </a:r>
            <a:r>
              <a:rPr lang="zh-CN" altLang="en-US" b="1" dirty="0">
                <a:latin typeface="华文宋体" panose="02010600040101010101" pitchFamily="2" charset="-122"/>
                <a:ea typeface="华文宋体" panose="02010600040101010101" pitchFamily="2" charset="-122"/>
              </a:rPr>
              <a:t>但殊途同归。</a:t>
            </a:r>
          </a:p>
        </p:txBody>
      </p:sp>
      <p:pic>
        <p:nvPicPr>
          <p:cNvPr id="4098" name="Picture 2" descr="http://r.lvyouquan.cn/lyqpic/hold/2017-10-11/image/20171011/20171011165246_378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1508" y="0"/>
            <a:ext cx="2382492" cy="1825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n1.itc.cn/img8/wb/recom/2016/03/13/14578417197622989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44363"/>
            <a:ext cx="2644775" cy="22441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n1.itc.cn/img8/wb/recom/2016/03/13/145784172017618358.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126" y="-45188"/>
            <a:ext cx="2617470" cy="22885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n1.itc.cn/img8/wb/recom/2016/03/13/145784172044294090.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144" y="3497088"/>
            <a:ext cx="4122420" cy="3034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07511" y="2507519"/>
            <a:ext cx="2537874" cy="461665"/>
          </a:xfrm>
          <a:prstGeom prst="rect">
            <a:avLst/>
          </a:prstGeom>
        </p:spPr>
        <p:txBody>
          <a:bodyPr wrap="none">
            <a:spAutoFit/>
          </a:bodyPr>
          <a:lstStyle/>
          <a:p>
            <a:r>
              <a:rPr lang="zh-CN" altLang="en-US" sz="2400" b="1" dirty="0">
                <a:solidFill>
                  <a:srgbClr val="191919"/>
                </a:solidFill>
                <a:latin typeface="华文宋体" panose="02010600040101010101" pitchFamily="2" charset="-122"/>
                <a:ea typeface="华文宋体" panose="02010600040101010101" pitchFamily="2" charset="-122"/>
              </a:rPr>
              <a:t>纽厄尔</a:t>
            </a:r>
            <a:r>
              <a:rPr lang="en-US" altLang="zh-CN" sz="2400" b="1" dirty="0">
                <a:solidFill>
                  <a:srgbClr val="191919"/>
                </a:solidFill>
                <a:latin typeface="华文宋体" panose="02010600040101010101" pitchFamily="2" charset="-122"/>
                <a:ea typeface="华文宋体" panose="02010600040101010101" pitchFamily="2" charset="-122"/>
              </a:rPr>
              <a:t>(1927-1992)</a:t>
            </a:r>
            <a:endParaRPr lang="zh-CN" altLang="en-US" sz="2400" b="1" dirty="0">
              <a:latin typeface="华文宋体" panose="02010600040101010101" pitchFamily="2" charset="-122"/>
              <a:ea typeface="华文宋体" panose="02010600040101010101" pitchFamily="2" charset="-122"/>
            </a:endParaRPr>
          </a:p>
        </p:txBody>
      </p:sp>
      <p:sp>
        <p:nvSpPr>
          <p:cNvPr id="5" name="矩形 4"/>
          <p:cNvSpPr/>
          <p:nvPr/>
        </p:nvSpPr>
        <p:spPr>
          <a:xfrm>
            <a:off x="5463126" y="2502527"/>
            <a:ext cx="2563522" cy="830997"/>
          </a:xfrm>
          <a:prstGeom prst="rect">
            <a:avLst/>
          </a:prstGeom>
        </p:spPr>
        <p:txBody>
          <a:bodyPr wrap="none">
            <a:spAutoFit/>
          </a:bodyPr>
          <a:lstStyle/>
          <a:p>
            <a:r>
              <a:rPr lang="zh-CN" altLang="en-US" sz="2400" b="1" dirty="0">
                <a:solidFill>
                  <a:srgbClr val="191919"/>
                </a:solidFill>
                <a:latin typeface="华文宋体" panose="02010600040101010101" pitchFamily="2" charset="-122"/>
                <a:ea typeface="华文宋体" panose="02010600040101010101" pitchFamily="2" charset="-122"/>
              </a:rPr>
              <a:t>司马贺</a:t>
            </a:r>
            <a:r>
              <a:rPr lang="en-US" altLang="zh-CN" sz="2400" b="1" dirty="0">
                <a:solidFill>
                  <a:srgbClr val="191919"/>
                </a:solidFill>
                <a:latin typeface="华文宋体" panose="02010600040101010101" pitchFamily="2" charset="-122"/>
                <a:ea typeface="华文宋体" panose="02010600040101010101" pitchFamily="2" charset="-122"/>
              </a:rPr>
              <a:t>(1916-2001</a:t>
            </a:r>
            <a:r>
              <a:rPr lang="en-US" altLang="zh-CN" dirty="0">
                <a:solidFill>
                  <a:srgbClr val="191919"/>
                </a:solidFill>
                <a:latin typeface="PingFang SC"/>
              </a:rPr>
              <a:t>)</a:t>
            </a:r>
          </a:p>
          <a:p>
            <a:r>
              <a:rPr lang="zh-CN" altLang="en-US" sz="2400" b="1" dirty="0">
                <a:solidFill>
                  <a:srgbClr val="191919"/>
                </a:solidFill>
                <a:latin typeface="华文宋体" panose="02010600040101010101" pitchFamily="2" charset="-122"/>
                <a:ea typeface="华文宋体" panose="02010600040101010101" pitchFamily="2" charset="-122"/>
              </a:rPr>
              <a:t>卡内基梅隆大学</a:t>
            </a:r>
          </a:p>
        </p:txBody>
      </p:sp>
      <p:sp>
        <p:nvSpPr>
          <p:cNvPr id="6" name="矩形 5"/>
          <p:cNvSpPr/>
          <p:nvPr/>
        </p:nvSpPr>
        <p:spPr>
          <a:xfrm>
            <a:off x="5180268" y="3592723"/>
            <a:ext cx="3417570" cy="2308324"/>
          </a:xfrm>
          <a:prstGeom prst="rect">
            <a:avLst/>
          </a:prstGeom>
        </p:spPr>
        <p:txBody>
          <a:bodyPr wrap="square">
            <a:spAutoFit/>
          </a:bodyPr>
          <a:lstStyle/>
          <a:p>
            <a:pPr>
              <a:lnSpc>
                <a:spcPct val="150000"/>
              </a:lnSpc>
            </a:pPr>
            <a:r>
              <a:rPr lang="en-US" altLang="zh-CN" sz="2400" b="1" dirty="0">
                <a:solidFill>
                  <a:srgbClr val="191919"/>
                </a:solidFill>
                <a:latin typeface="华文宋体" panose="02010600040101010101" pitchFamily="2" charset="-122"/>
                <a:ea typeface="华文宋体" panose="02010600040101010101" pitchFamily="2" charset="-122"/>
              </a:rPr>
              <a:t>2006</a:t>
            </a:r>
            <a:r>
              <a:rPr lang="zh-CN" altLang="en-US" sz="2400" b="1" dirty="0">
                <a:solidFill>
                  <a:srgbClr val="191919"/>
                </a:solidFill>
                <a:latin typeface="华文宋体" panose="02010600040101010101" pitchFamily="2" charset="-122"/>
                <a:ea typeface="华文宋体" panose="02010600040101010101" pitchFamily="2" charset="-122"/>
              </a:rPr>
              <a:t>年达特茅斯会议当事人重聚，左起：摩尔、麦卡锡、明斯基、塞弗里奇、所罗门诺夫。</a:t>
            </a:r>
            <a:endParaRPr lang="zh-CN" altLang="en-US" sz="2400" b="1" dirty="0">
              <a:latin typeface="华文宋体" panose="02010600040101010101" pitchFamily="2" charset="-122"/>
              <a:ea typeface="华文宋体" panose="020106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9247" y="0"/>
            <a:ext cx="5429250" cy="1325563"/>
          </a:xfrm>
        </p:spPr>
        <p:txBody>
          <a:bodyPr/>
          <a:lstStyle/>
          <a:p>
            <a:r>
              <a:rPr lang="en-US" altLang="zh-CN" b="1" dirty="0">
                <a:solidFill>
                  <a:srgbClr val="FF0000"/>
                </a:solidFill>
                <a:latin typeface="华文宋体" panose="02010600040101010101" pitchFamily="2" charset="-122"/>
                <a:ea typeface="华文宋体" panose="02010600040101010101" pitchFamily="2" charset="-122"/>
              </a:rPr>
              <a:t>2.</a:t>
            </a:r>
            <a:r>
              <a:rPr lang="zh-CN" altLang="zh-CN" b="1" dirty="0">
                <a:solidFill>
                  <a:srgbClr val="FF0000"/>
                </a:solidFill>
                <a:latin typeface="华文宋体" panose="02010600040101010101" pitchFamily="2" charset="-122"/>
                <a:ea typeface="华文宋体" panose="02010600040101010101" pitchFamily="2" charset="-122"/>
              </a:rPr>
              <a:t>人类对智能的探索</a:t>
            </a:r>
            <a:endParaRPr lang="zh-CN" altLang="en-US" dirty="0"/>
          </a:p>
        </p:txBody>
      </p:sp>
      <p:sp>
        <p:nvSpPr>
          <p:cNvPr id="3" name="内容占位符 2"/>
          <p:cNvSpPr>
            <a:spLocks noGrp="1"/>
          </p:cNvSpPr>
          <p:nvPr>
            <p:ph idx="1"/>
          </p:nvPr>
        </p:nvSpPr>
        <p:spPr>
          <a:xfrm>
            <a:off x="363537" y="1107589"/>
            <a:ext cx="8563293" cy="3144371"/>
          </a:xfrm>
        </p:spPr>
        <p:txBody>
          <a:bodyPr>
            <a:noAutofit/>
          </a:bodyPr>
          <a:lstStyle/>
          <a:p>
            <a:pPr>
              <a:lnSpc>
                <a:spcPct val="120000"/>
              </a:lnSpc>
              <a:spcBef>
                <a:spcPts val="0"/>
              </a:spcBef>
            </a:pP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：深度学习教父，引发了全球技术革命的辉煌</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b="1" dirty="0">
                <a:latin typeface="华文宋体" panose="02010600040101010101" pitchFamily="2" charset="-122"/>
                <a:ea typeface="华文宋体" panose="02010600040101010101" pitchFamily="2" charset="-122"/>
              </a:rPr>
              <a:t>加拿大黑帮</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r>
              <a:rPr lang="en-US" altLang="zh-CN" b="1" dirty="0">
                <a:latin typeface="华文宋体" panose="02010600040101010101" pitchFamily="2" charset="-122"/>
                <a:ea typeface="华文宋体" panose="02010600040101010101" pitchFamily="2" charset="-122"/>
              </a:rPr>
              <a:t>Hinton </a:t>
            </a:r>
            <a:r>
              <a:rPr lang="zh-CN" altLang="en-US" b="1" dirty="0">
                <a:latin typeface="华文宋体" panose="02010600040101010101" pitchFamily="2" charset="-122"/>
                <a:ea typeface="华文宋体" panose="02010600040101010101" pitchFamily="2" charset="-122"/>
              </a:rPr>
              <a:t>是机器学习的先驱，使计算机能够自己学习解决问题。特别是，他开拓了称为“深度学习”的机器学习子领域，模仿人类大脑的神经网络在机器上建模。</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pPr>
            <a:endParaRPr lang="en-US" altLang="zh-CN" sz="2400" b="1" dirty="0">
              <a:latin typeface="华文宋体" panose="02010600040101010101" pitchFamily="2" charset="-122"/>
              <a:ea typeface="华文宋体" panose="02010600040101010101" pitchFamily="2" charset="-122"/>
            </a:endParaRPr>
          </a:p>
        </p:txBody>
      </p:sp>
      <p:pic>
        <p:nvPicPr>
          <p:cNvPr id="12290" name="Picture 2" descr="他有多位学生现在已经被硅谷俘获，领导着像苹果、Facebook和谷歌这样的技术巨头的AI 研究（Hinton 自己也被谷歌聘用）。在接下来的几个月里，他将掌舵多伦多新的价值1.8 亿美元的 Vector Institute ，希望能巩固该市作为全球AI 重镇的领导者地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835" y="4494490"/>
            <a:ext cx="3299165" cy="23635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2940" y="4494490"/>
            <a:ext cx="4880610" cy="1614288"/>
          </a:xfrm>
          <a:prstGeom prst="rect">
            <a:avLst/>
          </a:prstGeom>
        </p:spPr>
        <p:txBody>
          <a:bodyPr wrap="square">
            <a:spAutoFit/>
          </a:bodyPr>
          <a:lstStyle/>
          <a:p>
            <a:pPr>
              <a:lnSpc>
                <a:spcPct val="120000"/>
              </a:lnSpc>
            </a:pPr>
            <a:r>
              <a:rPr lang="en-US" altLang="zh-CN" sz="2800" b="1" dirty="0">
                <a:latin typeface="华文宋体" panose="02010600040101010101" pitchFamily="2" charset="-122"/>
                <a:ea typeface="华文宋体" panose="02010600040101010101" pitchFamily="2" charset="-122"/>
              </a:rPr>
              <a:t>Yann </a:t>
            </a:r>
            <a:r>
              <a:rPr lang="en-US" altLang="zh-CN" sz="2800" b="1" dirty="0" err="1">
                <a:latin typeface="华文宋体" panose="02010600040101010101" pitchFamily="2" charset="-122"/>
                <a:ea typeface="华文宋体" panose="02010600040101010101" pitchFamily="2" charset="-122"/>
              </a:rPr>
              <a:t>LeCun</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Geoffrey Hinton </a:t>
            </a:r>
            <a:r>
              <a:rPr lang="zh-CN" altLang="en-US" sz="2800" b="1" dirty="0">
                <a:latin typeface="华文宋体" panose="02010600040101010101" pitchFamily="2" charset="-122"/>
                <a:ea typeface="华文宋体" panose="02010600040101010101" pitchFamily="2" charset="-122"/>
              </a:rPr>
              <a:t>和 </a:t>
            </a:r>
            <a:r>
              <a:rPr lang="en-US" altLang="zh-CN" sz="2800" b="1" dirty="0" err="1">
                <a:latin typeface="华文宋体" panose="02010600040101010101" pitchFamily="2" charset="-122"/>
                <a:ea typeface="华文宋体" panose="02010600040101010101" pitchFamily="2" charset="-122"/>
              </a:rPr>
              <a:t>Yoshua</a:t>
            </a:r>
            <a:r>
              <a:rPr lang="en-US" altLang="zh-CN" sz="2800" b="1" dirty="0">
                <a:latin typeface="华文宋体" panose="02010600040101010101" pitchFamily="2" charset="-122"/>
                <a:ea typeface="华文宋体" panose="02010600040101010101" pitchFamily="2" charset="-122"/>
              </a:rPr>
              <a:t> </a:t>
            </a:r>
            <a:r>
              <a:rPr lang="en-US" altLang="zh-CN" sz="2800" b="1" dirty="0" err="1">
                <a:latin typeface="华文宋体" panose="02010600040101010101" pitchFamily="2" charset="-122"/>
                <a:ea typeface="华文宋体" panose="02010600040101010101" pitchFamily="2" charset="-122"/>
              </a:rPr>
              <a:t>Bengio</a:t>
            </a:r>
            <a:r>
              <a:rPr lang="zh-CN" altLang="en-US" sz="2800" b="1" dirty="0">
                <a:latin typeface="华文宋体" panose="02010600040101010101" pitchFamily="2" charset="-122"/>
                <a:ea typeface="华文宋体" panose="02010600040101010101" pitchFamily="2" charset="-122"/>
              </a:rPr>
              <a:t>一直被公认为深度学习三巨头。</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内容占位符 13"/>
          <p:cNvSpPr>
            <a:spLocks noGrp="1"/>
          </p:cNvSpPr>
          <p:nvPr>
            <p:ph idx="1"/>
          </p:nvPr>
        </p:nvSpPr>
        <p:spPr>
          <a:xfrm>
            <a:off x="445770" y="1322704"/>
            <a:ext cx="7545409" cy="4792345"/>
          </a:xfrm>
        </p:spPr>
        <p:txBody>
          <a:bodyPr>
            <a:normAutofit fontScale="92500"/>
          </a:bodyPr>
          <a:lstStyle/>
          <a:p>
            <a:pPr>
              <a:lnSpc>
                <a:spcPct val="140000"/>
              </a:lnSpc>
              <a:spcBef>
                <a:spcPct val="0"/>
              </a:spcBef>
            </a:pPr>
            <a:r>
              <a:rPr lang="zh-CN" altLang="en-US" b="1" dirty="0">
                <a:latin typeface="宋体" panose="02010600030101010101" pitchFamily="2" charset="-122"/>
                <a:ea typeface="宋体" panose="02010600030101010101" pitchFamily="2" charset="-122"/>
              </a:rPr>
              <a:t>作为人工神经网络和深度学习的入门课程，用于将学生引入人工神经网络和深度学习的应用研究领域。</a:t>
            </a:r>
          </a:p>
          <a:p>
            <a:pPr>
              <a:lnSpc>
                <a:spcPct val="140000"/>
              </a:lnSpc>
              <a:spcBef>
                <a:spcPct val="0"/>
              </a:spcBef>
            </a:pPr>
            <a:r>
              <a:rPr lang="zh-CN" altLang="en-US" b="1" dirty="0">
                <a:latin typeface="宋体" panose="02010600030101010101" pitchFamily="2" charset="-122"/>
                <a:ea typeface="宋体" panose="02010600030101010101" pitchFamily="2" charset="-122"/>
              </a:rPr>
              <a:t>介绍人工神经网络及其基本网络模型，使学生</a:t>
            </a:r>
            <a:r>
              <a:rPr lang="zh-CN" altLang="en-US" sz="2800" b="1" dirty="0">
                <a:latin typeface="宋体" panose="02010600030101010101" pitchFamily="2" charset="-122"/>
                <a:ea typeface="宋体" panose="02010600030101010101" pitchFamily="2" charset="-122"/>
              </a:rPr>
              <a:t>了解智能系统描述的基本模型，了解人工神经网络的基本概念、单层网、多层网、循环网等各种基本网络模型的结构、特点、典型训练算法、运行方式、典型问题，掌握简单软件实现方法。</a:t>
            </a:r>
          </a:p>
          <a:p>
            <a:endParaRPr lang="zh-CN" altLang="en-US" dirty="0"/>
          </a:p>
        </p:txBody>
      </p:sp>
      <p:sp>
        <p:nvSpPr>
          <p:cNvPr id="15" name="标题 14"/>
          <p:cNvSpPr>
            <a:spLocks noGrp="1"/>
          </p:cNvSpPr>
          <p:nvPr>
            <p:ph type="title"/>
          </p:nvPr>
        </p:nvSpPr>
        <p:spPr>
          <a:xfrm>
            <a:off x="628650" y="365127"/>
            <a:ext cx="6755130" cy="789304"/>
          </a:xfrm>
        </p:spPr>
        <p:txBody>
          <a:bodyPr/>
          <a:lstStyle/>
          <a:p>
            <a:r>
              <a:rPr lang="zh-CN" altLang="en-US" b="1" dirty="0">
                <a:solidFill>
                  <a:srgbClr val="FF0000"/>
                </a:solidFill>
                <a:ea typeface="黑体" panose="02010609060101010101" pitchFamily="49" charset="-122"/>
              </a:rPr>
              <a:t>课程目的和基本要求</a:t>
            </a:r>
            <a:r>
              <a:rPr lang="zh-CN" altLang="en-US" dirty="0">
                <a:solidFill>
                  <a:srgbClr val="FF0000"/>
                </a:solidFill>
                <a:ea typeface="宋体" panose="02010600030101010101" pitchFamily="2" charset="-122"/>
              </a:rPr>
              <a:t> </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内容占位符 13"/>
          <p:cNvSpPr>
            <a:spLocks noGrp="1"/>
          </p:cNvSpPr>
          <p:nvPr>
            <p:ph idx="1"/>
          </p:nvPr>
        </p:nvSpPr>
        <p:spPr>
          <a:xfrm>
            <a:off x="445770" y="1322704"/>
            <a:ext cx="7545409" cy="4792345"/>
          </a:xfrm>
        </p:spPr>
        <p:txBody>
          <a:bodyPr>
            <a:normAutofit lnSpcReduction="10000"/>
          </a:bodyPr>
          <a:lstStyle/>
          <a:p>
            <a:pPr>
              <a:lnSpc>
                <a:spcPct val="150000"/>
              </a:lnSpc>
            </a:pPr>
            <a:r>
              <a:rPr lang="zh-CN" altLang="en-US" b="1" dirty="0">
                <a:latin typeface="宋体" panose="02010600030101010101" pitchFamily="2" charset="-122"/>
                <a:ea typeface="宋体" panose="02010600030101010101" pitchFamily="2" charset="-122"/>
              </a:rPr>
              <a:t>了解人工智能、人工神经网络的有关研究思想，从中学习开拓者们的部分问题求解方法。</a:t>
            </a:r>
          </a:p>
          <a:p>
            <a:pPr>
              <a:lnSpc>
                <a:spcPct val="150000"/>
              </a:lnSpc>
            </a:pPr>
            <a:r>
              <a:rPr lang="zh-CN" altLang="en-US" b="1" dirty="0">
                <a:latin typeface="宋体" panose="02010600030101010101" pitchFamily="2" charset="-122"/>
                <a:ea typeface="宋体" panose="02010600030101010101" pitchFamily="2" charset="-122"/>
              </a:rPr>
              <a:t>通过学习，对未来的智能社会会有一些初步的设想和认识。</a:t>
            </a:r>
          </a:p>
          <a:p>
            <a:pPr>
              <a:lnSpc>
                <a:spcPct val="150000"/>
              </a:lnSpc>
            </a:pPr>
            <a:r>
              <a:rPr lang="zh-CN" altLang="en-US" b="1" dirty="0">
                <a:latin typeface="宋体" panose="02010600030101010101" pitchFamily="2" charset="-122"/>
                <a:ea typeface="宋体" panose="02010600030101010101" pitchFamily="2" charset="-122"/>
              </a:rPr>
              <a:t>查阅适当的参考文献，将所学的知识与自己的专业结合起来，达到既丰富学习内容，又有一定的研究和应用的目的。</a:t>
            </a:r>
          </a:p>
          <a:p>
            <a:endParaRPr lang="zh-CN" altLang="en-US" dirty="0"/>
          </a:p>
        </p:txBody>
      </p:sp>
      <p:sp>
        <p:nvSpPr>
          <p:cNvPr id="15" name="标题 14"/>
          <p:cNvSpPr>
            <a:spLocks noGrp="1"/>
          </p:cNvSpPr>
          <p:nvPr>
            <p:ph type="title"/>
          </p:nvPr>
        </p:nvSpPr>
        <p:spPr>
          <a:xfrm>
            <a:off x="628650" y="365127"/>
            <a:ext cx="6755130" cy="789304"/>
          </a:xfrm>
        </p:spPr>
        <p:txBody>
          <a:bodyPr/>
          <a:lstStyle/>
          <a:p>
            <a:r>
              <a:rPr lang="zh-CN" altLang="en-US" b="1" dirty="0">
                <a:solidFill>
                  <a:srgbClr val="FF0000"/>
                </a:solidFill>
                <a:ea typeface="黑体" panose="02010609060101010101" pitchFamily="49" charset="-122"/>
              </a:rPr>
              <a:t>课程目的和基本要求</a:t>
            </a:r>
            <a:r>
              <a:rPr lang="zh-CN" altLang="en-US" dirty="0">
                <a:solidFill>
                  <a:srgbClr val="FF0000"/>
                </a:solidFill>
                <a:ea typeface="宋体" panose="02010600030101010101" pitchFamily="2" charset="-122"/>
              </a:rPr>
              <a:t> </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4630" y="512908"/>
            <a:ext cx="5740971" cy="1027257"/>
          </a:xfrm>
        </p:spPr>
        <p:txBody>
          <a:bodyPr rtlCol="0">
            <a:normAutofit fontScale="90000"/>
          </a:bodyPr>
          <a:lstStyle/>
          <a:p>
            <a:pPr algn="just"/>
            <a:r>
              <a:rPr lang="en-US" altLang="zh-CN" b="1" dirty="0">
                <a:solidFill>
                  <a:srgbClr val="FF0000"/>
                </a:solidFill>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1115269" y="1540165"/>
            <a:ext cx="5740971" cy="1598813"/>
          </a:xfrm>
        </p:spPr>
        <p:txBody>
          <a:bodyPr rtlCol="0"/>
          <a:lstStyle/>
          <a:p>
            <a:pPr algn="just">
              <a:lnSpc>
                <a:spcPct val="150000"/>
              </a:lnSpc>
              <a:buNone/>
            </a:pPr>
            <a:r>
              <a:rPr lang="zh-CN" altLang="en-US" b="1" dirty="0">
                <a:latin typeface="宋体" panose="02010600030101010101" pitchFamily="2" charset="-122"/>
                <a:ea typeface="宋体" panose="02010600030101010101" pitchFamily="2" charset="-122"/>
              </a:rPr>
              <a:t>人工智能研究邻域的一个分枝</a:t>
            </a:r>
          </a:p>
          <a:p>
            <a:pPr algn="just">
              <a:lnSpc>
                <a:spcPct val="150000"/>
              </a:lnSpc>
              <a:buNone/>
            </a:pPr>
            <a:r>
              <a:rPr lang="zh-CN" altLang="en-US" b="1" dirty="0">
                <a:latin typeface="宋体" panose="02010600030101010101" pitchFamily="2" charset="-122"/>
                <a:ea typeface="宋体" panose="02010600030101010101" pitchFamily="2" charset="-122"/>
              </a:rPr>
              <a:t>智能科学与技术学科一个方向</a:t>
            </a:r>
            <a:endParaRPr lang="en-US" altLang="zh-CN" b="1" dirty="0">
              <a:latin typeface="宋体" panose="02010600030101010101" pitchFamily="2" charset="-122"/>
              <a:ea typeface="宋体" panose="02010600030101010101" pitchFamily="2" charset="-122"/>
            </a:endParaRPr>
          </a:p>
          <a:p>
            <a:pPr algn="just">
              <a:buNone/>
            </a:pPr>
            <a:endParaRPr lang="zh-CN" altLang="en-US" b="1" dirty="0">
              <a:latin typeface="宋体" panose="02010600030101010101" pitchFamily="2" charset="-122"/>
              <a:ea typeface="宋体" panose="02010600030101010101" pitchFamily="2" charset="-122"/>
            </a:endParaRP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362" y="215728"/>
            <a:ext cx="5740971" cy="1027257"/>
          </a:xfrm>
        </p:spPr>
        <p:txBody>
          <a:bodyPr rtlCol="0">
            <a:normAutofit fontScale="90000"/>
          </a:bodyPr>
          <a:lstStyle/>
          <a:p>
            <a:pPr algn="just"/>
            <a:r>
              <a:rPr lang="en-US" altLang="zh-CN" b="1" dirty="0">
                <a:solidFill>
                  <a:srgbClr val="FF0000"/>
                </a:solidFill>
                <a:latin typeface="宋体" panose="02010600030101010101" pitchFamily="2" charset="-122"/>
                <a:ea typeface="宋体" panose="02010600030101010101" pitchFamily="2" charset="-122"/>
              </a:rPr>
              <a:t>3.</a:t>
            </a:r>
            <a:r>
              <a:rPr lang="zh-CN" altLang="en-US"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930096" y="1368715"/>
            <a:ext cx="7243963" cy="5294975"/>
          </a:xfrm>
        </p:spPr>
        <p:txBody>
          <a:bodyPr rtlCol="0">
            <a:normAutofit fontScale="85000" lnSpcReduction="20000"/>
          </a:bodyPr>
          <a:lstStyle/>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什么是智能</a:t>
            </a:r>
            <a:r>
              <a:rPr lang="en-US" altLang="zh-CN" b="1" dirty="0">
                <a:latin typeface="华文宋体" panose="02010600040101010101" pitchFamily="2" charset="-122"/>
                <a:ea typeface="华文宋体" panose="02010600040101010101" pitchFamily="2" charset="-122"/>
              </a:rPr>
              <a:t>?</a:t>
            </a:r>
          </a:p>
          <a:p>
            <a:pPr>
              <a:lnSpc>
                <a:spcPct val="130000"/>
              </a:lnSpc>
              <a:spcBef>
                <a:spcPts val="0"/>
              </a:spcBef>
              <a:buNone/>
            </a:pPr>
            <a:r>
              <a:rPr lang="zh-CN" altLang="en-US" b="1" dirty="0">
                <a:latin typeface="华文宋体" panose="02010600040101010101" pitchFamily="2" charset="-122"/>
                <a:ea typeface="华文宋体" panose="02010600040101010101" pitchFamily="2" charset="-122"/>
              </a:rPr>
              <a:t>学习、理解和推理的能力，</a:t>
            </a:r>
            <a:endParaRPr lang="en-US" altLang="zh-CN" b="1" dirty="0">
              <a:latin typeface="华文宋体" panose="02010600040101010101" pitchFamily="2" charset="-122"/>
              <a:ea typeface="华文宋体" panose="02010600040101010101" pitchFamily="2" charset="-122"/>
            </a:endParaRPr>
          </a:p>
          <a:p>
            <a:pPr>
              <a:lnSpc>
                <a:spcPct val="130000"/>
              </a:lnSpc>
              <a:spcBef>
                <a:spcPts val="0"/>
              </a:spcBef>
              <a:buNone/>
            </a:pPr>
            <a:r>
              <a:rPr lang="zh-CN" altLang="en-US" b="1" dirty="0">
                <a:latin typeface="华文宋体" panose="02010600040101010101" pitchFamily="2" charset="-122"/>
                <a:ea typeface="华文宋体" panose="02010600040101010101" pitchFamily="2" charset="-122"/>
              </a:rPr>
              <a:t>能否使机器具有智能，即人工智能</a:t>
            </a:r>
            <a:r>
              <a:rPr lang="en-US" altLang="zh-CN" b="1" dirty="0">
                <a:latin typeface="华文宋体" panose="02010600040101010101" pitchFamily="2" charset="-122"/>
                <a:ea typeface="华文宋体" panose="02010600040101010101" pitchFamily="2" charset="-122"/>
              </a:rPr>
              <a:t>? </a:t>
            </a:r>
            <a:r>
              <a:rPr lang="zh-CN" altLang="en-US" b="1" dirty="0">
                <a:ea typeface="宋体" panose="02010600030101010101" pitchFamily="2" charset="-122"/>
              </a:rPr>
              <a:t>图灵测试</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弱人工智能 </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模拟的智能</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强人工智能 </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真正的智能</a:t>
            </a:r>
            <a:endParaRPr lang="en-US" altLang="zh-CN" b="1" dirty="0">
              <a:latin typeface="华文宋体" panose="02010600040101010101" pitchFamily="2" charset="-122"/>
              <a:ea typeface="华文宋体" panose="02010600040101010101" pitchFamily="2" charset="-122"/>
            </a:endParaRPr>
          </a:p>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研究目标</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探索智能的机理</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用机器实现人脑的功能</a:t>
            </a:r>
          </a:p>
          <a:p>
            <a:pPr>
              <a:lnSpc>
                <a:spcPct val="130000"/>
              </a:lnSpc>
              <a:spcBef>
                <a:spcPts val="0"/>
              </a:spcBef>
              <a:buFontTx/>
              <a:buNone/>
            </a:pPr>
            <a:r>
              <a:rPr lang="zh-CN" altLang="en-US" b="1" dirty="0">
                <a:latin typeface="华文宋体" panose="02010600040101010101" pitchFamily="2" charset="-122"/>
                <a:ea typeface="华文宋体" panose="02010600040101010101" pitchFamily="2" charset="-122"/>
              </a:rPr>
              <a:t>研究内容</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记忆和学习</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识别和认知</a:t>
            </a:r>
          </a:p>
          <a:p>
            <a:pPr>
              <a:lnSpc>
                <a:spcPct val="130000"/>
              </a:lnSpc>
              <a:spcBef>
                <a:spcPts val="0"/>
              </a:spcBef>
              <a:buFontTx/>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判断和推理</a:t>
            </a:r>
          </a:p>
          <a:p>
            <a:pPr>
              <a:buFontTx/>
              <a:buNone/>
            </a:pPr>
            <a:endParaRPr lang="zh-CN" altLang="en-US" b="1" dirty="0">
              <a:ea typeface="宋体" panose="02010600030101010101" pitchFamily="2" charset="-122"/>
            </a:endParaRPr>
          </a:p>
          <a:p>
            <a:pPr algn="just">
              <a:buNone/>
            </a:pPr>
            <a:endParaRPr lang="zh-CN" altLang="en-US" b="1" dirty="0">
              <a:latin typeface="宋体" panose="02010600030101010101" pitchFamily="2" charset="-122"/>
              <a:ea typeface="宋体" panose="02010600030101010101" pitchFamily="2" charset="-122"/>
            </a:endParaRP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13" name="图片 12"/>
          <p:cNvPicPr>
            <a:picLocks noChangeAspect="1"/>
          </p:cNvPicPr>
          <p:nvPr/>
        </p:nvPicPr>
        <p:blipFill>
          <a:blip r:embed="rId5"/>
          <a:stretch>
            <a:fillRect/>
          </a:stretch>
        </p:blipFill>
        <p:spPr>
          <a:xfrm>
            <a:off x="4840310" y="4596788"/>
            <a:ext cx="3333749" cy="18526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633407" y="1180805"/>
            <a:ext cx="7609400" cy="5153894"/>
          </a:xfrm>
        </p:spPr>
        <p:txBody>
          <a:bodyPr rtlCol="0">
            <a:normAutofit lnSpcReduction="10000"/>
          </a:bodyPr>
          <a:lstStyle/>
          <a:p>
            <a:pPr algn="just">
              <a:lnSpc>
                <a:spcPct val="120000"/>
              </a:lnSpc>
              <a:spcBef>
                <a:spcPct val="0"/>
              </a:spcBef>
              <a:buFontTx/>
              <a:buNone/>
            </a:pPr>
            <a:r>
              <a:rPr lang="zh-CN" altLang="en-US" sz="2600" b="1" dirty="0">
                <a:latin typeface="宋体" panose="02010600030101010101" pitchFamily="2" charset="-122"/>
                <a:ea typeface="宋体" panose="02010600030101010101" pitchFamily="2" charset="-122"/>
              </a:rPr>
              <a:t>人工智能学派：</a:t>
            </a:r>
            <a:endParaRPr lang="en-US" altLang="zh-CN" sz="2600" b="1" dirty="0">
              <a:latin typeface="宋体" panose="02010600030101010101" pitchFamily="2" charset="-122"/>
              <a:ea typeface="宋体" panose="02010600030101010101" pitchFamily="2" charset="-122"/>
            </a:endParaRPr>
          </a:p>
          <a:p>
            <a:pPr algn="just">
              <a:lnSpc>
                <a:spcPct val="150000"/>
              </a:lnSpc>
              <a:spcBef>
                <a:spcPct val="0"/>
              </a:spcBef>
              <a:buFontTx/>
              <a:buNone/>
            </a:pPr>
            <a:r>
              <a:rPr lang="zh-CN" altLang="en-US" sz="2600" b="1" dirty="0">
                <a:solidFill>
                  <a:srgbClr val="FF0000"/>
                </a:solidFill>
                <a:latin typeface="宋体" panose="02010600030101010101" pitchFamily="2" charset="-122"/>
                <a:ea typeface="宋体" panose="02010600030101010101" pitchFamily="2" charset="-122"/>
              </a:rPr>
              <a:t>符号主义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逻辑学派、心理学派或计算机学派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a:latin typeface="宋体" panose="02010600030101010101" pitchFamily="2" charset="-122"/>
                <a:ea typeface="宋体" panose="02010600030101010101" pitchFamily="2" charset="-122"/>
              </a:rPr>
              <a:t>功能仿真，</a:t>
            </a:r>
            <a:r>
              <a:rPr lang="zh-CN" altLang="en-US" sz="2600" b="1" dirty="0">
                <a:solidFill>
                  <a:srgbClr val="FF0000"/>
                </a:solidFill>
                <a:latin typeface="宋体" panose="02010600030101010101" pitchFamily="2" charset="-122"/>
                <a:ea typeface="宋体" panose="02010600030101010101" pitchFamily="2" charset="-122"/>
              </a:rPr>
              <a:t>宏观功能模拟</a:t>
            </a:r>
            <a:r>
              <a:rPr lang="zh-CN" altLang="en-US" sz="2600" b="1" dirty="0">
                <a:latin typeface="宋体" panose="02010600030101010101" pitchFamily="2" charset="-122"/>
                <a:ea typeface="宋体" panose="02010600030101010101" pitchFamily="2" charset="-122"/>
              </a:rPr>
              <a:t>，研究人的思维过程。</a:t>
            </a:r>
          </a:p>
          <a:p>
            <a:pPr algn="just">
              <a:lnSpc>
                <a:spcPct val="150000"/>
              </a:lnSpc>
              <a:spcBef>
                <a:spcPct val="0"/>
              </a:spcBef>
              <a:buFontTx/>
              <a:buNone/>
            </a:pPr>
            <a:r>
              <a:rPr lang="zh-CN" altLang="en-US" sz="2600" b="1" dirty="0">
                <a:solidFill>
                  <a:srgbClr val="FF0000"/>
                </a:solidFill>
                <a:latin typeface="宋体" panose="02010600030101010101" pitchFamily="2" charset="-122"/>
                <a:ea typeface="宋体" panose="02010600030101010101" pitchFamily="2" charset="-122"/>
              </a:rPr>
              <a:t>连接主义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仿生学派或生理学派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a:latin typeface="宋体" panose="02010600030101010101" pitchFamily="2" charset="-122"/>
                <a:ea typeface="宋体" panose="02010600030101010101" pitchFamily="2" charset="-122"/>
              </a:rPr>
              <a:t>机理仿真。从人脑生理结构上来</a:t>
            </a:r>
            <a:r>
              <a:rPr lang="zh-CN" altLang="en-US" sz="2600" b="1" dirty="0">
                <a:solidFill>
                  <a:srgbClr val="FF0000"/>
                </a:solidFill>
                <a:latin typeface="宋体" panose="02010600030101010101" pitchFamily="2" charset="-122"/>
                <a:ea typeface="宋体" panose="02010600030101010101" pitchFamily="2" charset="-122"/>
              </a:rPr>
              <a:t>模仿人脑的机理</a:t>
            </a:r>
            <a:r>
              <a:rPr lang="zh-CN" altLang="en-US" sz="2600" b="1" dirty="0">
                <a:latin typeface="宋体" panose="02010600030101010101" pitchFamily="2" charset="-122"/>
                <a:ea typeface="宋体" panose="02010600030101010101" pitchFamily="2" charset="-122"/>
              </a:rPr>
              <a:t>，研究人脑微观结构及其功能。</a:t>
            </a:r>
          </a:p>
          <a:p>
            <a:pPr algn="just">
              <a:lnSpc>
                <a:spcPct val="150000"/>
              </a:lnSpc>
              <a:spcBef>
                <a:spcPct val="0"/>
              </a:spcBef>
              <a:buFontTx/>
              <a:buNone/>
            </a:pPr>
            <a:r>
              <a:rPr lang="zh-CN" altLang="en-US" sz="2600" b="1" dirty="0">
                <a:solidFill>
                  <a:srgbClr val="FF0000"/>
                </a:solidFill>
                <a:latin typeface="宋体" panose="02010600030101010101" pitchFamily="2" charset="-122"/>
                <a:ea typeface="宋体" panose="02010600030101010101" pitchFamily="2" charset="-122"/>
              </a:rPr>
              <a:t>行为主义</a:t>
            </a:r>
            <a:r>
              <a:rPr lang="en-US" altLang="zh-CN" sz="2600" b="1" dirty="0">
                <a:latin typeface="宋体" panose="02010600030101010101" pitchFamily="2" charset="-122"/>
                <a:ea typeface="宋体" panose="02010600030101010101" pitchFamily="2" charset="-122"/>
              </a:rPr>
              <a:t>(</a:t>
            </a:r>
            <a:r>
              <a:rPr lang="zh-CN" altLang="en-US" sz="2600" b="1" dirty="0">
                <a:latin typeface="宋体" panose="02010600030101010101" pitchFamily="2" charset="-122"/>
                <a:ea typeface="宋体" panose="02010600030101010101" pitchFamily="2" charset="-122"/>
              </a:rPr>
              <a:t>进化论或控制论学派</a:t>
            </a:r>
            <a:r>
              <a:rPr lang="en-US" altLang="zh-CN" sz="2600" b="1" dirty="0">
                <a:latin typeface="宋体" panose="02010600030101010101" pitchFamily="2" charset="-122"/>
                <a:ea typeface="宋体" panose="02010600030101010101" pitchFamily="2" charset="-122"/>
              </a:rPr>
              <a:t>)</a:t>
            </a:r>
          </a:p>
          <a:p>
            <a:pPr algn="just">
              <a:lnSpc>
                <a:spcPct val="150000"/>
              </a:lnSpc>
              <a:spcBef>
                <a:spcPct val="0"/>
              </a:spcBef>
              <a:buFontTx/>
              <a:buNone/>
            </a:pPr>
            <a:r>
              <a:rPr lang="zh-CN" altLang="en-US" sz="2600" b="1" dirty="0">
                <a:latin typeface="宋体" panose="02010600030101010101" pitchFamily="2" charset="-122"/>
                <a:ea typeface="宋体" panose="02010600030101010101" pitchFamily="2" charset="-122"/>
              </a:rPr>
              <a:t>行为仿真。从控制论角度来模拟人在控制过程的行为，研究感知－动作模式。</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
        <p:nvSpPr>
          <p:cNvPr id="14" name="五角星 13"/>
          <p:cNvSpPr/>
          <p:nvPr/>
        </p:nvSpPr>
        <p:spPr>
          <a:xfrm>
            <a:off x="319489" y="1773716"/>
            <a:ext cx="335655" cy="298291"/>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五角星 14"/>
          <p:cNvSpPr/>
          <p:nvPr/>
        </p:nvSpPr>
        <p:spPr>
          <a:xfrm>
            <a:off x="319489" y="4555057"/>
            <a:ext cx="374118" cy="358466"/>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五角星 15"/>
          <p:cNvSpPr/>
          <p:nvPr/>
        </p:nvSpPr>
        <p:spPr>
          <a:xfrm>
            <a:off x="319489" y="2938993"/>
            <a:ext cx="335655" cy="298291"/>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rmAutofit/>
          </a:bodyPr>
          <a:lstStyle/>
          <a:p>
            <a:pPr>
              <a:lnSpc>
                <a:spcPct val="150000"/>
              </a:lnSpc>
              <a:spcBef>
                <a:spcPct val="0"/>
              </a:spcBef>
            </a:pPr>
            <a:r>
              <a:rPr lang="en-US" altLang="zh-CN" b="1" dirty="0">
                <a:latin typeface="华文宋体" panose="02010600040101010101" pitchFamily="2" charset="-122"/>
                <a:ea typeface="华文宋体" panose="02010600040101010101" pitchFamily="2" charset="-122"/>
              </a:rPr>
              <a:t>3.1 </a:t>
            </a:r>
            <a:r>
              <a:rPr lang="zh-CN" altLang="en-US" b="1" dirty="0">
                <a:latin typeface="华文宋体" panose="02010600040101010101" pitchFamily="2" charset="-122"/>
                <a:ea typeface="华文宋体" panose="02010600040101010101" pitchFamily="2" charset="-122"/>
              </a:rPr>
              <a:t>物理符号系统</a:t>
            </a:r>
          </a:p>
          <a:p>
            <a:pPr>
              <a:lnSpc>
                <a:spcPct val="150000"/>
              </a:lnSpc>
              <a:spcBef>
                <a:spcPct val="0"/>
              </a:spcBef>
            </a:pPr>
            <a:r>
              <a:rPr lang="en-US" altLang="zh-CN" b="1" dirty="0">
                <a:latin typeface="华文宋体" panose="02010600040101010101" pitchFamily="2" charset="-122"/>
                <a:ea typeface="华文宋体" panose="02010600040101010101" pitchFamily="2" charset="-122"/>
              </a:rPr>
              <a:t>Newell</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Simon</a:t>
            </a:r>
            <a:r>
              <a:rPr lang="zh-CN" altLang="en-US" b="1" dirty="0">
                <a:latin typeface="华文宋体" panose="02010600040101010101" pitchFamily="2" charset="-122"/>
                <a:ea typeface="华文宋体" panose="02010600040101010101" pitchFamily="2" charset="-122"/>
              </a:rPr>
              <a:t>假说 ：一个物理系统表现</a:t>
            </a:r>
            <a:r>
              <a:rPr lang="zh-CN" altLang="en-US" b="1" dirty="0">
                <a:solidFill>
                  <a:srgbClr val="FF0000"/>
                </a:solidFill>
                <a:latin typeface="华文宋体" panose="02010600040101010101" pitchFamily="2" charset="-122"/>
                <a:ea typeface="华文宋体" panose="02010600040101010101" pitchFamily="2" charset="-122"/>
              </a:rPr>
              <a:t>智能</a:t>
            </a:r>
            <a:r>
              <a:rPr lang="zh-CN" altLang="en-US" b="1" dirty="0">
                <a:latin typeface="华文宋体" panose="02010600040101010101" pitchFamily="2" charset="-122"/>
                <a:ea typeface="华文宋体" panose="02010600040101010101" pitchFamily="2" charset="-122"/>
              </a:rPr>
              <a:t>行为的充要条件是它有一个</a:t>
            </a:r>
            <a:r>
              <a:rPr lang="zh-CN" altLang="en-US" b="1" dirty="0">
                <a:solidFill>
                  <a:srgbClr val="FF0000"/>
                </a:solidFill>
                <a:latin typeface="华文宋体" panose="02010600040101010101" pitchFamily="2" charset="-122"/>
                <a:ea typeface="华文宋体" panose="02010600040101010101" pitchFamily="2" charset="-122"/>
              </a:rPr>
              <a:t>物理符号系统</a:t>
            </a:r>
          </a:p>
          <a:p>
            <a:pPr>
              <a:lnSpc>
                <a:spcPct val="150000"/>
              </a:lnSpc>
              <a:spcBef>
                <a:spcPct val="0"/>
              </a:spcBef>
            </a:pPr>
            <a:r>
              <a:rPr lang="zh-CN" altLang="en-US" b="1" dirty="0">
                <a:solidFill>
                  <a:srgbClr val="FF0000"/>
                </a:solidFill>
                <a:latin typeface="华文宋体" panose="02010600040101010101" pitchFamily="2" charset="-122"/>
                <a:ea typeface="华文宋体" panose="02010600040101010101" pitchFamily="2" charset="-122"/>
              </a:rPr>
              <a:t>概念</a:t>
            </a:r>
            <a:r>
              <a:rPr lang="zh-CN" altLang="en-US" b="1" dirty="0">
                <a:latin typeface="华文宋体" panose="02010600040101010101" pitchFamily="2" charset="-122"/>
                <a:ea typeface="华文宋体" panose="02010600040101010101" pitchFamily="2" charset="-122"/>
              </a:rPr>
              <a:t>：物理符号系统需要有一组称为符号的实体组成，它们都是物理模型，可以在另一类称为符号结构的实体中作为成分出现，以构成更高级别的系统 </a:t>
            </a:r>
          </a:p>
          <a:p>
            <a:pPr marL="0" indent="0" rtl="0">
              <a:buNone/>
            </a:pPr>
            <a:endParaRPr lang="zh-CN" altLang="en-US" dirty="0">
              <a:solidFill>
                <a:schemeClr val="accent5">
                  <a:lumMod val="50000"/>
                </a:schemeClr>
              </a:solidFill>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标题 1"/>
          <p:cNvSpPr>
            <a:spLocks noGrp="1"/>
          </p:cNvSpPr>
          <p:nvPr>
            <p:ph type="ctrTitle"/>
          </p:nvPr>
        </p:nvSpPr>
        <p:spPr>
          <a:xfrm>
            <a:off x="286328" y="1435333"/>
            <a:ext cx="8081819" cy="3065039"/>
          </a:xfrm>
        </p:spPr>
        <p:txBody>
          <a:bodyPr rtlCol="0">
            <a:noAutofit/>
          </a:bodyPr>
          <a:lstStyle/>
          <a:p>
            <a:pPr algn="l" rtl="0">
              <a:lnSpc>
                <a:spcPct val="150000"/>
              </a:lnSpc>
            </a:pPr>
            <a:r>
              <a:rPr lang="zh-CN" altLang="en-US" sz="4000" b="1" dirty="0">
                <a:solidFill>
                  <a:schemeClr val="bg1"/>
                </a:solidFill>
                <a:latin typeface="幼圆" panose="02010509060101010101" pitchFamily="49" charset="-122"/>
                <a:ea typeface="幼圆" panose="02010509060101010101" pitchFamily="49" charset="-122"/>
              </a:rPr>
              <a:t>什么是人工神经网络？</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什么是深度学习？</a:t>
            </a:r>
            <a:br>
              <a:rPr lang="en-US" altLang="zh-CN" sz="4000" b="1" dirty="0">
                <a:solidFill>
                  <a:schemeClr val="bg1"/>
                </a:solidFill>
                <a:latin typeface="幼圆" panose="02010509060101010101" pitchFamily="49" charset="-122"/>
                <a:ea typeface="幼圆" panose="02010509060101010101" pitchFamily="49" charset="-122"/>
              </a:rPr>
            </a:br>
            <a:r>
              <a:rPr lang="zh-CN" altLang="en-US" sz="4000" b="1" dirty="0">
                <a:solidFill>
                  <a:schemeClr val="bg1"/>
                </a:solidFill>
                <a:latin typeface="幼圆" panose="02010509060101010101" pitchFamily="49" charset="-122"/>
                <a:ea typeface="幼圆" panose="02010509060101010101" pitchFamily="49" charset="-122"/>
              </a:rPr>
              <a:t>他们与人工智能是什么关系？</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941" y="0"/>
            <a:ext cx="2688059" cy="354469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624932" y="1203528"/>
            <a:ext cx="7395347" cy="4998970"/>
          </a:xfrm>
        </p:spPr>
        <p:txBody>
          <a:bodyPr rtlCol="0">
            <a:noAutofit/>
          </a:bodyPr>
          <a:lstStyle/>
          <a:p>
            <a:pPr marL="0" indent="0">
              <a:lnSpc>
                <a:spcPct val="130000"/>
              </a:lnSpc>
              <a:spcBef>
                <a:spcPts val="0"/>
              </a:spcBef>
              <a:buNone/>
            </a:pPr>
            <a:r>
              <a:rPr lang="en-US" altLang="zh-CN" b="1" dirty="0">
                <a:latin typeface="华文宋体" panose="02010600040101010101" pitchFamily="2" charset="-122"/>
                <a:ea typeface="华文宋体" panose="02010600040101010101" pitchFamily="2" charset="-122"/>
              </a:rPr>
              <a:t>3.1 </a:t>
            </a:r>
            <a:r>
              <a:rPr lang="zh-CN" altLang="en-US" b="1" dirty="0">
                <a:latin typeface="华文宋体" panose="02010600040101010101" pitchFamily="2" charset="-122"/>
                <a:ea typeface="华文宋体" panose="02010600040101010101" pitchFamily="2" charset="-122"/>
              </a:rPr>
              <a:t>物理符号系统</a:t>
            </a:r>
          </a:p>
          <a:p>
            <a:pPr algn="just">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困难：</a:t>
            </a:r>
          </a:p>
          <a:p>
            <a:pPr lvl="1" algn="just">
              <a:lnSpc>
                <a:spcPct val="130000"/>
              </a:lnSpc>
              <a:spcBef>
                <a:spcPts val="0"/>
              </a:spcBef>
            </a:pPr>
            <a:r>
              <a:rPr lang="zh-CN" altLang="en-US" sz="2800" b="1" dirty="0">
                <a:latin typeface="华文宋体" panose="02010600040101010101" pitchFamily="2" charset="-122"/>
                <a:ea typeface="华文宋体" panose="02010600040101010101" pitchFamily="2" charset="-122"/>
              </a:rPr>
              <a:t>抽象</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舍弃一些特性，同时保留一些特性</a:t>
            </a:r>
          </a:p>
          <a:p>
            <a:pPr lvl="1" algn="just">
              <a:lnSpc>
                <a:spcPct val="130000"/>
              </a:lnSpc>
              <a:spcBef>
                <a:spcPts val="0"/>
              </a:spcBef>
            </a:pPr>
            <a:r>
              <a:rPr lang="zh-CN" altLang="en-US" sz="2800" b="1" dirty="0">
                <a:latin typeface="华文宋体" panose="02010600040101010101" pitchFamily="2" charset="-122"/>
                <a:ea typeface="华文宋体" panose="02010600040101010101" pitchFamily="2" charset="-122"/>
              </a:rPr>
              <a:t>形式化处理</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用物理符号及相应规则表达物理系统的存在和运行。</a:t>
            </a:r>
          </a:p>
          <a:p>
            <a:pPr>
              <a:lnSpc>
                <a:spcPct val="130000"/>
              </a:lnSpc>
              <a:spcBef>
                <a:spcPts val="0"/>
              </a:spcBef>
            </a:pPr>
            <a:r>
              <a:rPr lang="zh-CN" altLang="en-US" b="1" dirty="0">
                <a:solidFill>
                  <a:srgbClr val="FF0000"/>
                </a:solidFill>
                <a:latin typeface="华文宋体" panose="02010600040101010101" pitchFamily="2" charset="-122"/>
                <a:ea typeface="华文宋体" panose="02010600040101010101" pitchFamily="2" charset="-122"/>
              </a:rPr>
              <a:t>局限：</a:t>
            </a:r>
          </a:p>
          <a:p>
            <a:pPr lvl="1">
              <a:lnSpc>
                <a:spcPct val="130000"/>
              </a:lnSpc>
              <a:spcBef>
                <a:spcPts val="0"/>
              </a:spcBef>
            </a:pPr>
            <a:r>
              <a:rPr lang="zh-CN" altLang="en-US" sz="2800" b="1" dirty="0">
                <a:latin typeface="华文宋体" panose="02010600040101010101" pitchFamily="2" charset="-122"/>
                <a:ea typeface="华文宋体" panose="02010600040101010101" pitchFamily="2" charset="-122"/>
              </a:rPr>
              <a:t>对全局性判断、模糊信息处理、多粒度的视觉信息处理等是非常困难的。</a:t>
            </a:r>
            <a:endParaRPr lang="zh-CN" altLang="en-US" sz="2800"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ts val="3765"/>
              </a:lnSpc>
              <a:buFontTx/>
              <a:buNone/>
              <a:defRPr/>
            </a:pPr>
            <a:r>
              <a:rPr lang="en-US" altLang="zh-CN" b="1" noProof="1">
                <a:latin typeface="华文宋体" panose="02010600040101010101" pitchFamily="2" charset="-122"/>
                <a:ea typeface="华文宋体" panose="02010600040101010101" pitchFamily="2" charset="-122"/>
              </a:rPr>
              <a:t>3.2 </a:t>
            </a:r>
            <a:r>
              <a:rPr lang="zh-CN" altLang="en-US" b="1" noProof="1">
                <a:solidFill>
                  <a:srgbClr val="FF0000"/>
                </a:solidFill>
                <a:latin typeface="华文宋体" panose="02010600040101010101" pitchFamily="2" charset="-122"/>
                <a:ea typeface="华文宋体" panose="02010600040101010101" pitchFamily="2" charset="-122"/>
              </a:rPr>
              <a:t>联接主义</a:t>
            </a:r>
            <a:r>
              <a:rPr lang="zh-CN" altLang="en-US" b="1" noProof="1">
                <a:latin typeface="华文宋体" panose="02010600040101010101" pitchFamily="2" charset="-122"/>
                <a:ea typeface="华文宋体" panose="02010600040101010101" pitchFamily="2" charset="-122"/>
              </a:rPr>
              <a:t>观点 </a:t>
            </a:r>
          </a:p>
          <a:p>
            <a:pPr>
              <a:lnSpc>
                <a:spcPts val="3765"/>
              </a:lnSpc>
              <a:defRPr/>
            </a:pPr>
            <a:r>
              <a:rPr lang="zh-CN" altLang="en-US" b="1" noProof="1">
                <a:latin typeface="华文宋体" panose="02010600040101010101" pitchFamily="2" charset="-122"/>
                <a:ea typeface="华文宋体" panose="02010600040101010101" pitchFamily="2" charset="-122"/>
              </a:rPr>
              <a:t>核心：智能的本质是</a:t>
            </a:r>
            <a:r>
              <a:rPr lang="zh-CN" altLang="en-US" b="1" noProof="1">
                <a:solidFill>
                  <a:srgbClr val="FF0000"/>
                </a:solidFill>
                <a:latin typeface="华文宋体" panose="02010600040101010101" pitchFamily="2" charset="-122"/>
                <a:ea typeface="华文宋体" panose="02010600040101010101" pitchFamily="2" charset="-122"/>
              </a:rPr>
              <a:t>联接机制</a:t>
            </a:r>
            <a:r>
              <a:rPr lang="zh-CN" altLang="en-US" b="1" noProof="1">
                <a:latin typeface="华文宋体" panose="02010600040101010101" pitchFamily="2" charset="-122"/>
                <a:ea typeface="华文宋体" panose="02010600040101010101" pitchFamily="2" charset="-122"/>
              </a:rPr>
              <a:t> </a:t>
            </a:r>
          </a:p>
          <a:p>
            <a:pPr>
              <a:lnSpc>
                <a:spcPts val="3765"/>
              </a:lnSpc>
              <a:defRPr/>
            </a:pPr>
            <a:r>
              <a:rPr lang="zh-CN" altLang="en-US" b="1" noProof="1">
                <a:latin typeface="华文宋体" panose="02010600040101010101" pitchFamily="2" charset="-122"/>
                <a:ea typeface="华文宋体" panose="02010600040101010101" pitchFamily="2" charset="-122"/>
              </a:rPr>
              <a:t>神经网络是一个由大量简单的处理单元组成的高度复杂的大规模</a:t>
            </a:r>
            <a:r>
              <a:rPr lang="zh-CN" altLang="en-US" b="1" noProof="1">
                <a:solidFill>
                  <a:srgbClr val="FF0000"/>
                </a:solidFill>
                <a:latin typeface="华文宋体" panose="02010600040101010101" pitchFamily="2" charset="-122"/>
                <a:ea typeface="华文宋体" panose="02010600040101010101" pitchFamily="2" charset="-122"/>
              </a:rPr>
              <a:t>非线性</a:t>
            </a:r>
            <a:r>
              <a:rPr lang="zh-CN" altLang="en-US" b="1" noProof="1">
                <a:latin typeface="华文宋体" panose="02010600040101010101" pitchFamily="2" charset="-122"/>
                <a:ea typeface="华文宋体" panose="02010600040101010101" pitchFamily="2" charset="-122"/>
              </a:rPr>
              <a:t>自适应系统 </a:t>
            </a:r>
          </a:p>
          <a:p>
            <a:pPr>
              <a:lnSpc>
                <a:spcPts val="3765"/>
              </a:lnSpc>
              <a:defRPr/>
            </a:pPr>
            <a:r>
              <a:rPr lang="zh-CN" altLang="en-US" b="1" noProof="1">
                <a:latin typeface="华文宋体" panose="02010600040101010101" pitchFamily="2" charset="-122"/>
                <a:ea typeface="华文宋体" panose="02010600040101010101" pitchFamily="2" charset="-122"/>
              </a:rPr>
              <a:t>力求从四个方面去模拟人脑的智能行为</a:t>
            </a:r>
          </a:p>
          <a:p>
            <a:pPr lvl="1">
              <a:lnSpc>
                <a:spcPts val="3765"/>
              </a:lnSpc>
              <a:defRPr/>
            </a:pPr>
            <a:r>
              <a:rPr lang="zh-CN" altLang="en-US" sz="2800" b="1" noProof="1">
                <a:latin typeface="华文宋体" panose="02010600040101010101" pitchFamily="2" charset="-122"/>
                <a:ea typeface="华文宋体" panose="02010600040101010101" pitchFamily="2" charset="-122"/>
              </a:rPr>
              <a:t>物理结构 </a:t>
            </a:r>
          </a:p>
          <a:p>
            <a:pPr lvl="1">
              <a:lnSpc>
                <a:spcPts val="3765"/>
              </a:lnSpc>
              <a:defRPr/>
            </a:pPr>
            <a:r>
              <a:rPr lang="zh-CN" altLang="en-US" sz="2800" b="1" noProof="1">
                <a:latin typeface="华文宋体" panose="02010600040101010101" pitchFamily="2" charset="-122"/>
                <a:ea typeface="华文宋体" panose="02010600040101010101" pitchFamily="2" charset="-122"/>
              </a:rPr>
              <a:t>计算模拟 </a:t>
            </a:r>
          </a:p>
          <a:p>
            <a:pPr lvl="1">
              <a:lnSpc>
                <a:spcPts val="3765"/>
              </a:lnSpc>
              <a:defRPr/>
            </a:pPr>
            <a:r>
              <a:rPr lang="zh-CN" altLang="en-US" sz="2800" b="1" noProof="1">
                <a:latin typeface="华文宋体" panose="02010600040101010101" pitchFamily="2" charset="-122"/>
                <a:ea typeface="华文宋体" panose="02010600040101010101" pitchFamily="2" charset="-122"/>
              </a:rPr>
              <a:t>存储与操作 </a:t>
            </a:r>
          </a:p>
          <a:p>
            <a:pPr lvl="1">
              <a:lnSpc>
                <a:spcPts val="3765"/>
              </a:lnSpc>
              <a:defRPr/>
            </a:pPr>
            <a:r>
              <a:rPr lang="zh-CN" altLang="en-US" sz="2800" b="1" noProof="1">
                <a:latin typeface="华文宋体" panose="02010600040101010101" pitchFamily="2" charset="-122"/>
                <a:ea typeface="华文宋体" panose="02010600040101010101" pitchFamily="2" charset="-122"/>
              </a:rPr>
              <a:t>训练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fld id="{71A254DB-0D88-425A-A87D-47B9178D67C2}" type="slidenum">
              <a:rPr lang="en-US" altLang="zh-CN" sz="1400">
                <a:latin typeface="Arial" panose="020B0604020202020204" pitchFamily="34" charset="0"/>
              </a:rPr>
              <a:t>42</a:t>
            </a:fld>
            <a:endParaRPr lang="en-US" altLang="zh-CN" sz="1400">
              <a:latin typeface="Arial" panose="020B0604020202020204" pitchFamily="34" charset="0"/>
            </a:endParaRPr>
          </a:p>
        </p:txBody>
      </p:sp>
      <p:sp>
        <p:nvSpPr>
          <p:cNvPr id="106500" name="Rectangle 2"/>
          <p:cNvSpPr>
            <a:spLocks noGrp="1" noChangeArrowheads="1"/>
          </p:cNvSpPr>
          <p:nvPr>
            <p:ph type="title" idx="4294967295"/>
          </p:nvPr>
        </p:nvSpPr>
        <p:spPr>
          <a:xfrm>
            <a:off x="628650" y="365127"/>
            <a:ext cx="7452360" cy="903604"/>
          </a:xfrm>
        </p:spPr>
        <p:txBody>
          <a:bodyPr>
            <a:normAutofit/>
          </a:bodyPr>
          <a:lstStyle/>
          <a:p>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endParaRPr lang="zh-CN" altLang="en-US" sz="4000" dirty="0">
              <a:ea typeface="宋体" panose="02010600030101010101" pitchFamily="2" charset="-122"/>
            </a:endParaRPr>
          </a:p>
        </p:txBody>
      </p:sp>
      <p:sp>
        <p:nvSpPr>
          <p:cNvPr id="106501" name="Rectangle 3"/>
          <p:cNvSpPr>
            <a:spLocks noGrp="1" noChangeArrowheads="1"/>
          </p:cNvSpPr>
          <p:nvPr>
            <p:ph type="body" idx="4294967295"/>
          </p:nvPr>
        </p:nvSpPr>
        <p:spPr>
          <a:xfrm>
            <a:off x="628650" y="1379857"/>
            <a:ext cx="7886700" cy="4351338"/>
          </a:xfrm>
        </p:spPr>
        <p:txBody>
          <a:bodyPr/>
          <a:lstStyle/>
          <a:p>
            <a:pPr eaLnBrk="1" hangingPunct="1"/>
            <a:r>
              <a:rPr lang="zh-CN" altLang="en-US" b="1" dirty="0">
                <a:latin typeface="华文宋体" panose="02010600040101010101" pitchFamily="2" charset="-122"/>
                <a:ea typeface="华文宋体" panose="02010600040101010101" pitchFamily="2" charset="-122"/>
              </a:rPr>
              <a:t>物理符号系统和人工神经网络系统的差别</a:t>
            </a:r>
            <a:r>
              <a:rPr lang="zh-CN" altLang="en-US" dirty="0">
                <a:latin typeface="华文宋体" panose="02010600040101010101" pitchFamily="2" charset="-122"/>
                <a:ea typeface="华文宋体" panose="02010600040101010101" pitchFamily="2" charset="-122"/>
              </a:rPr>
              <a:t> </a:t>
            </a:r>
          </a:p>
        </p:txBody>
      </p:sp>
      <p:graphicFrame>
        <p:nvGraphicFramePr>
          <p:cNvPr id="38918" name="表格 38917"/>
          <p:cNvGraphicFramePr/>
          <p:nvPr/>
        </p:nvGraphicFramePr>
        <p:xfrm>
          <a:off x="685800" y="2438400"/>
          <a:ext cx="7292340" cy="3019425"/>
        </p:xfrm>
        <a:graphic>
          <a:graphicData uri="http://schemas.openxmlformats.org/drawingml/2006/table">
            <a:tbl>
              <a:tblPr/>
              <a:tblGrid>
                <a:gridCol w="1767840">
                  <a:extLst>
                    <a:ext uri="{9D8B030D-6E8A-4147-A177-3AD203B41FA5}">
                      <a16:colId xmlns:a16="http://schemas.microsoft.com/office/drawing/2014/main" val="20000"/>
                    </a:ext>
                  </a:extLst>
                </a:gridCol>
                <a:gridCol w="2435384">
                  <a:extLst>
                    <a:ext uri="{9D8B030D-6E8A-4147-A177-3AD203B41FA5}">
                      <a16:colId xmlns:a16="http://schemas.microsoft.com/office/drawing/2014/main" val="20001"/>
                    </a:ext>
                  </a:extLst>
                </a:gridCol>
                <a:gridCol w="3089116">
                  <a:extLst>
                    <a:ext uri="{9D8B030D-6E8A-4147-A177-3AD203B41FA5}">
                      <a16:colId xmlns:a16="http://schemas.microsoft.com/office/drawing/2014/main" val="20002"/>
                    </a:ext>
                  </a:extLst>
                </a:gridCol>
              </a:tblGrid>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dirty="0">
                          <a:latin typeface="华文宋体" panose="02010600040101010101" pitchFamily="2" charset="-122"/>
                          <a:ea typeface="华文宋体" panose="02010600040101010101" pitchFamily="2" charset="-122"/>
                        </a:rPr>
                        <a:t>项目</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物理符号系统</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a:latin typeface="华文宋体" panose="02010600040101010101" pitchFamily="2" charset="-122"/>
                          <a:ea typeface="华文宋体" panose="02010600040101010101" pitchFamily="2" charset="-122"/>
                        </a:rPr>
                        <a:t>人工神经网络</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处理方式</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逻辑运算</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模拟运算</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a:latin typeface="华文宋体" panose="02010600040101010101" pitchFamily="2" charset="-122"/>
                          <a:ea typeface="华文宋体" panose="02010600040101010101" pitchFamily="2" charset="-122"/>
                        </a:rPr>
                        <a:t>执行方式</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algn="just" eaLnBrk="1" hangingPunct="1">
                        <a:spcBef>
                          <a:spcPct val="20000"/>
                        </a:spcBef>
                        <a:buNone/>
                      </a:pPr>
                      <a:r>
                        <a:rPr lang="zh-CN" altLang="en-US" sz="2400" b="1" dirty="0">
                          <a:latin typeface="华文宋体" panose="02010600040101010101" pitchFamily="2" charset="-122"/>
                          <a:ea typeface="华文宋体" panose="02010600040101010101" pitchFamily="2" charset="-122"/>
                        </a:rPr>
                        <a:t>串行</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并行</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600">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动作</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离散</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连续</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1025">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存储</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局部集中</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全局分布</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fld id="{E0E417B8-7003-4254-A890-5B4ABEE8DD19}" type="datetime1">
              <a:rPr lang="zh-CN" altLang="en-US" sz="1400">
                <a:latin typeface="Arial" panose="020B0604020202020204" pitchFamily="34" charset="0"/>
              </a:rPr>
              <a:t>2025/11/4</a:t>
            </a:fld>
            <a:endParaRPr lang="zh-CN" altLang="en-US" sz="1400">
              <a:latin typeface="Arial" panose="020B0604020202020204" pitchFamily="34" charset="0"/>
            </a:endParaRPr>
          </a:p>
        </p:txBody>
      </p:sp>
      <p:sp>
        <p:nvSpPr>
          <p:cNvPr id="1075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fld id="{C0EB08FB-5761-4875-887C-B40F7005A4EA}" type="slidenum">
              <a:rPr lang="en-US" altLang="zh-CN" sz="1400">
                <a:latin typeface="Arial" panose="020B0604020202020204" pitchFamily="34" charset="0"/>
              </a:rPr>
              <a:t>43</a:t>
            </a:fld>
            <a:endParaRPr lang="en-US" altLang="zh-CN" sz="1400">
              <a:latin typeface="Arial" panose="020B0604020202020204" pitchFamily="34" charset="0"/>
            </a:endParaRPr>
          </a:p>
        </p:txBody>
      </p:sp>
      <p:sp>
        <p:nvSpPr>
          <p:cNvPr id="107524" name="Rectangle 2"/>
          <p:cNvSpPr>
            <a:spLocks noGrp="1" noChangeArrowheads="1"/>
          </p:cNvSpPr>
          <p:nvPr>
            <p:ph type="title" idx="4294967295"/>
          </p:nvPr>
        </p:nvSpPr>
        <p:spPr>
          <a:xfrm>
            <a:off x="466725" y="44450"/>
            <a:ext cx="8229600" cy="1143000"/>
          </a:xfrm>
        </p:spPr>
        <p:txBody>
          <a:bodyPr/>
          <a:lstStyle/>
          <a:p>
            <a:pPr eaLnBrk="1" hangingPunct="1"/>
            <a:r>
              <a:rPr lang="en-US" altLang="zh-CN" b="1" dirty="0">
                <a:solidFill>
                  <a:srgbClr val="FF0000"/>
                </a:solidFill>
                <a:latin typeface="Times New Roman" panose="02020603050405020304" pitchFamily="18" charset="0"/>
                <a:ea typeface="宋体" panose="02010600030101010101" pitchFamily="2" charset="-122"/>
              </a:rPr>
              <a:t>3. </a:t>
            </a:r>
            <a:r>
              <a:rPr lang="zh-CN" altLang="en-US" b="1" dirty="0">
                <a:solidFill>
                  <a:srgbClr val="FF0000"/>
                </a:solidFill>
                <a:latin typeface="宋体" panose="02010600030101010101" pitchFamily="2" charset="-122"/>
                <a:ea typeface="宋体" panose="02010600030101010101" pitchFamily="2" charset="-122"/>
              </a:rPr>
              <a:t>人工神经网络的提出</a:t>
            </a:r>
            <a:endParaRPr lang="zh-CN" altLang="en-US" dirty="0">
              <a:solidFill>
                <a:srgbClr val="FF0000"/>
              </a:solidFill>
              <a:ea typeface="宋体" panose="02010600030101010101" pitchFamily="2" charset="-122"/>
            </a:endParaRPr>
          </a:p>
        </p:txBody>
      </p:sp>
      <p:sp>
        <p:nvSpPr>
          <p:cNvPr id="107525" name="Rectangle 3"/>
          <p:cNvSpPr>
            <a:spLocks noGrp="1" noChangeArrowheads="1"/>
          </p:cNvSpPr>
          <p:nvPr>
            <p:ph type="body" idx="4294967295"/>
          </p:nvPr>
        </p:nvSpPr>
        <p:spPr>
          <a:xfrm>
            <a:off x="466725" y="981075"/>
            <a:ext cx="8229600" cy="4857750"/>
          </a:xfrm>
        </p:spPr>
        <p:txBody>
          <a:bodyPr/>
          <a:lstStyle/>
          <a:p>
            <a:pPr eaLnBrk="1" hangingPunct="1"/>
            <a:r>
              <a:rPr lang="zh-CN" altLang="en-US" sz="2800" b="1" dirty="0">
                <a:latin typeface="华文宋体" panose="02010600040101010101" pitchFamily="2" charset="-122"/>
                <a:ea typeface="华文宋体" panose="02010600040101010101" pitchFamily="2" charset="-122"/>
              </a:rPr>
              <a:t>两种人工智能技术的比较</a:t>
            </a:r>
          </a:p>
        </p:txBody>
      </p:sp>
      <p:graphicFrame>
        <p:nvGraphicFramePr>
          <p:cNvPr id="39942" name="表格 39941"/>
          <p:cNvGraphicFramePr/>
          <p:nvPr/>
        </p:nvGraphicFramePr>
        <p:xfrm>
          <a:off x="395288" y="1557338"/>
          <a:ext cx="8353425" cy="4897580"/>
        </p:xfrm>
        <a:graphic>
          <a:graphicData uri="http://schemas.openxmlformats.org/drawingml/2006/table">
            <a:tbl>
              <a:tblPr/>
              <a:tblGrid>
                <a:gridCol w="1504950">
                  <a:extLst>
                    <a:ext uri="{9D8B030D-6E8A-4147-A177-3AD203B41FA5}">
                      <a16:colId xmlns:a16="http://schemas.microsoft.com/office/drawing/2014/main" val="20000"/>
                    </a:ext>
                  </a:extLst>
                </a:gridCol>
                <a:gridCol w="2524125">
                  <a:extLst>
                    <a:ext uri="{9D8B030D-6E8A-4147-A177-3AD203B41FA5}">
                      <a16:colId xmlns:a16="http://schemas.microsoft.com/office/drawing/2014/main" val="20001"/>
                    </a:ext>
                  </a:extLst>
                </a:gridCol>
                <a:gridCol w="4324350">
                  <a:extLst>
                    <a:ext uri="{9D8B030D-6E8A-4147-A177-3AD203B41FA5}">
                      <a16:colId xmlns:a16="http://schemas.microsoft.com/office/drawing/2014/main" val="20002"/>
                    </a:ext>
                  </a:extLst>
                </a:gridCol>
              </a:tblGrid>
              <a:tr h="507934">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项目</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传统的</a:t>
                      </a:r>
                      <a:r>
                        <a:rPr lang="en-US" altLang="x-none" sz="2400" b="1" dirty="0">
                          <a:latin typeface="华文宋体" panose="02010600040101010101" pitchFamily="2" charset="-122"/>
                          <a:ea typeface="华文宋体" panose="02010600040101010101" pitchFamily="2" charset="-122"/>
                        </a:rPr>
                        <a:t>AI</a:t>
                      </a:r>
                      <a:r>
                        <a:rPr lang="zh-CN" altLang="en-US" sz="2400" b="1" dirty="0">
                          <a:latin typeface="华文宋体" panose="02010600040101010101" pitchFamily="2" charset="-122"/>
                          <a:ea typeface="华文宋体" panose="02010600040101010101" pitchFamily="2" charset="-122"/>
                        </a:rPr>
                        <a:t>技术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en-US" altLang="x-none" sz="2400" b="1" dirty="0">
                          <a:latin typeface="华文宋体" panose="02010600040101010101" pitchFamily="2" charset="-122"/>
                          <a:ea typeface="华文宋体" panose="02010600040101010101" pitchFamily="2" charset="-122"/>
                        </a:rPr>
                        <a:t>ANN</a:t>
                      </a:r>
                      <a:r>
                        <a:rPr lang="zh-CN" altLang="en-US" sz="2400" b="1" dirty="0">
                          <a:latin typeface="华文宋体" panose="02010600040101010101" pitchFamily="2" charset="-122"/>
                          <a:ea typeface="华文宋体" panose="02010600040101010101" pitchFamily="2" charset="-122"/>
                        </a:rPr>
                        <a:t>技术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884">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基本实现方式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串行处理；由程序实现控制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并行处理；对样本数据进行多目标学习；通过人工神经元之间的相互作用实现控制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20626">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基本开发方法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设计规则、框架、程序；用样本数据进行调试</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由人根据已知的环境去构造一个模型</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 </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定义人工神经网络的结构原型，通过样本数据，依据基本的学习算法完成学习</a:t>
                      </a:r>
                      <a:r>
                        <a:rPr lang="en-US" altLang="x-none"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自动从样本数据中抽取内涵（自动适应应用环境） </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2853">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适应领域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精确计算：符号处理，数值计算</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非精确计算：模拟处理，感觉，大规模数据并行处理</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41">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模拟对象 </a:t>
                      </a:r>
                    </a:p>
                  </a:txBody>
                  <a:tcPr marT="45714" marB="45714">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a:latin typeface="华文宋体" panose="02010600040101010101" pitchFamily="2" charset="-122"/>
                          <a:ea typeface="华文宋体" panose="02010600040101010101" pitchFamily="2" charset="-122"/>
                        </a:rPr>
                        <a:t>左脑（逻辑思维）</a:t>
                      </a:r>
                    </a:p>
                  </a:txBody>
                  <a:tcPr marT="45714" marB="4571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b="0" i="0" u="none" kern="1200" baseline="0">
                          <a:solidFill>
                            <a:schemeClr val="tx1"/>
                          </a:solidFill>
                          <a:latin typeface="Arial" panose="020B0604020202020204" pitchFamily="34" charset="0"/>
                        </a:defRPr>
                      </a:lvl1pPr>
                      <a:lvl2pPr marL="742950" lvl="1" indent="-285750" algn="l">
                        <a:defRPr sz="2400" kern="1200"/>
                      </a:lvl2pPr>
                      <a:lvl3pPr marL="1143000" lvl="2" indent="-228600" algn="l">
                        <a:defRPr sz="2000" kern="1200"/>
                      </a:lvl3pPr>
                      <a:lvl4pPr marL="1600200" lvl="3" indent="-228600" algn="l">
                        <a:defRPr sz="1800" kern="1200"/>
                      </a:lvl4pPr>
                      <a:lvl5pPr marL="2057400" lvl="4" indent="-228600" algn="l">
                        <a:defRPr sz="1800" kern="1200"/>
                      </a:lvl5pPr>
                    </a:lstStyle>
                    <a:p>
                      <a:pPr marL="0" lvl="0" indent="0" eaLnBrk="1" hangingPunct="1">
                        <a:spcBef>
                          <a:spcPct val="20000"/>
                        </a:spcBef>
                        <a:buNone/>
                      </a:pPr>
                      <a:r>
                        <a:rPr lang="zh-CN" altLang="en-US" sz="2400" b="1" dirty="0">
                          <a:latin typeface="华文宋体" panose="02010600040101010101" pitchFamily="2" charset="-122"/>
                          <a:ea typeface="华文宋体" panose="02010600040101010101" pitchFamily="2" charset="-122"/>
                        </a:rPr>
                        <a:t>右脑（形象思维）</a:t>
                      </a:r>
                    </a:p>
                  </a:txBody>
                  <a:tcPr marT="45714" marB="45714">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996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5F98B69-169B-42AC-BD79-822BDD4B6816}"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305755" y="1027257"/>
            <a:ext cx="7903586" cy="5544993"/>
          </a:xfrm>
        </p:spPr>
        <p:txBody>
          <a:bodyPr rtlCol="0">
            <a:noAutofit/>
          </a:bodyPr>
          <a:lstStyle/>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神经网络是一门</a:t>
            </a:r>
            <a:r>
              <a:rPr lang="zh-CN" altLang="en-US" b="1" dirty="0">
                <a:solidFill>
                  <a:srgbClr val="FF0000"/>
                </a:solidFill>
                <a:latin typeface="华文宋体" panose="02010600040101010101" pitchFamily="2" charset="-122"/>
                <a:ea typeface="华文宋体" panose="02010600040101010101" pitchFamily="2" charset="-122"/>
              </a:rPr>
              <a:t>交叉</a:t>
            </a:r>
            <a:r>
              <a:rPr lang="zh-CN" altLang="en-US" b="1" dirty="0">
                <a:latin typeface="华文宋体" panose="02010600040101010101" pitchFamily="2" charset="-122"/>
                <a:ea typeface="华文宋体" panose="02010600040101010101" pitchFamily="2" charset="-122"/>
              </a:rPr>
              <a:t>学科</a:t>
            </a: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神经科学</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探索人脑的</a:t>
            </a:r>
            <a:r>
              <a:rPr lang="zh-CN" altLang="en-US" b="1" dirty="0">
                <a:solidFill>
                  <a:srgbClr val="FF0000"/>
                </a:solidFill>
                <a:latin typeface="华文宋体" panose="02010600040101010101" pitchFamily="2" charset="-122"/>
                <a:ea typeface="华文宋体" panose="02010600040101010101" pitchFamily="2" charset="-122"/>
              </a:rPr>
              <a:t>生理结构</a:t>
            </a:r>
            <a:r>
              <a:rPr lang="zh-CN" altLang="en-US" b="1" dirty="0">
                <a:latin typeface="华文宋体" panose="02010600040101010101" pitchFamily="2" charset="-122"/>
                <a:ea typeface="华文宋体" panose="02010600040101010101" pitchFamily="2" charset="-122"/>
              </a:rPr>
              <a:t>，即生物神经网络原型的研究</a:t>
            </a: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认知科学</a:t>
            </a:r>
            <a:r>
              <a:rPr lang="zh-CN" altLang="en-US" b="1" dirty="0">
                <a:latin typeface="华文宋体" panose="02010600040101010101" pitchFamily="2" charset="-122"/>
                <a:ea typeface="华文宋体" panose="02010600040101010101" pitchFamily="2" charset="-122"/>
              </a:rPr>
              <a:t>：偏重于人脑</a:t>
            </a:r>
            <a:r>
              <a:rPr lang="zh-CN" altLang="en-US" b="1" dirty="0">
                <a:solidFill>
                  <a:srgbClr val="FF0000"/>
                </a:solidFill>
                <a:latin typeface="华文宋体" panose="02010600040101010101" pitchFamily="2" charset="-122"/>
                <a:ea typeface="华文宋体" panose="02010600040101010101" pitchFamily="2" charset="-122"/>
              </a:rPr>
              <a:t>思维机制</a:t>
            </a:r>
            <a:r>
              <a:rPr lang="zh-CN" altLang="en-US" b="1" dirty="0">
                <a:latin typeface="华文宋体" panose="02010600040101010101" pitchFamily="2" charset="-122"/>
                <a:ea typeface="华文宋体" panose="02010600040101010101" pitchFamily="2" charset="-122"/>
              </a:rPr>
              <a:t>的研究，为人工神经网络模型奠定背景知识和提供仿生依据。</a:t>
            </a:r>
            <a:endParaRPr lang="en-US" altLang="zh-CN" b="1" dirty="0">
              <a:latin typeface="华文宋体" panose="02010600040101010101" pitchFamily="2" charset="-122"/>
              <a:ea typeface="华文宋体" panose="02010600040101010101" pitchFamily="2" charset="-122"/>
            </a:endParaRPr>
          </a:p>
          <a:p>
            <a:pPr>
              <a:lnSpc>
                <a:spcPct val="120000"/>
              </a:lnSpc>
              <a:spcBef>
                <a:spcPts val="0"/>
              </a:spcBef>
              <a:buFontTx/>
              <a:buNone/>
            </a:pPr>
            <a:r>
              <a:rPr lang="zh-CN" altLang="en-US" b="1" dirty="0">
                <a:latin typeface="华文宋体" panose="02010600040101010101" pitchFamily="2" charset="-122"/>
                <a:ea typeface="华文宋体" panose="02010600040101010101" pitchFamily="2" charset="-122"/>
              </a:rPr>
              <a:t>  </a:t>
            </a:r>
            <a:r>
              <a:rPr lang="zh-CN" altLang="en-US" b="1" dirty="0">
                <a:solidFill>
                  <a:srgbClr val="FF0000"/>
                </a:solidFill>
                <a:latin typeface="华文宋体" panose="02010600040101010101" pitchFamily="2" charset="-122"/>
                <a:ea typeface="华文宋体" panose="02010600040101010101" pitchFamily="2" charset="-122"/>
              </a:rPr>
              <a:t>物理学、数学、计算机科学、微电子学</a:t>
            </a:r>
            <a:r>
              <a:rPr lang="zh-CN" altLang="en-US" b="1" dirty="0">
                <a:latin typeface="华文宋体" panose="02010600040101010101" pitchFamily="2" charset="-122"/>
                <a:ea typeface="华文宋体" panose="02010600040101010101" pitchFamily="2" charset="-122"/>
              </a:rPr>
              <a:t>：重点研究人工神经网络的</a:t>
            </a:r>
            <a:r>
              <a:rPr lang="zh-CN" altLang="en-US" b="1" dirty="0">
                <a:solidFill>
                  <a:srgbClr val="FF0000"/>
                </a:solidFill>
                <a:latin typeface="华文宋体" panose="02010600040101010101" pitchFamily="2" charset="-122"/>
                <a:ea typeface="华文宋体" panose="02010600040101010101" pitchFamily="2" charset="-122"/>
              </a:rPr>
              <a:t>动态行为及特性</a:t>
            </a:r>
            <a:r>
              <a:rPr lang="zh-CN" altLang="en-US" b="1" dirty="0">
                <a:latin typeface="华文宋体" panose="02010600040101010101" pitchFamily="2" charset="-122"/>
                <a:ea typeface="华文宋体" panose="02010600040101010101" pitchFamily="2" charset="-122"/>
              </a:rPr>
              <a:t>，包括数学或物理模型、收敛性、稳定性、容错性、非线性动力学复杂性、人工神经网络学习算法 软件和硬件实现技术、神经计算机体系结构等。</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a:lnSpc>
                <a:spcPct val="150000"/>
              </a:lnSpc>
            </a:pPr>
            <a:r>
              <a:rPr lang="en-US" altLang="zh-CN" b="1" noProof="1">
                <a:latin typeface="华文宋体" panose="02010600040101010101" pitchFamily="2" charset="-122"/>
                <a:ea typeface="华文宋体" panose="02010600040101010101" pitchFamily="2" charset="-122"/>
              </a:rPr>
              <a:t>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nSpc>
                <a:spcPct val="150000"/>
              </a:lnSpc>
            </a:pPr>
            <a:r>
              <a:rPr lang="zh-CN" altLang="en-US" b="1" dirty="0">
                <a:latin typeface="宋体" panose="02010600030101010101" pitchFamily="2" charset="-122"/>
                <a:ea typeface="宋体" panose="02010600030101010101" pitchFamily="2" charset="-122"/>
              </a:rPr>
              <a:t>人工神经网络（</a:t>
            </a:r>
            <a:r>
              <a:rPr lang="en-US" altLang="zh-CN" b="1" dirty="0">
                <a:latin typeface="Times New Roman" panose="02020603050405020304" pitchFamily="18" charset="0"/>
                <a:ea typeface="宋体" panose="02010600030101010101" pitchFamily="2" charset="-122"/>
              </a:rPr>
              <a:t>Artificial Neural Networks</a:t>
            </a:r>
            <a:r>
              <a:rPr lang="zh-CN" altLang="en-US" b="1" dirty="0">
                <a:latin typeface="宋体" panose="02010600030101010101" pitchFamily="2" charset="-122"/>
                <a:ea typeface="宋体" panose="02010600030101010101" pitchFamily="2" charset="-122"/>
              </a:rPr>
              <a:t>，简记作</a:t>
            </a:r>
            <a:r>
              <a:rPr lang="en-US" altLang="zh-CN" b="1" dirty="0">
                <a:solidFill>
                  <a:srgbClr val="FF0000"/>
                </a:solidFill>
                <a:latin typeface="Times New Roman" panose="02020603050405020304" pitchFamily="18" charset="0"/>
                <a:ea typeface="宋体" panose="02010600030101010101" pitchFamily="2" charset="-122"/>
              </a:rPr>
              <a:t>ANN</a:t>
            </a:r>
            <a:r>
              <a:rPr lang="zh-CN" altLang="en-US" b="1" dirty="0">
                <a:latin typeface="宋体" panose="02010600030101010101" pitchFamily="2" charset="-122"/>
                <a:ea typeface="宋体" panose="02010600030101010101" pitchFamily="2" charset="-122"/>
              </a:rPr>
              <a:t>），是对人类大脑系统的一阶特性的一种描述。简单地讲，它是一个</a:t>
            </a:r>
            <a:r>
              <a:rPr lang="zh-CN" altLang="en-US" b="1" dirty="0">
                <a:solidFill>
                  <a:srgbClr val="FF0000"/>
                </a:solidFill>
                <a:latin typeface="Times New Roman" panose="02020603050405020304" pitchFamily="18" charset="0"/>
                <a:ea typeface="黑体" panose="02010609060101010101" pitchFamily="49" charset="-122"/>
              </a:rPr>
              <a:t>数学模型</a:t>
            </a:r>
            <a:r>
              <a:rPr lang="zh-CN" altLang="en-US" b="1" dirty="0">
                <a:latin typeface="宋体" panose="02010600030101010101" pitchFamily="2" charset="-122"/>
                <a:ea typeface="宋体" panose="02010600030101010101" pitchFamily="2" charset="-122"/>
              </a:rPr>
              <a:t>，可以用</a:t>
            </a:r>
            <a:r>
              <a:rPr lang="zh-CN" altLang="en-US" b="1" dirty="0">
                <a:solidFill>
                  <a:srgbClr val="FF0000"/>
                </a:solidFill>
                <a:latin typeface="Times New Roman" panose="02020603050405020304" pitchFamily="18" charset="0"/>
                <a:ea typeface="黑体" panose="02010609060101010101" pitchFamily="49" charset="-122"/>
              </a:rPr>
              <a:t>电子线路</a:t>
            </a:r>
            <a:r>
              <a:rPr lang="zh-CN" altLang="en-US" b="1" dirty="0">
                <a:latin typeface="宋体" panose="02010600030101010101" pitchFamily="2" charset="-122"/>
                <a:ea typeface="宋体" panose="02010600030101010101" pitchFamily="2" charset="-122"/>
              </a:rPr>
              <a:t>来实现，也可以用</a:t>
            </a:r>
            <a:r>
              <a:rPr lang="zh-CN" altLang="en-US" b="1" dirty="0">
                <a:solidFill>
                  <a:srgbClr val="FF0000"/>
                </a:solidFill>
                <a:latin typeface="Times New Roman" panose="02020603050405020304" pitchFamily="18" charset="0"/>
                <a:ea typeface="黑体" panose="02010609060101010101" pitchFamily="49" charset="-122"/>
              </a:rPr>
              <a:t>计算机程序</a:t>
            </a:r>
            <a:r>
              <a:rPr lang="zh-CN" altLang="en-US" b="1" dirty="0">
                <a:latin typeface="宋体" panose="02010600030101010101" pitchFamily="2" charset="-122"/>
                <a:ea typeface="宋体" panose="02010600030101010101" pitchFamily="2" charset="-122"/>
              </a:rPr>
              <a:t>来模拟，是人工智能研究的一种方法。</a:t>
            </a:r>
            <a:r>
              <a:rPr lang="zh-CN" altLang="en-US" dirty="0">
                <a:ea typeface="宋体" panose="0201060003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380" y="55939"/>
            <a:ext cx="7886700" cy="1325563"/>
          </a:xfrm>
        </p:spPr>
        <p:txBody>
          <a:bodyPr>
            <a:normAutofit/>
          </a:bodyPr>
          <a:lstStyle/>
          <a:p>
            <a:r>
              <a:rPr lang="zh-CN" altLang="en-US" sz="3200" dirty="0">
                <a:solidFill>
                  <a:srgbClr val="FF0000"/>
                </a:solidFill>
              </a:rPr>
              <a:t>生物神经元</a:t>
            </a:r>
          </a:p>
        </p:txBody>
      </p:sp>
      <p:grpSp>
        <p:nvGrpSpPr>
          <p:cNvPr id="4" name="Group 4"/>
          <p:cNvGrpSpPr/>
          <p:nvPr/>
        </p:nvGrpSpPr>
        <p:grpSpPr bwMode="auto">
          <a:xfrm>
            <a:off x="2036135" y="2271121"/>
            <a:ext cx="5679998" cy="3375852"/>
            <a:chOff x="0" y="0"/>
            <a:chExt cx="3528" cy="1834"/>
          </a:xfrm>
        </p:grpSpPr>
        <p:sp>
          <p:nvSpPr>
            <p:cNvPr id="5" name="Rectangle 5"/>
            <p:cNvSpPr>
              <a:spLocks noChangeArrowheads="1"/>
            </p:cNvSpPr>
            <p:nvPr/>
          </p:nvSpPr>
          <p:spPr bwMode="auto">
            <a:xfrm>
              <a:off x="1488" y="960"/>
              <a:ext cx="1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p>
          </p:txBody>
        </p:sp>
        <p:grpSp>
          <p:nvGrpSpPr>
            <p:cNvPr id="6" name="Group 6"/>
            <p:cNvGrpSpPr/>
            <p:nvPr/>
          </p:nvGrpSpPr>
          <p:grpSpPr bwMode="auto">
            <a:xfrm>
              <a:off x="0" y="288"/>
              <a:ext cx="2670" cy="1536"/>
              <a:chOff x="0" y="0"/>
              <a:chExt cx="6675" cy="3840"/>
            </a:xfrm>
          </p:grpSpPr>
          <p:sp>
            <p:nvSpPr>
              <p:cNvPr id="11" name="Freeform 7"/>
              <p:cNvSpPr>
                <a:spLocks noChangeArrowheads="1"/>
              </p:cNvSpPr>
              <p:nvPr/>
            </p:nvSpPr>
            <p:spPr bwMode="auto">
              <a:xfrm>
                <a:off x="828" y="1062"/>
                <a:ext cx="825" cy="1184"/>
              </a:xfrm>
              <a:custGeom>
                <a:avLst/>
                <a:gdLst>
                  <a:gd name="T0" fmla="*/ 435 w 825"/>
                  <a:gd name="T1" fmla="*/ 0 h 1184"/>
                  <a:gd name="T2" fmla="*/ 495 w 825"/>
                  <a:gd name="T3" fmla="*/ 300 h 1184"/>
                  <a:gd name="T4" fmla="*/ 540 w 825"/>
                  <a:gd name="T5" fmla="*/ 450 h 1184"/>
                  <a:gd name="T6" fmla="*/ 555 w 825"/>
                  <a:gd name="T7" fmla="*/ 495 h 1184"/>
                  <a:gd name="T8" fmla="*/ 600 w 825"/>
                  <a:gd name="T9" fmla="*/ 705 h 1184"/>
                  <a:gd name="T10" fmla="*/ 615 w 825"/>
                  <a:gd name="T11" fmla="*/ 750 h 1184"/>
                  <a:gd name="T12" fmla="*/ 0 w 825"/>
                  <a:gd name="T13" fmla="*/ 900 h 1184"/>
                  <a:gd name="T14" fmla="*/ 465 w 825"/>
                  <a:gd name="T15" fmla="*/ 1080 h 1184"/>
                  <a:gd name="T16" fmla="*/ 555 w 825"/>
                  <a:gd name="T17" fmla="*/ 1125 h 1184"/>
                  <a:gd name="T18" fmla="*/ 690 w 825"/>
                  <a:gd name="T19" fmla="*/ 1170 h 1184"/>
                  <a:gd name="T20" fmla="*/ 825 w 825"/>
                  <a:gd name="T21" fmla="*/ 1170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5"/>
                  <a:gd name="T34" fmla="*/ 0 h 1184"/>
                  <a:gd name="T35" fmla="*/ 825 w 825"/>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5" h="1184">
                    <a:moveTo>
                      <a:pt x="435" y="0"/>
                    </a:moveTo>
                    <a:cubicBezTo>
                      <a:pt x="444" y="122"/>
                      <a:pt x="431" y="204"/>
                      <a:pt x="495" y="300"/>
                    </a:cubicBezTo>
                    <a:cubicBezTo>
                      <a:pt x="518" y="391"/>
                      <a:pt x="503" y="340"/>
                      <a:pt x="540" y="450"/>
                    </a:cubicBezTo>
                    <a:cubicBezTo>
                      <a:pt x="545" y="465"/>
                      <a:pt x="555" y="495"/>
                      <a:pt x="555" y="495"/>
                    </a:cubicBezTo>
                    <a:cubicBezTo>
                      <a:pt x="574" y="646"/>
                      <a:pt x="557" y="577"/>
                      <a:pt x="600" y="705"/>
                    </a:cubicBezTo>
                    <a:cubicBezTo>
                      <a:pt x="605" y="720"/>
                      <a:pt x="615" y="750"/>
                      <a:pt x="615" y="750"/>
                    </a:cubicBezTo>
                    <a:cubicBezTo>
                      <a:pt x="478" y="956"/>
                      <a:pt x="221" y="892"/>
                      <a:pt x="0" y="900"/>
                    </a:cubicBezTo>
                    <a:cubicBezTo>
                      <a:pt x="141" y="1041"/>
                      <a:pt x="285" y="1029"/>
                      <a:pt x="465" y="1080"/>
                    </a:cubicBezTo>
                    <a:cubicBezTo>
                      <a:pt x="580" y="1113"/>
                      <a:pt x="437" y="1072"/>
                      <a:pt x="555" y="1125"/>
                    </a:cubicBezTo>
                    <a:cubicBezTo>
                      <a:pt x="555" y="1125"/>
                      <a:pt x="667" y="1162"/>
                      <a:pt x="690" y="1170"/>
                    </a:cubicBezTo>
                    <a:cubicBezTo>
                      <a:pt x="733" y="1184"/>
                      <a:pt x="780" y="1170"/>
                      <a:pt x="825" y="117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 name="Freeform 8"/>
              <p:cNvSpPr>
                <a:spLocks noChangeArrowheads="1"/>
              </p:cNvSpPr>
              <p:nvPr/>
            </p:nvSpPr>
            <p:spPr bwMode="auto">
              <a:xfrm>
                <a:off x="3873" y="3099"/>
                <a:ext cx="150" cy="123"/>
              </a:xfrm>
              <a:custGeom>
                <a:avLst/>
                <a:gdLst>
                  <a:gd name="T0" fmla="*/ 0 w 150"/>
                  <a:gd name="T1" fmla="*/ 3 h 123"/>
                  <a:gd name="T2" fmla="*/ 75 w 150"/>
                  <a:gd name="T3" fmla="*/ 123 h 123"/>
                  <a:gd name="T4" fmla="*/ 150 w 150"/>
                  <a:gd name="T5" fmla="*/ 78 h 123"/>
                  <a:gd name="T6" fmla="*/ 87 w 150"/>
                  <a:gd name="T7" fmla="*/ 0 h 123"/>
                  <a:gd name="T8" fmla="*/ 0 60000 65536"/>
                  <a:gd name="T9" fmla="*/ 0 60000 65536"/>
                  <a:gd name="T10" fmla="*/ 0 60000 65536"/>
                  <a:gd name="T11" fmla="*/ 0 60000 65536"/>
                  <a:gd name="T12" fmla="*/ 0 w 150"/>
                  <a:gd name="T13" fmla="*/ 0 h 123"/>
                  <a:gd name="T14" fmla="*/ 150 w 150"/>
                  <a:gd name="T15" fmla="*/ 123 h 123"/>
                </a:gdLst>
                <a:ahLst/>
                <a:cxnLst>
                  <a:cxn ang="T8">
                    <a:pos x="T0" y="T1"/>
                  </a:cxn>
                  <a:cxn ang="T9">
                    <a:pos x="T2" y="T3"/>
                  </a:cxn>
                  <a:cxn ang="T10">
                    <a:pos x="T4" y="T5"/>
                  </a:cxn>
                  <a:cxn ang="T11">
                    <a:pos x="T6" y="T7"/>
                  </a:cxn>
                </a:cxnLst>
                <a:rect l="T12" t="T13" r="T14" b="T15"/>
                <a:pathLst>
                  <a:path w="150" h="123">
                    <a:moveTo>
                      <a:pt x="0" y="3"/>
                    </a:moveTo>
                    <a:cubicBezTo>
                      <a:pt x="36" y="110"/>
                      <a:pt x="4" y="75"/>
                      <a:pt x="75" y="123"/>
                    </a:cubicBezTo>
                    <a:cubicBezTo>
                      <a:pt x="129" y="87"/>
                      <a:pt x="104" y="101"/>
                      <a:pt x="150" y="78"/>
                    </a:cubicBezTo>
                    <a:lnTo>
                      <a:pt x="87" y="0"/>
                    </a:lnTo>
                  </a:path>
                </a:pathLst>
              </a:custGeom>
              <a:solidFill>
                <a:srgbClr val="000000"/>
              </a:solidFill>
              <a:ln w="9525">
                <a:solidFill>
                  <a:srgbClr val="000000"/>
                </a:solidFill>
                <a:miter lim="800000"/>
              </a:ln>
            </p:spPr>
            <p:txBody>
              <a:bodyPr/>
              <a:lstStyle/>
              <a:p>
                <a:endParaRPr lang="zh-CN" altLang="en-US"/>
              </a:p>
            </p:txBody>
          </p:sp>
          <p:sp>
            <p:nvSpPr>
              <p:cNvPr id="13" name="Freeform 9"/>
              <p:cNvSpPr>
                <a:spLocks noChangeArrowheads="1"/>
              </p:cNvSpPr>
              <p:nvPr/>
            </p:nvSpPr>
            <p:spPr bwMode="auto">
              <a:xfrm>
                <a:off x="1368" y="2235"/>
                <a:ext cx="930" cy="839"/>
              </a:xfrm>
              <a:custGeom>
                <a:avLst/>
                <a:gdLst>
                  <a:gd name="T0" fmla="*/ 285 w 930"/>
                  <a:gd name="T1" fmla="*/ 0 h 839"/>
                  <a:gd name="T2" fmla="*/ 435 w 930"/>
                  <a:gd name="T3" fmla="*/ 60 h 839"/>
                  <a:gd name="T4" fmla="*/ 435 w 930"/>
                  <a:gd name="T5" fmla="*/ 240 h 839"/>
                  <a:gd name="T6" fmla="*/ 330 w 930"/>
                  <a:gd name="T7" fmla="*/ 525 h 839"/>
                  <a:gd name="T8" fmla="*/ 0 w 930"/>
                  <a:gd name="T9" fmla="*/ 795 h 839"/>
                  <a:gd name="T10" fmla="*/ 405 w 930"/>
                  <a:gd name="T11" fmla="*/ 780 h 839"/>
                  <a:gd name="T12" fmla="*/ 630 w 930"/>
                  <a:gd name="T13" fmla="*/ 675 h 839"/>
                  <a:gd name="T14" fmla="*/ 720 w 930"/>
                  <a:gd name="T15" fmla="*/ 615 h 839"/>
                  <a:gd name="T16" fmla="*/ 765 w 930"/>
                  <a:gd name="T17" fmla="*/ 585 h 839"/>
                  <a:gd name="T18" fmla="*/ 825 w 930"/>
                  <a:gd name="T19" fmla="*/ 405 h 839"/>
                  <a:gd name="T20" fmla="*/ 855 w 930"/>
                  <a:gd name="T21" fmla="*/ 315 h 839"/>
                  <a:gd name="T22" fmla="*/ 885 w 930"/>
                  <a:gd name="T23" fmla="*/ 270 h 839"/>
                  <a:gd name="T24" fmla="*/ 915 w 930"/>
                  <a:gd name="T25" fmla="*/ 180 h 839"/>
                  <a:gd name="T26" fmla="*/ 930 w 930"/>
                  <a:gd name="T27" fmla="*/ 150 h 8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30"/>
                  <a:gd name="T43" fmla="*/ 0 h 839"/>
                  <a:gd name="T44" fmla="*/ 930 w 930"/>
                  <a:gd name="T45" fmla="*/ 839 h 8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30" h="839">
                    <a:moveTo>
                      <a:pt x="285" y="0"/>
                    </a:moveTo>
                    <a:cubicBezTo>
                      <a:pt x="345" y="15"/>
                      <a:pt x="384" y="26"/>
                      <a:pt x="435" y="60"/>
                    </a:cubicBezTo>
                    <a:cubicBezTo>
                      <a:pt x="485" y="135"/>
                      <a:pt x="451" y="151"/>
                      <a:pt x="435" y="240"/>
                    </a:cubicBezTo>
                    <a:cubicBezTo>
                      <a:pt x="415" y="352"/>
                      <a:pt x="412" y="443"/>
                      <a:pt x="330" y="525"/>
                    </a:cubicBezTo>
                    <a:cubicBezTo>
                      <a:pt x="280" y="674"/>
                      <a:pt x="117" y="717"/>
                      <a:pt x="0" y="795"/>
                    </a:cubicBezTo>
                    <a:cubicBezTo>
                      <a:pt x="131" y="839"/>
                      <a:pt x="273" y="813"/>
                      <a:pt x="405" y="780"/>
                    </a:cubicBezTo>
                    <a:cubicBezTo>
                      <a:pt x="474" y="734"/>
                      <a:pt x="551" y="701"/>
                      <a:pt x="630" y="675"/>
                    </a:cubicBezTo>
                    <a:cubicBezTo>
                      <a:pt x="664" y="664"/>
                      <a:pt x="690" y="635"/>
                      <a:pt x="720" y="615"/>
                    </a:cubicBezTo>
                    <a:cubicBezTo>
                      <a:pt x="735" y="605"/>
                      <a:pt x="765" y="585"/>
                      <a:pt x="765" y="585"/>
                    </a:cubicBezTo>
                    <a:cubicBezTo>
                      <a:pt x="785" y="525"/>
                      <a:pt x="805" y="465"/>
                      <a:pt x="825" y="405"/>
                    </a:cubicBezTo>
                    <a:cubicBezTo>
                      <a:pt x="835" y="375"/>
                      <a:pt x="837" y="341"/>
                      <a:pt x="855" y="315"/>
                    </a:cubicBezTo>
                    <a:cubicBezTo>
                      <a:pt x="865" y="300"/>
                      <a:pt x="878" y="286"/>
                      <a:pt x="885" y="270"/>
                    </a:cubicBezTo>
                    <a:cubicBezTo>
                      <a:pt x="898" y="241"/>
                      <a:pt x="901" y="208"/>
                      <a:pt x="915" y="180"/>
                    </a:cubicBezTo>
                    <a:cubicBezTo>
                      <a:pt x="920" y="170"/>
                      <a:pt x="925" y="160"/>
                      <a:pt x="930" y="1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0"/>
              <p:cNvSpPr>
                <a:spLocks noChangeArrowheads="1"/>
              </p:cNvSpPr>
              <p:nvPr/>
            </p:nvSpPr>
            <p:spPr bwMode="auto">
              <a:xfrm>
                <a:off x="3240" y="2268"/>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5" name="Group 11"/>
              <p:cNvGrpSpPr/>
              <p:nvPr/>
            </p:nvGrpSpPr>
            <p:grpSpPr bwMode="auto">
              <a:xfrm>
                <a:off x="0" y="0"/>
                <a:ext cx="6675" cy="3840"/>
                <a:chOff x="0" y="0"/>
                <a:chExt cx="6675" cy="3840"/>
              </a:xfrm>
            </p:grpSpPr>
            <p:sp>
              <p:nvSpPr>
                <p:cNvPr id="16" name="Oval 12"/>
                <p:cNvSpPr>
                  <a:spLocks noChangeArrowheads="1"/>
                </p:cNvSpPr>
                <p:nvPr/>
              </p:nvSpPr>
              <p:spPr bwMode="auto">
                <a:xfrm>
                  <a:off x="180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7" name="Oval 13"/>
                <p:cNvSpPr>
                  <a:spLocks noChangeArrowheads="1"/>
                </p:cNvSpPr>
                <p:nvPr/>
              </p:nvSpPr>
              <p:spPr bwMode="auto">
                <a:xfrm>
                  <a:off x="522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18" name="Freeform 14"/>
                <p:cNvSpPr>
                  <a:spLocks noChangeArrowheads="1"/>
                </p:cNvSpPr>
                <p:nvPr/>
              </p:nvSpPr>
              <p:spPr bwMode="auto">
                <a:xfrm>
                  <a:off x="1278" y="1032"/>
                  <a:ext cx="1956" cy="1515"/>
                </a:xfrm>
                <a:custGeom>
                  <a:avLst/>
                  <a:gdLst>
                    <a:gd name="T0" fmla="*/ 0 w 1956"/>
                    <a:gd name="T1" fmla="*/ 0 h 1515"/>
                    <a:gd name="T2" fmla="*/ 180 w 1956"/>
                    <a:gd name="T3" fmla="*/ 165 h 1515"/>
                    <a:gd name="T4" fmla="*/ 630 w 1956"/>
                    <a:gd name="T5" fmla="*/ 405 h 1515"/>
                    <a:gd name="T6" fmla="*/ 975 w 1956"/>
                    <a:gd name="T7" fmla="*/ 375 h 1515"/>
                    <a:gd name="T8" fmla="*/ 1065 w 1956"/>
                    <a:gd name="T9" fmla="*/ 315 h 1515"/>
                    <a:gd name="T10" fmla="*/ 1110 w 1956"/>
                    <a:gd name="T11" fmla="*/ 270 h 1515"/>
                    <a:gd name="T12" fmla="*/ 1320 w 1956"/>
                    <a:gd name="T13" fmla="*/ 195 h 1515"/>
                    <a:gd name="T14" fmla="*/ 1380 w 1956"/>
                    <a:gd name="T15" fmla="*/ 165 h 1515"/>
                    <a:gd name="T16" fmla="*/ 1350 w 1956"/>
                    <a:gd name="T17" fmla="*/ 210 h 1515"/>
                    <a:gd name="T18" fmla="*/ 1275 w 1956"/>
                    <a:gd name="T19" fmla="*/ 300 h 1515"/>
                    <a:gd name="T20" fmla="*/ 1230 w 1956"/>
                    <a:gd name="T21" fmla="*/ 330 h 1515"/>
                    <a:gd name="T22" fmla="*/ 1050 w 1956"/>
                    <a:gd name="T23" fmla="*/ 570 h 1515"/>
                    <a:gd name="T24" fmla="*/ 1005 w 1956"/>
                    <a:gd name="T25" fmla="*/ 705 h 1515"/>
                    <a:gd name="T26" fmla="*/ 990 w 1956"/>
                    <a:gd name="T27" fmla="*/ 750 h 1515"/>
                    <a:gd name="T28" fmla="*/ 1050 w 1956"/>
                    <a:gd name="T29" fmla="*/ 930 h 1515"/>
                    <a:gd name="T30" fmla="*/ 1140 w 1956"/>
                    <a:gd name="T31" fmla="*/ 975 h 1515"/>
                    <a:gd name="T32" fmla="*/ 1560 w 1956"/>
                    <a:gd name="T33" fmla="*/ 1155 h 1515"/>
                    <a:gd name="T34" fmla="*/ 1740 w 1956"/>
                    <a:gd name="T35" fmla="*/ 1305 h 1515"/>
                    <a:gd name="T36" fmla="*/ 1845 w 1956"/>
                    <a:gd name="T37" fmla="*/ 1425 h 1515"/>
                    <a:gd name="T38" fmla="*/ 1950 w 1956"/>
                    <a:gd name="T39" fmla="*/ 1500 h 1515"/>
                    <a:gd name="T40" fmla="*/ 1815 w 1956"/>
                    <a:gd name="T41" fmla="*/ 1470 h 1515"/>
                    <a:gd name="T42" fmla="*/ 1665 w 1956"/>
                    <a:gd name="T43" fmla="*/ 1440 h 1515"/>
                    <a:gd name="T44" fmla="*/ 1350 w 1956"/>
                    <a:gd name="T45" fmla="*/ 1380 h 1515"/>
                    <a:gd name="T46" fmla="*/ 990 w 1956"/>
                    <a:gd name="T47" fmla="*/ 1335 h 15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6"/>
                    <a:gd name="T73" fmla="*/ 0 h 1515"/>
                    <a:gd name="T74" fmla="*/ 1956 w 1956"/>
                    <a:gd name="T75" fmla="*/ 1515 h 15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6" h="1515">
                      <a:moveTo>
                        <a:pt x="0" y="0"/>
                      </a:moveTo>
                      <a:cubicBezTo>
                        <a:pt x="68" y="68"/>
                        <a:pt x="90" y="120"/>
                        <a:pt x="180" y="165"/>
                      </a:cubicBezTo>
                      <a:cubicBezTo>
                        <a:pt x="274" y="306"/>
                        <a:pt x="479" y="355"/>
                        <a:pt x="630" y="405"/>
                      </a:cubicBezTo>
                      <a:cubicBezTo>
                        <a:pt x="745" y="399"/>
                        <a:pt x="874" y="431"/>
                        <a:pt x="975" y="375"/>
                      </a:cubicBezTo>
                      <a:cubicBezTo>
                        <a:pt x="1007" y="357"/>
                        <a:pt x="1040" y="340"/>
                        <a:pt x="1065" y="315"/>
                      </a:cubicBezTo>
                      <a:cubicBezTo>
                        <a:pt x="1080" y="300"/>
                        <a:pt x="1092" y="281"/>
                        <a:pt x="1110" y="270"/>
                      </a:cubicBezTo>
                      <a:cubicBezTo>
                        <a:pt x="1214" y="204"/>
                        <a:pt x="1215" y="213"/>
                        <a:pt x="1320" y="195"/>
                      </a:cubicBezTo>
                      <a:cubicBezTo>
                        <a:pt x="1340" y="185"/>
                        <a:pt x="1360" y="155"/>
                        <a:pt x="1380" y="165"/>
                      </a:cubicBezTo>
                      <a:cubicBezTo>
                        <a:pt x="1396" y="173"/>
                        <a:pt x="1362" y="196"/>
                        <a:pt x="1350" y="210"/>
                      </a:cubicBezTo>
                      <a:cubicBezTo>
                        <a:pt x="1325" y="240"/>
                        <a:pt x="1303" y="272"/>
                        <a:pt x="1275" y="300"/>
                      </a:cubicBezTo>
                      <a:cubicBezTo>
                        <a:pt x="1262" y="313"/>
                        <a:pt x="1244" y="318"/>
                        <a:pt x="1230" y="330"/>
                      </a:cubicBezTo>
                      <a:cubicBezTo>
                        <a:pt x="1169" y="381"/>
                        <a:pt x="1082" y="499"/>
                        <a:pt x="1050" y="570"/>
                      </a:cubicBezTo>
                      <a:cubicBezTo>
                        <a:pt x="1050" y="570"/>
                        <a:pt x="1013" y="682"/>
                        <a:pt x="1005" y="705"/>
                      </a:cubicBezTo>
                      <a:cubicBezTo>
                        <a:pt x="1000" y="720"/>
                        <a:pt x="990" y="750"/>
                        <a:pt x="990" y="750"/>
                      </a:cubicBezTo>
                      <a:cubicBezTo>
                        <a:pt x="1000" y="810"/>
                        <a:pt x="1003" y="883"/>
                        <a:pt x="1050" y="930"/>
                      </a:cubicBezTo>
                      <a:cubicBezTo>
                        <a:pt x="1088" y="968"/>
                        <a:pt x="1095" y="955"/>
                        <a:pt x="1140" y="975"/>
                      </a:cubicBezTo>
                      <a:cubicBezTo>
                        <a:pt x="1279" y="1038"/>
                        <a:pt x="1421" y="1093"/>
                        <a:pt x="1560" y="1155"/>
                      </a:cubicBezTo>
                      <a:cubicBezTo>
                        <a:pt x="1627" y="1185"/>
                        <a:pt x="1683" y="1256"/>
                        <a:pt x="1740" y="1305"/>
                      </a:cubicBezTo>
                      <a:cubicBezTo>
                        <a:pt x="1904" y="1445"/>
                        <a:pt x="1707" y="1287"/>
                        <a:pt x="1845" y="1425"/>
                      </a:cubicBezTo>
                      <a:cubicBezTo>
                        <a:pt x="1853" y="1433"/>
                        <a:pt x="1956" y="1494"/>
                        <a:pt x="1950" y="1500"/>
                      </a:cubicBezTo>
                      <a:cubicBezTo>
                        <a:pt x="1935" y="1515"/>
                        <a:pt x="1842" y="1478"/>
                        <a:pt x="1815" y="1470"/>
                      </a:cubicBezTo>
                      <a:cubicBezTo>
                        <a:pt x="1640" y="1420"/>
                        <a:pt x="1901" y="1499"/>
                        <a:pt x="1665" y="1440"/>
                      </a:cubicBezTo>
                      <a:cubicBezTo>
                        <a:pt x="1472" y="1392"/>
                        <a:pt x="1591" y="1404"/>
                        <a:pt x="1350" y="1380"/>
                      </a:cubicBezTo>
                      <a:cubicBezTo>
                        <a:pt x="1231" y="1368"/>
                        <a:pt x="1110" y="1335"/>
                        <a:pt x="990" y="13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15"/>
                <p:cNvSpPr>
                  <a:spLocks noChangeArrowheads="1"/>
                </p:cNvSpPr>
                <p:nvPr/>
              </p:nvSpPr>
              <p:spPr bwMode="auto">
                <a:xfrm>
                  <a:off x="4053" y="507"/>
                  <a:ext cx="2223" cy="2022"/>
                </a:xfrm>
                <a:custGeom>
                  <a:avLst/>
                  <a:gdLst>
                    <a:gd name="T0" fmla="*/ 1050 w 2223"/>
                    <a:gd name="T1" fmla="*/ 435 h 2022"/>
                    <a:gd name="T2" fmla="*/ 1125 w 2223"/>
                    <a:gd name="T3" fmla="*/ 0 h 2022"/>
                    <a:gd name="T4" fmla="*/ 1170 w 2223"/>
                    <a:gd name="T5" fmla="*/ 150 h 2022"/>
                    <a:gd name="T6" fmla="*/ 1200 w 2223"/>
                    <a:gd name="T7" fmla="*/ 645 h 2022"/>
                    <a:gd name="T8" fmla="*/ 1215 w 2223"/>
                    <a:gd name="T9" fmla="*/ 720 h 2022"/>
                    <a:gd name="T10" fmla="*/ 1335 w 2223"/>
                    <a:gd name="T11" fmla="*/ 735 h 2022"/>
                    <a:gd name="T12" fmla="*/ 1725 w 2223"/>
                    <a:gd name="T13" fmla="*/ 780 h 2022"/>
                    <a:gd name="T14" fmla="*/ 1845 w 2223"/>
                    <a:gd name="T15" fmla="*/ 795 h 2022"/>
                    <a:gd name="T16" fmla="*/ 1995 w 2223"/>
                    <a:gd name="T17" fmla="*/ 840 h 2022"/>
                    <a:gd name="T18" fmla="*/ 2040 w 2223"/>
                    <a:gd name="T19" fmla="*/ 870 h 2022"/>
                    <a:gd name="T20" fmla="*/ 2100 w 2223"/>
                    <a:gd name="T21" fmla="*/ 885 h 2022"/>
                    <a:gd name="T22" fmla="*/ 2145 w 2223"/>
                    <a:gd name="T23" fmla="*/ 915 h 2022"/>
                    <a:gd name="T24" fmla="*/ 2205 w 2223"/>
                    <a:gd name="T25" fmla="*/ 930 h 2022"/>
                    <a:gd name="T26" fmla="*/ 2085 w 2223"/>
                    <a:gd name="T27" fmla="*/ 945 h 2022"/>
                    <a:gd name="T28" fmla="*/ 1860 w 2223"/>
                    <a:gd name="T29" fmla="*/ 960 h 2022"/>
                    <a:gd name="T30" fmla="*/ 1800 w 2223"/>
                    <a:gd name="T31" fmla="*/ 975 h 2022"/>
                    <a:gd name="T32" fmla="*/ 1695 w 2223"/>
                    <a:gd name="T33" fmla="*/ 1185 h 2022"/>
                    <a:gd name="T34" fmla="*/ 1710 w 2223"/>
                    <a:gd name="T35" fmla="*/ 1350 h 2022"/>
                    <a:gd name="T36" fmla="*/ 1755 w 2223"/>
                    <a:gd name="T37" fmla="*/ 1440 h 2022"/>
                    <a:gd name="T38" fmla="*/ 1830 w 2223"/>
                    <a:gd name="T39" fmla="*/ 1620 h 2022"/>
                    <a:gd name="T40" fmla="*/ 1860 w 2223"/>
                    <a:gd name="T41" fmla="*/ 1665 h 2022"/>
                    <a:gd name="T42" fmla="*/ 1995 w 2223"/>
                    <a:gd name="T43" fmla="*/ 1890 h 2022"/>
                    <a:gd name="T44" fmla="*/ 2010 w 2223"/>
                    <a:gd name="T45" fmla="*/ 1935 h 2022"/>
                    <a:gd name="T46" fmla="*/ 2040 w 2223"/>
                    <a:gd name="T47" fmla="*/ 1980 h 2022"/>
                    <a:gd name="T48" fmla="*/ 1980 w 2223"/>
                    <a:gd name="T49" fmla="*/ 1995 h 2022"/>
                    <a:gd name="T50" fmla="*/ 1530 w 2223"/>
                    <a:gd name="T51" fmla="*/ 1905 h 2022"/>
                    <a:gd name="T52" fmla="*/ 1335 w 2223"/>
                    <a:gd name="T53" fmla="*/ 1830 h 2022"/>
                    <a:gd name="T54" fmla="*/ 1290 w 2223"/>
                    <a:gd name="T55" fmla="*/ 1815 h 2022"/>
                    <a:gd name="T56" fmla="*/ 960 w 2223"/>
                    <a:gd name="T57" fmla="*/ 1860 h 2022"/>
                    <a:gd name="T58" fmla="*/ 780 w 2223"/>
                    <a:gd name="T59" fmla="*/ 1935 h 2022"/>
                    <a:gd name="T60" fmla="*/ 300 w 2223"/>
                    <a:gd name="T61" fmla="*/ 1965 h 2022"/>
                    <a:gd name="T62" fmla="*/ 225 w 2223"/>
                    <a:gd name="T63" fmla="*/ 1980 h 2022"/>
                    <a:gd name="T64" fmla="*/ 60 w 2223"/>
                    <a:gd name="T65" fmla="*/ 1965 h 2022"/>
                    <a:gd name="T66" fmla="*/ 105 w 2223"/>
                    <a:gd name="T67" fmla="*/ 1920 h 2022"/>
                    <a:gd name="T68" fmla="*/ 285 w 2223"/>
                    <a:gd name="T69" fmla="*/ 1830 h 2022"/>
                    <a:gd name="T70" fmla="*/ 420 w 2223"/>
                    <a:gd name="T71" fmla="*/ 1725 h 2022"/>
                    <a:gd name="T72" fmla="*/ 465 w 2223"/>
                    <a:gd name="T73" fmla="*/ 1695 h 2022"/>
                    <a:gd name="T74" fmla="*/ 645 w 2223"/>
                    <a:gd name="T75" fmla="*/ 1635 h 2022"/>
                    <a:gd name="T76" fmla="*/ 660 w 2223"/>
                    <a:gd name="T77" fmla="*/ 1590 h 2022"/>
                    <a:gd name="T78" fmla="*/ 720 w 2223"/>
                    <a:gd name="T79" fmla="*/ 1500 h 2022"/>
                    <a:gd name="T80" fmla="*/ 615 w 2223"/>
                    <a:gd name="T81" fmla="*/ 1200 h 2022"/>
                    <a:gd name="T82" fmla="*/ 420 w 2223"/>
                    <a:gd name="T83" fmla="*/ 1170 h 2022"/>
                    <a:gd name="T84" fmla="*/ 120 w 2223"/>
                    <a:gd name="T85" fmla="*/ 1095 h 2022"/>
                    <a:gd name="T86" fmla="*/ 0 w 2223"/>
                    <a:gd name="T87" fmla="*/ 1065 h 20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23"/>
                    <a:gd name="T133" fmla="*/ 0 h 2022"/>
                    <a:gd name="T134" fmla="*/ 2223 w 2223"/>
                    <a:gd name="T135" fmla="*/ 2022 h 20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23" h="2022">
                      <a:moveTo>
                        <a:pt x="1050" y="435"/>
                      </a:moveTo>
                      <a:cubicBezTo>
                        <a:pt x="1068" y="288"/>
                        <a:pt x="1096" y="145"/>
                        <a:pt x="1125" y="0"/>
                      </a:cubicBezTo>
                      <a:cubicBezTo>
                        <a:pt x="1142" y="50"/>
                        <a:pt x="1153" y="100"/>
                        <a:pt x="1170" y="150"/>
                      </a:cubicBezTo>
                      <a:cubicBezTo>
                        <a:pt x="1183" y="315"/>
                        <a:pt x="1187" y="480"/>
                        <a:pt x="1200" y="645"/>
                      </a:cubicBezTo>
                      <a:cubicBezTo>
                        <a:pt x="1202" y="670"/>
                        <a:pt x="1194" y="706"/>
                        <a:pt x="1215" y="720"/>
                      </a:cubicBezTo>
                      <a:cubicBezTo>
                        <a:pt x="1249" y="742"/>
                        <a:pt x="1295" y="731"/>
                        <a:pt x="1335" y="735"/>
                      </a:cubicBezTo>
                      <a:cubicBezTo>
                        <a:pt x="1749" y="781"/>
                        <a:pt x="1140" y="707"/>
                        <a:pt x="1725" y="780"/>
                      </a:cubicBezTo>
                      <a:cubicBezTo>
                        <a:pt x="1765" y="785"/>
                        <a:pt x="1845" y="795"/>
                        <a:pt x="1845" y="795"/>
                      </a:cubicBezTo>
                      <a:cubicBezTo>
                        <a:pt x="2015" y="880"/>
                        <a:pt x="1771" y="765"/>
                        <a:pt x="1995" y="840"/>
                      </a:cubicBezTo>
                      <a:cubicBezTo>
                        <a:pt x="2012" y="846"/>
                        <a:pt x="2023" y="863"/>
                        <a:pt x="2040" y="870"/>
                      </a:cubicBezTo>
                      <a:cubicBezTo>
                        <a:pt x="2059" y="878"/>
                        <a:pt x="2080" y="880"/>
                        <a:pt x="2100" y="885"/>
                      </a:cubicBezTo>
                      <a:cubicBezTo>
                        <a:pt x="2115" y="895"/>
                        <a:pt x="2128" y="908"/>
                        <a:pt x="2145" y="915"/>
                      </a:cubicBezTo>
                      <a:cubicBezTo>
                        <a:pt x="2164" y="923"/>
                        <a:pt x="2223" y="921"/>
                        <a:pt x="2205" y="930"/>
                      </a:cubicBezTo>
                      <a:cubicBezTo>
                        <a:pt x="2169" y="948"/>
                        <a:pt x="2125" y="942"/>
                        <a:pt x="2085" y="945"/>
                      </a:cubicBezTo>
                      <a:cubicBezTo>
                        <a:pt x="2010" y="952"/>
                        <a:pt x="1935" y="955"/>
                        <a:pt x="1860" y="960"/>
                      </a:cubicBezTo>
                      <a:cubicBezTo>
                        <a:pt x="1840" y="965"/>
                        <a:pt x="1819" y="967"/>
                        <a:pt x="1800" y="975"/>
                      </a:cubicBezTo>
                      <a:cubicBezTo>
                        <a:pt x="1714" y="1012"/>
                        <a:pt x="1708" y="1106"/>
                        <a:pt x="1695" y="1185"/>
                      </a:cubicBezTo>
                      <a:cubicBezTo>
                        <a:pt x="1700" y="1240"/>
                        <a:pt x="1702" y="1295"/>
                        <a:pt x="1710" y="1350"/>
                      </a:cubicBezTo>
                      <a:cubicBezTo>
                        <a:pt x="1718" y="1403"/>
                        <a:pt x="1731" y="1392"/>
                        <a:pt x="1755" y="1440"/>
                      </a:cubicBezTo>
                      <a:cubicBezTo>
                        <a:pt x="1784" y="1499"/>
                        <a:pt x="1809" y="1556"/>
                        <a:pt x="1830" y="1620"/>
                      </a:cubicBezTo>
                      <a:cubicBezTo>
                        <a:pt x="1836" y="1637"/>
                        <a:pt x="1853" y="1649"/>
                        <a:pt x="1860" y="1665"/>
                      </a:cubicBezTo>
                      <a:cubicBezTo>
                        <a:pt x="1898" y="1751"/>
                        <a:pt x="1911" y="1834"/>
                        <a:pt x="1995" y="1890"/>
                      </a:cubicBezTo>
                      <a:cubicBezTo>
                        <a:pt x="2000" y="1905"/>
                        <a:pt x="2003" y="1921"/>
                        <a:pt x="2010" y="1935"/>
                      </a:cubicBezTo>
                      <a:cubicBezTo>
                        <a:pt x="2018" y="1951"/>
                        <a:pt x="2048" y="1964"/>
                        <a:pt x="2040" y="1980"/>
                      </a:cubicBezTo>
                      <a:cubicBezTo>
                        <a:pt x="2031" y="1998"/>
                        <a:pt x="2000" y="1990"/>
                        <a:pt x="1980" y="1995"/>
                      </a:cubicBezTo>
                      <a:cubicBezTo>
                        <a:pt x="1697" y="1982"/>
                        <a:pt x="1706" y="2022"/>
                        <a:pt x="1530" y="1905"/>
                      </a:cubicBezTo>
                      <a:cubicBezTo>
                        <a:pt x="1468" y="1864"/>
                        <a:pt x="1407" y="1854"/>
                        <a:pt x="1335" y="1830"/>
                      </a:cubicBezTo>
                      <a:cubicBezTo>
                        <a:pt x="1320" y="1825"/>
                        <a:pt x="1290" y="1815"/>
                        <a:pt x="1290" y="1815"/>
                      </a:cubicBezTo>
                      <a:cubicBezTo>
                        <a:pt x="1039" y="1833"/>
                        <a:pt x="1148" y="1813"/>
                        <a:pt x="960" y="1860"/>
                      </a:cubicBezTo>
                      <a:cubicBezTo>
                        <a:pt x="901" y="1875"/>
                        <a:pt x="840" y="1922"/>
                        <a:pt x="780" y="1935"/>
                      </a:cubicBezTo>
                      <a:cubicBezTo>
                        <a:pt x="623" y="1969"/>
                        <a:pt x="460" y="1958"/>
                        <a:pt x="300" y="1965"/>
                      </a:cubicBezTo>
                      <a:cubicBezTo>
                        <a:pt x="275" y="1970"/>
                        <a:pt x="250" y="1980"/>
                        <a:pt x="225" y="1980"/>
                      </a:cubicBezTo>
                      <a:cubicBezTo>
                        <a:pt x="170" y="1980"/>
                        <a:pt x="109" y="1990"/>
                        <a:pt x="60" y="1965"/>
                      </a:cubicBezTo>
                      <a:cubicBezTo>
                        <a:pt x="41" y="1956"/>
                        <a:pt x="89" y="1934"/>
                        <a:pt x="105" y="1920"/>
                      </a:cubicBezTo>
                      <a:cubicBezTo>
                        <a:pt x="147" y="1885"/>
                        <a:pt x="233" y="1847"/>
                        <a:pt x="285" y="1830"/>
                      </a:cubicBezTo>
                      <a:cubicBezTo>
                        <a:pt x="462" y="1653"/>
                        <a:pt x="306" y="1782"/>
                        <a:pt x="420" y="1725"/>
                      </a:cubicBezTo>
                      <a:cubicBezTo>
                        <a:pt x="436" y="1717"/>
                        <a:pt x="448" y="1701"/>
                        <a:pt x="465" y="1695"/>
                      </a:cubicBezTo>
                      <a:cubicBezTo>
                        <a:pt x="543" y="1669"/>
                        <a:pt x="578" y="1680"/>
                        <a:pt x="645" y="1635"/>
                      </a:cubicBezTo>
                      <a:cubicBezTo>
                        <a:pt x="650" y="1620"/>
                        <a:pt x="652" y="1604"/>
                        <a:pt x="660" y="1590"/>
                      </a:cubicBezTo>
                      <a:cubicBezTo>
                        <a:pt x="678" y="1558"/>
                        <a:pt x="720" y="1500"/>
                        <a:pt x="720" y="1500"/>
                      </a:cubicBezTo>
                      <a:cubicBezTo>
                        <a:pt x="753" y="1366"/>
                        <a:pt x="727" y="1274"/>
                        <a:pt x="615" y="1200"/>
                      </a:cubicBezTo>
                      <a:cubicBezTo>
                        <a:pt x="560" y="1164"/>
                        <a:pt x="485" y="1177"/>
                        <a:pt x="420" y="1170"/>
                      </a:cubicBezTo>
                      <a:cubicBezTo>
                        <a:pt x="321" y="1137"/>
                        <a:pt x="223" y="1112"/>
                        <a:pt x="120" y="1095"/>
                      </a:cubicBezTo>
                      <a:cubicBezTo>
                        <a:pt x="54" y="1051"/>
                        <a:pt x="93" y="1065"/>
                        <a:pt x="0" y="106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16"/>
                <p:cNvSpPr>
                  <a:spLocks noChangeArrowheads="1"/>
                </p:cNvSpPr>
                <p:nvPr/>
              </p:nvSpPr>
              <p:spPr bwMode="auto">
                <a:xfrm>
                  <a:off x="3993" y="927"/>
                  <a:ext cx="1125" cy="585"/>
                </a:xfrm>
                <a:custGeom>
                  <a:avLst/>
                  <a:gdLst>
                    <a:gd name="T0" fmla="*/ 1125 w 1125"/>
                    <a:gd name="T1" fmla="*/ 0 h 585"/>
                    <a:gd name="T2" fmla="*/ 885 w 1125"/>
                    <a:gd name="T3" fmla="*/ 105 h 585"/>
                    <a:gd name="T4" fmla="*/ 795 w 1125"/>
                    <a:gd name="T5" fmla="*/ 195 h 585"/>
                    <a:gd name="T6" fmla="*/ 765 w 1125"/>
                    <a:gd name="T7" fmla="*/ 240 h 585"/>
                    <a:gd name="T8" fmla="*/ 585 w 1125"/>
                    <a:gd name="T9" fmla="*/ 360 h 585"/>
                    <a:gd name="T10" fmla="*/ 525 w 1125"/>
                    <a:gd name="T11" fmla="*/ 405 h 585"/>
                    <a:gd name="T12" fmla="*/ 465 w 1125"/>
                    <a:gd name="T13" fmla="*/ 435 h 585"/>
                    <a:gd name="T14" fmla="*/ 405 w 1125"/>
                    <a:gd name="T15" fmla="*/ 495 h 585"/>
                    <a:gd name="T16" fmla="*/ 165 w 1125"/>
                    <a:gd name="T17" fmla="*/ 555 h 585"/>
                    <a:gd name="T18" fmla="*/ 0 w 1125"/>
                    <a:gd name="T19" fmla="*/ 585 h 5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5"/>
                    <a:gd name="T31" fmla="*/ 0 h 585"/>
                    <a:gd name="T32" fmla="*/ 1125 w 1125"/>
                    <a:gd name="T33" fmla="*/ 585 h 5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5" h="585">
                      <a:moveTo>
                        <a:pt x="1125" y="0"/>
                      </a:moveTo>
                      <a:cubicBezTo>
                        <a:pt x="1051" y="49"/>
                        <a:pt x="953" y="44"/>
                        <a:pt x="885" y="105"/>
                      </a:cubicBezTo>
                      <a:cubicBezTo>
                        <a:pt x="853" y="133"/>
                        <a:pt x="819" y="160"/>
                        <a:pt x="795" y="195"/>
                      </a:cubicBezTo>
                      <a:cubicBezTo>
                        <a:pt x="785" y="210"/>
                        <a:pt x="778" y="228"/>
                        <a:pt x="765" y="240"/>
                      </a:cubicBezTo>
                      <a:cubicBezTo>
                        <a:pt x="596" y="392"/>
                        <a:pt x="704" y="286"/>
                        <a:pt x="585" y="360"/>
                      </a:cubicBezTo>
                      <a:cubicBezTo>
                        <a:pt x="564" y="373"/>
                        <a:pt x="546" y="392"/>
                        <a:pt x="525" y="405"/>
                      </a:cubicBezTo>
                      <a:cubicBezTo>
                        <a:pt x="506" y="417"/>
                        <a:pt x="483" y="422"/>
                        <a:pt x="465" y="435"/>
                      </a:cubicBezTo>
                      <a:cubicBezTo>
                        <a:pt x="442" y="452"/>
                        <a:pt x="428" y="478"/>
                        <a:pt x="405" y="495"/>
                      </a:cubicBezTo>
                      <a:cubicBezTo>
                        <a:pt x="335" y="547"/>
                        <a:pt x="246" y="544"/>
                        <a:pt x="165" y="555"/>
                      </a:cubicBezTo>
                      <a:cubicBezTo>
                        <a:pt x="116" y="562"/>
                        <a:pt x="51" y="585"/>
                        <a:pt x="0" y="58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17"/>
                <p:cNvSpPr>
                  <a:spLocks noChangeArrowheads="1"/>
                </p:cNvSpPr>
                <p:nvPr/>
              </p:nvSpPr>
              <p:spPr bwMode="auto">
                <a:xfrm>
                  <a:off x="3228" y="2547"/>
                  <a:ext cx="2250" cy="855"/>
                </a:xfrm>
                <a:custGeom>
                  <a:avLst/>
                  <a:gdLst>
                    <a:gd name="T0" fmla="*/ 0 w 2250"/>
                    <a:gd name="T1" fmla="*/ 0 h 855"/>
                    <a:gd name="T2" fmla="*/ 135 w 2250"/>
                    <a:gd name="T3" fmla="*/ 165 h 855"/>
                    <a:gd name="T4" fmla="*/ 300 w 2250"/>
                    <a:gd name="T5" fmla="*/ 360 h 855"/>
                    <a:gd name="T6" fmla="*/ 360 w 2250"/>
                    <a:gd name="T7" fmla="*/ 405 h 855"/>
                    <a:gd name="T8" fmla="*/ 405 w 2250"/>
                    <a:gd name="T9" fmla="*/ 450 h 855"/>
                    <a:gd name="T10" fmla="*/ 1005 w 2250"/>
                    <a:gd name="T11" fmla="*/ 630 h 855"/>
                    <a:gd name="T12" fmla="*/ 1335 w 2250"/>
                    <a:gd name="T13" fmla="*/ 720 h 855"/>
                    <a:gd name="T14" fmla="*/ 1755 w 2250"/>
                    <a:gd name="T15" fmla="*/ 810 h 855"/>
                    <a:gd name="T16" fmla="*/ 1935 w 2250"/>
                    <a:gd name="T17" fmla="*/ 825 h 855"/>
                    <a:gd name="T18" fmla="*/ 2250 w 2250"/>
                    <a:gd name="T19" fmla="*/ 855 h 8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0"/>
                    <a:gd name="T31" fmla="*/ 0 h 855"/>
                    <a:gd name="T32" fmla="*/ 2250 w 2250"/>
                    <a:gd name="T33" fmla="*/ 855 h 8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0" h="855">
                      <a:moveTo>
                        <a:pt x="0" y="0"/>
                      </a:moveTo>
                      <a:cubicBezTo>
                        <a:pt x="103" y="137"/>
                        <a:pt x="55" y="85"/>
                        <a:pt x="135" y="165"/>
                      </a:cubicBezTo>
                      <a:cubicBezTo>
                        <a:pt x="163" y="248"/>
                        <a:pt x="239" y="299"/>
                        <a:pt x="300" y="360"/>
                      </a:cubicBezTo>
                      <a:cubicBezTo>
                        <a:pt x="318" y="378"/>
                        <a:pt x="341" y="389"/>
                        <a:pt x="360" y="405"/>
                      </a:cubicBezTo>
                      <a:cubicBezTo>
                        <a:pt x="376" y="419"/>
                        <a:pt x="386" y="441"/>
                        <a:pt x="405" y="450"/>
                      </a:cubicBezTo>
                      <a:cubicBezTo>
                        <a:pt x="588" y="537"/>
                        <a:pt x="806" y="597"/>
                        <a:pt x="1005" y="630"/>
                      </a:cubicBezTo>
                      <a:cubicBezTo>
                        <a:pt x="1116" y="672"/>
                        <a:pt x="1221" y="692"/>
                        <a:pt x="1335" y="720"/>
                      </a:cubicBezTo>
                      <a:cubicBezTo>
                        <a:pt x="1479" y="756"/>
                        <a:pt x="1606" y="795"/>
                        <a:pt x="1755" y="810"/>
                      </a:cubicBezTo>
                      <a:cubicBezTo>
                        <a:pt x="1815" y="816"/>
                        <a:pt x="1875" y="820"/>
                        <a:pt x="1935" y="825"/>
                      </a:cubicBezTo>
                      <a:cubicBezTo>
                        <a:pt x="2040" y="835"/>
                        <a:pt x="2250" y="855"/>
                        <a:pt x="2250" y="85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18"/>
                <p:cNvSpPr>
                  <a:spLocks noChangeArrowheads="1"/>
                </p:cNvSpPr>
                <p:nvPr/>
              </p:nvSpPr>
              <p:spPr bwMode="auto">
                <a:xfrm>
                  <a:off x="2643" y="552"/>
                  <a:ext cx="1305" cy="690"/>
                </a:xfrm>
                <a:custGeom>
                  <a:avLst/>
                  <a:gdLst>
                    <a:gd name="T0" fmla="*/ 0 w 1305"/>
                    <a:gd name="T1" fmla="*/ 690 h 690"/>
                    <a:gd name="T2" fmla="*/ 90 w 1305"/>
                    <a:gd name="T3" fmla="*/ 375 h 690"/>
                    <a:gd name="T4" fmla="*/ 180 w 1305"/>
                    <a:gd name="T5" fmla="*/ 285 h 690"/>
                    <a:gd name="T6" fmla="*/ 300 w 1305"/>
                    <a:gd name="T7" fmla="*/ 240 h 690"/>
                    <a:gd name="T8" fmla="*/ 600 w 1305"/>
                    <a:gd name="T9" fmla="*/ 150 h 690"/>
                    <a:gd name="T10" fmla="*/ 810 w 1305"/>
                    <a:gd name="T11" fmla="*/ 120 h 690"/>
                    <a:gd name="T12" fmla="*/ 960 w 1305"/>
                    <a:gd name="T13" fmla="*/ 60 h 690"/>
                    <a:gd name="T14" fmla="*/ 1260 w 1305"/>
                    <a:gd name="T15" fmla="*/ 15 h 690"/>
                    <a:gd name="T16" fmla="*/ 1305 w 1305"/>
                    <a:gd name="T17" fmla="*/ 0 h 6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5"/>
                    <a:gd name="T28" fmla="*/ 0 h 690"/>
                    <a:gd name="T29" fmla="*/ 1305 w 1305"/>
                    <a:gd name="T30" fmla="*/ 690 h 6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5" h="690">
                      <a:moveTo>
                        <a:pt x="0" y="690"/>
                      </a:moveTo>
                      <a:cubicBezTo>
                        <a:pt x="25" y="591"/>
                        <a:pt x="19" y="455"/>
                        <a:pt x="90" y="375"/>
                      </a:cubicBezTo>
                      <a:cubicBezTo>
                        <a:pt x="118" y="343"/>
                        <a:pt x="150" y="315"/>
                        <a:pt x="180" y="285"/>
                      </a:cubicBezTo>
                      <a:cubicBezTo>
                        <a:pt x="210" y="255"/>
                        <a:pt x="260" y="254"/>
                        <a:pt x="300" y="240"/>
                      </a:cubicBezTo>
                      <a:cubicBezTo>
                        <a:pt x="390" y="209"/>
                        <a:pt x="503" y="168"/>
                        <a:pt x="600" y="150"/>
                      </a:cubicBezTo>
                      <a:cubicBezTo>
                        <a:pt x="671" y="137"/>
                        <a:pt x="740" y="138"/>
                        <a:pt x="810" y="120"/>
                      </a:cubicBezTo>
                      <a:cubicBezTo>
                        <a:pt x="1060" y="58"/>
                        <a:pt x="774" y="122"/>
                        <a:pt x="960" y="60"/>
                      </a:cubicBezTo>
                      <a:cubicBezTo>
                        <a:pt x="1079" y="20"/>
                        <a:pt x="1126" y="26"/>
                        <a:pt x="1260" y="15"/>
                      </a:cubicBezTo>
                      <a:cubicBezTo>
                        <a:pt x="1275" y="10"/>
                        <a:pt x="1305" y="0"/>
                        <a:pt x="1305"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Freeform 19"/>
                <p:cNvSpPr>
                  <a:spLocks noChangeArrowheads="1"/>
                </p:cNvSpPr>
                <p:nvPr/>
              </p:nvSpPr>
              <p:spPr bwMode="auto">
                <a:xfrm>
                  <a:off x="603" y="671"/>
                  <a:ext cx="675" cy="391"/>
                </a:xfrm>
                <a:custGeom>
                  <a:avLst/>
                  <a:gdLst>
                    <a:gd name="T0" fmla="*/ 675 w 675"/>
                    <a:gd name="T1" fmla="*/ 391 h 391"/>
                    <a:gd name="T2" fmla="*/ 645 w 675"/>
                    <a:gd name="T3" fmla="*/ 211 h 391"/>
                    <a:gd name="T4" fmla="*/ 555 w 675"/>
                    <a:gd name="T5" fmla="*/ 121 h 391"/>
                    <a:gd name="T6" fmla="*/ 285 w 675"/>
                    <a:gd name="T7" fmla="*/ 16 h 391"/>
                    <a:gd name="T8" fmla="*/ 0 w 675"/>
                    <a:gd name="T9" fmla="*/ 1 h 391"/>
                    <a:gd name="T10" fmla="*/ 0 60000 65536"/>
                    <a:gd name="T11" fmla="*/ 0 60000 65536"/>
                    <a:gd name="T12" fmla="*/ 0 60000 65536"/>
                    <a:gd name="T13" fmla="*/ 0 60000 65536"/>
                    <a:gd name="T14" fmla="*/ 0 60000 65536"/>
                    <a:gd name="T15" fmla="*/ 0 w 675"/>
                    <a:gd name="T16" fmla="*/ 0 h 391"/>
                    <a:gd name="T17" fmla="*/ 675 w 675"/>
                    <a:gd name="T18" fmla="*/ 391 h 391"/>
                  </a:gdLst>
                  <a:ahLst/>
                  <a:cxnLst>
                    <a:cxn ang="T10">
                      <a:pos x="T0" y="T1"/>
                    </a:cxn>
                    <a:cxn ang="T11">
                      <a:pos x="T2" y="T3"/>
                    </a:cxn>
                    <a:cxn ang="T12">
                      <a:pos x="T4" y="T5"/>
                    </a:cxn>
                    <a:cxn ang="T13">
                      <a:pos x="T6" y="T7"/>
                    </a:cxn>
                    <a:cxn ang="T14">
                      <a:pos x="T8" y="T9"/>
                    </a:cxn>
                  </a:cxnLst>
                  <a:rect l="T15" t="T16" r="T17" b="T18"/>
                  <a:pathLst>
                    <a:path w="675" h="391">
                      <a:moveTo>
                        <a:pt x="675" y="391"/>
                      </a:moveTo>
                      <a:cubicBezTo>
                        <a:pt x="665" y="331"/>
                        <a:pt x="670" y="267"/>
                        <a:pt x="645" y="211"/>
                      </a:cubicBezTo>
                      <a:cubicBezTo>
                        <a:pt x="628" y="172"/>
                        <a:pt x="580" y="155"/>
                        <a:pt x="555" y="121"/>
                      </a:cubicBezTo>
                      <a:cubicBezTo>
                        <a:pt x="469" y="6"/>
                        <a:pt x="455" y="29"/>
                        <a:pt x="285" y="16"/>
                      </a:cubicBezTo>
                      <a:cubicBezTo>
                        <a:pt x="65" y="0"/>
                        <a:pt x="129" y="1"/>
                        <a:pt x="0" y="1"/>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20"/>
                <p:cNvSpPr>
                  <a:spLocks noChangeArrowheads="1"/>
                </p:cNvSpPr>
                <p:nvPr/>
              </p:nvSpPr>
              <p:spPr bwMode="auto">
                <a:xfrm>
                  <a:off x="318" y="1840"/>
                  <a:ext cx="555" cy="257"/>
                </a:xfrm>
                <a:custGeom>
                  <a:avLst/>
                  <a:gdLst>
                    <a:gd name="T0" fmla="*/ 555 w 555"/>
                    <a:gd name="T1" fmla="*/ 137 h 257"/>
                    <a:gd name="T2" fmla="*/ 0 w 555"/>
                    <a:gd name="T3" fmla="*/ 257 h 257"/>
                    <a:gd name="T4" fmla="*/ 0 60000 65536"/>
                    <a:gd name="T5" fmla="*/ 0 60000 65536"/>
                    <a:gd name="T6" fmla="*/ 0 w 555"/>
                    <a:gd name="T7" fmla="*/ 0 h 257"/>
                    <a:gd name="T8" fmla="*/ 555 w 555"/>
                    <a:gd name="T9" fmla="*/ 257 h 257"/>
                  </a:gdLst>
                  <a:ahLst/>
                  <a:cxnLst>
                    <a:cxn ang="T4">
                      <a:pos x="T0" y="T1"/>
                    </a:cxn>
                    <a:cxn ang="T5">
                      <a:pos x="T2" y="T3"/>
                    </a:cxn>
                  </a:cxnLst>
                  <a:rect l="T6" t="T7" r="T8" b="T9"/>
                  <a:pathLst>
                    <a:path w="555" h="257">
                      <a:moveTo>
                        <a:pt x="555" y="137"/>
                      </a:moveTo>
                      <a:cubicBezTo>
                        <a:pt x="228" y="155"/>
                        <a:pt x="0" y="0"/>
                        <a:pt x="0" y="257"/>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1"/>
                <p:cNvSpPr>
                  <a:spLocks noChangeArrowheads="1"/>
                </p:cNvSpPr>
                <p:nvPr/>
              </p:nvSpPr>
              <p:spPr bwMode="auto">
                <a:xfrm>
                  <a:off x="393" y="2997"/>
                  <a:ext cx="930" cy="420"/>
                </a:xfrm>
                <a:custGeom>
                  <a:avLst/>
                  <a:gdLst>
                    <a:gd name="T0" fmla="*/ 930 w 930"/>
                    <a:gd name="T1" fmla="*/ 45 h 420"/>
                    <a:gd name="T2" fmla="*/ 240 w 930"/>
                    <a:gd name="T3" fmla="*/ 0 h 420"/>
                    <a:gd name="T4" fmla="*/ 120 w 930"/>
                    <a:gd name="T5" fmla="*/ 45 h 420"/>
                    <a:gd name="T6" fmla="*/ 90 w 930"/>
                    <a:gd name="T7" fmla="*/ 105 h 420"/>
                    <a:gd name="T8" fmla="*/ 0 w 930"/>
                    <a:gd name="T9" fmla="*/ 420 h 420"/>
                    <a:gd name="T10" fmla="*/ 0 60000 65536"/>
                    <a:gd name="T11" fmla="*/ 0 60000 65536"/>
                    <a:gd name="T12" fmla="*/ 0 60000 65536"/>
                    <a:gd name="T13" fmla="*/ 0 60000 65536"/>
                    <a:gd name="T14" fmla="*/ 0 60000 65536"/>
                    <a:gd name="T15" fmla="*/ 0 w 930"/>
                    <a:gd name="T16" fmla="*/ 0 h 420"/>
                    <a:gd name="T17" fmla="*/ 930 w 930"/>
                    <a:gd name="T18" fmla="*/ 420 h 420"/>
                  </a:gdLst>
                  <a:ahLst/>
                  <a:cxnLst>
                    <a:cxn ang="T10">
                      <a:pos x="T0" y="T1"/>
                    </a:cxn>
                    <a:cxn ang="T11">
                      <a:pos x="T2" y="T3"/>
                    </a:cxn>
                    <a:cxn ang="T12">
                      <a:pos x="T4" y="T5"/>
                    </a:cxn>
                    <a:cxn ang="T13">
                      <a:pos x="T6" y="T7"/>
                    </a:cxn>
                    <a:cxn ang="T14">
                      <a:pos x="T8" y="T9"/>
                    </a:cxn>
                  </a:cxnLst>
                  <a:rect l="T15" t="T16" r="T17" b="T18"/>
                  <a:pathLst>
                    <a:path w="930" h="420">
                      <a:moveTo>
                        <a:pt x="930" y="45"/>
                      </a:moveTo>
                      <a:cubicBezTo>
                        <a:pt x="692" y="37"/>
                        <a:pt x="473" y="29"/>
                        <a:pt x="240" y="0"/>
                      </a:cubicBezTo>
                      <a:cubicBezTo>
                        <a:pt x="197" y="9"/>
                        <a:pt x="151" y="8"/>
                        <a:pt x="120" y="45"/>
                      </a:cubicBezTo>
                      <a:cubicBezTo>
                        <a:pt x="106" y="62"/>
                        <a:pt x="101" y="86"/>
                        <a:pt x="90" y="105"/>
                      </a:cubicBezTo>
                      <a:cubicBezTo>
                        <a:pt x="33" y="205"/>
                        <a:pt x="0" y="305"/>
                        <a:pt x="0" y="42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2"/>
                <p:cNvSpPr>
                  <a:spLocks noChangeArrowheads="1"/>
                </p:cNvSpPr>
                <p:nvPr/>
              </p:nvSpPr>
              <p:spPr bwMode="auto">
                <a:xfrm>
                  <a:off x="2831" y="1057"/>
                  <a:ext cx="1222" cy="485"/>
                </a:xfrm>
                <a:custGeom>
                  <a:avLst/>
                  <a:gdLst>
                    <a:gd name="T0" fmla="*/ 1222 w 1222"/>
                    <a:gd name="T1" fmla="*/ 485 h 485"/>
                    <a:gd name="T2" fmla="*/ 1072 w 1222"/>
                    <a:gd name="T3" fmla="*/ 410 h 485"/>
                    <a:gd name="T4" fmla="*/ 772 w 1222"/>
                    <a:gd name="T5" fmla="*/ 335 h 485"/>
                    <a:gd name="T6" fmla="*/ 442 w 1222"/>
                    <a:gd name="T7" fmla="*/ 200 h 485"/>
                    <a:gd name="T8" fmla="*/ 157 w 1222"/>
                    <a:gd name="T9" fmla="*/ 110 h 485"/>
                    <a:gd name="T10" fmla="*/ 97 w 1222"/>
                    <a:gd name="T11" fmla="*/ 80 h 485"/>
                    <a:gd name="T12" fmla="*/ 52 w 1222"/>
                    <a:gd name="T13" fmla="*/ 65 h 485"/>
                    <a:gd name="T14" fmla="*/ 22 w 1222"/>
                    <a:gd name="T15" fmla="*/ 5 h 485"/>
                    <a:gd name="T16" fmla="*/ 0 60000 65536"/>
                    <a:gd name="T17" fmla="*/ 0 60000 65536"/>
                    <a:gd name="T18" fmla="*/ 0 60000 65536"/>
                    <a:gd name="T19" fmla="*/ 0 60000 65536"/>
                    <a:gd name="T20" fmla="*/ 0 60000 65536"/>
                    <a:gd name="T21" fmla="*/ 0 60000 65536"/>
                    <a:gd name="T22" fmla="*/ 0 60000 65536"/>
                    <a:gd name="T23" fmla="*/ 0 60000 65536"/>
                    <a:gd name="T24" fmla="*/ 0 w 1222"/>
                    <a:gd name="T25" fmla="*/ 0 h 485"/>
                    <a:gd name="T26" fmla="*/ 1222 w 1222"/>
                    <a:gd name="T27" fmla="*/ 485 h 4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2" h="485">
                      <a:moveTo>
                        <a:pt x="1222" y="485"/>
                      </a:moveTo>
                      <a:cubicBezTo>
                        <a:pt x="1167" y="467"/>
                        <a:pt x="1127" y="428"/>
                        <a:pt x="1072" y="410"/>
                      </a:cubicBezTo>
                      <a:cubicBezTo>
                        <a:pt x="976" y="378"/>
                        <a:pt x="872" y="352"/>
                        <a:pt x="772" y="335"/>
                      </a:cubicBezTo>
                      <a:cubicBezTo>
                        <a:pt x="630" y="228"/>
                        <a:pt x="610" y="228"/>
                        <a:pt x="442" y="200"/>
                      </a:cubicBezTo>
                      <a:cubicBezTo>
                        <a:pt x="303" y="131"/>
                        <a:pt x="313" y="130"/>
                        <a:pt x="157" y="110"/>
                      </a:cubicBezTo>
                      <a:cubicBezTo>
                        <a:pt x="137" y="100"/>
                        <a:pt x="118" y="89"/>
                        <a:pt x="97" y="80"/>
                      </a:cubicBezTo>
                      <a:cubicBezTo>
                        <a:pt x="82" y="74"/>
                        <a:pt x="62" y="77"/>
                        <a:pt x="52" y="65"/>
                      </a:cubicBezTo>
                      <a:cubicBezTo>
                        <a:pt x="0" y="0"/>
                        <a:pt x="66" y="5"/>
                        <a:pt x="22" y="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3"/>
                <p:cNvSpPr>
                  <a:spLocks noChangeArrowheads="1"/>
                </p:cNvSpPr>
                <p:nvPr/>
              </p:nvSpPr>
              <p:spPr bwMode="auto">
                <a:xfrm>
                  <a:off x="2733" y="2472"/>
                  <a:ext cx="1380" cy="750"/>
                </a:xfrm>
                <a:custGeom>
                  <a:avLst/>
                  <a:gdLst>
                    <a:gd name="T0" fmla="*/ 1380 w 1380"/>
                    <a:gd name="T1" fmla="*/ 0 h 750"/>
                    <a:gd name="T2" fmla="*/ 375 w 1380"/>
                    <a:gd name="T3" fmla="*/ 180 h 750"/>
                    <a:gd name="T4" fmla="*/ 270 w 1380"/>
                    <a:gd name="T5" fmla="*/ 285 h 750"/>
                    <a:gd name="T6" fmla="*/ 240 w 1380"/>
                    <a:gd name="T7" fmla="*/ 345 h 750"/>
                    <a:gd name="T8" fmla="*/ 105 w 1380"/>
                    <a:gd name="T9" fmla="*/ 555 h 750"/>
                    <a:gd name="T10" fmla="*/ 90 w 1380"/>
                    <a:gd name="T11" fmla="*/ 600 h 750"/>
                    <a:gd name="T12" fmla="*/ 30 w 1380"/>
                    <a:gd name="T13" fmla="*/ 705 h 750"/>
                    <a:gd name="T14" fmla="*/ 0 w 1380"/>
                    <a:gd name="T15" fmla="*/ 750 h 750"/>
                    <a:gd name="T16" fmla="*/ 0 60000 65536"/>
                    <a:gd name="T17" fmla="*/ 0 60000 65536"/>
                    <a:gd name="T18" fmla="*/ 0 60000 65536"/>
                    <a:gd name="T19" fmla="*/ 0 60000 65536"/>
                    <a:gd name="T20" fmla="*/ 0 60000 65536"/>
                    <a:gd name="T21" fmla="*/ 0 60000 65536"/>
                    <a:gd name="T22" fmla="*/ 0 60000 65536"/>
                    <a:gd name="T23" fmla="*/ 0 60000 65536"/>
                    <a:gd name="T24" fmla="*/ 0 w 1380"/>
                    <a:gd name="T25" fmla="*/ 0 h 750"/>
                    <a:gd name="T26" fmla="*/ 1380 w 1380"/>
                    <a:gd name="T27" fmla="*/ 750 h 7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0" h="750">
                      <a:moveTo>
                        <a:pt x="1380" y="0"/>
                      </a:moveTo>
                      <a:cubicBezTo>
                        <a:pt x="1020" y="40"/>
                        <a:pt x="718" y="52"/>
                        <a:pt x="375" y="180"/>
                      </a:cubicBezTo>
                      <a:cubicBezTo>
                        <a:pt x="340" y="215"/>
                        <a:pt x="305" y="250"/>
                        <a:pt x="270" y="285"/>
                      </a:cubicBezTo>
                      <a:cubicBezTo>
                        <a:pt x="254" y="301"/>
                        <a:pt x="252" y="326"/>
                        <a:pt x="240" y="345"/>
                      </a:cubicBezTo>
                      <a:cubicBezTo>
                        <a:pt x="196" y="415"/>
                        <a:pt x="151" y="486"/>
                        <a:pt x="105" y="555"/>
                      </a:cubicBezTo>
                      <a:cubicBezTo>
                        <a:pt x="96" y="568"/>
                        <a:pt x="97" y="586"/>
                        <a:pt x="90" y="600"/>
                      </a:cubicBezTo>
                      <a:cubicBezTo>
                        <a:pt x="72" y="636"/>
                        <a:pt x="50" y="670"/>
                        <a:pt x="30" y="705"/>
                      </a:cubicBezTo>
                      <a:cubicBezTo>
                        <a:pt x="21" y="721"/>
                        <a:pt x="0" y="750"/>
                        <a:pt x="0" y="7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24"/>
                <p:cNvSpPr>
                  <a:spLocks noChangeArrowheads="1"/>
                </p:cNvSpPr>
                <p:nvPr/>
              </p:nvSpPr>
              <p:spPr bwMode="auto">
                <a:xfrm>
                  <a:off x="6093" y="2502"/>
                  <a:ext cx="135" cy="1140"/>
                </a:xfrm>
                <a:custGeom>
                  <a:avLst/>
                  <a:gdLst>
                    <a:gd name="T0" fmla="*/ 0 w 135"/>
                    <a:gd name="T1" fmla="*/ 0 h 1140"/>
                    <a:gd name="T2" fmla="*/ 60 w 135"/>
                    <a:gd name="T3" fmla="*/ 165 h 1140"/>
                    <a:gd name="T4" fmla="*/ 90 w 135"/>
                    <a:gd name="T5" fmla="*/ 285 h 1140"/>
                    <a:gd name="T6" fmla="*/ 135 w 135"/>
                    <a:gd name="T7" fmla="*/ 1140 h 1140"/>
                    <a:gd name="T8" fmla="*/ 0 60000 65536"/>
                    <a:gd name="T9" fmla="*/ 0 60000 65536"/>
                    <a:gd name="T10" fmla="*/ 0 60000 65536"/>
                    <a:gd name="T11" fmla="*/ 0 60000 65536"/>
                    <a:gd name="T12" fmla="*/ 0 w 135"/>
                    <a:gd name="T13" fmla="*/ 0 h 1140"/>
                    <a:gd name="T14" fmla="*/ 135 w 135"/>
                    <a:gd name="T15" fmla="*/ 1140 h 1140"/>
                  </a:gdLst>
                  <a:ahLst/>
                  <a:cxnLst>
                    <a:cxn ang="T8">
                      <a:pos x="T0" y="T1"/>
                    </a:cxn>
                    <a:cxn ang="T9">
                      <a:pos x="T2" y="T3"/>
                    </a:cxn>
                    <a:cxn ang="T10">
                      <a:pos x="T4" y="T5"/>
                    </a:cxn>
                    <a:cxn ang="T11">
                      <a:pos x="T6" y="T7"/>
                    </a:cxn>
                  </a:cxnLst>
                  <a:rect l="T12" t="T13" r="T14" b="T15"/>
                  <a:pathLst>
                    <a:path w="135" h="1140">
                      <a:moveTo>
                        <a:pt x="0" y="0"/>
                      </a:moveTo>
                      <a:cubicBezTo>
                        <a:pt x="15" y="61"/>
                        <a:pt x="41" y="107"/>
                        <a:pt x="60" y="165"/>
                      </a:cubicBezTo>
                      <a:cubicBezTo>
                        <a:pt x="73" y="204"/>
                        <a:pt x="90" y="285"/>
                        <a:pt x="90" y="285"/>
                      </a:cubicBezTo>
                      <a:cubicBezTo>
                        <a:pt x="122" y="575"/>
                        <a:pt x="135" y="845"/>
                        <a:pt x="135" y="114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25"/>
                <p:cNvSpPr>
                  <a:spLocks noChangeArrowheads="1"/>
                </p:cNvSpPr>
                <p:nvPr/>
              </p:nvSpPr>
              <p:spPr bwMode="auto">
                <a:xfrm>
                  <a:off x="6228" y="1419"/>
                  <a:ext cx="405" cy="1278"/>
                </a:xfrm>
                <a:custGeom>
                  <a:avLst/>
                  <a:gdLst>
                    <a:gd name="T0" fmla="*/ 0 w 405"/>
                    <a:gd name="T1" fmla="*/ 48 h 1278"/>
                    <a:gd name="T2" fmla="*/ 180 w 405"/>
                    <a:gd name="T3" fmla="*/ 288 h 1278"/>
                    <a:gd name="T4" fmla="*/ 360 w 405"/>
                    <a:gd name="T5" fmla="*/ 1098 h 1278"/>
                    <a:gd name="T6" fmla="*/ 405 w 405"/>
                    <a:gd name="T7" fmla="*/ 1278 h 1278"/>
                    <a:gd name="T8" fmla="*/ 0 60000 65536"/>
                    <a:gd name="T9" fmla="*/ 0 60000 65536"/>
                    <a:gd name="T10" fmla="*/ 0 60000 65536"/>
                    <a:gd name="T11" fmla="*/ 0 60000 65536"/>
                    <a:gd name="T12" fmla="*/ 0 w 405"/>
                    <a:gd name="T13" fmla="*/ 0 h 1278"/>
                    <a:gd name="T14" fmla="*/ 405 w 405"/>
                    <a:gd name="T15" fmla="*/ 1278 h 1278"/>
                  </a:gdLst>
                  <a:ahLst/>
                  <a:cxnLst>
                    <a:cxn ang="T8">
                      <a:pos x="T0" y="T1"/>
                    </a:cxn>
                    <a:cxn ang="T9">
                      <a:pos x="T2" y="T3"/>
                    </a:cxn>
                    <a:cxn ang="T10">
                      <a:pos x="T4" y="T5"/>
                    </a:cxn>
                    <a:cxn ang="T11">
                      <a:pos x="T6" y="T7"/>
                    </a:cxn>
                  </a:cxnLst>
                  <a:rect l="T12" t="T13" r="T14" b="T15"/>
                  <a:pathLst>
                    <a:path w="405" h="1278">
                      <a:moveTo>
                        <a:pt x="0" y="48"/>
                      </a:moveTo>
                      <a:cubicBezTo>
                        <a:pt x="145" y="0"/>
                        <a:pt x="155" y="189"/>
                        <a:pt x="180" y="288"/>
                      </a:cubicBezTo>
                      <a:cubicBezTo>
                        <a:pt x="247" y="557"/>
                        <a:pt x="203" y="862"/>
                        <a:pt x="360" y="1098"/>
                      </a:cubicBezTo>
                      <a:cubicBezTo>
                        <a:pt x="362" y="1105"/>
                        <a:pt x="405" y="1243"/>
                        <a:pt x="405" y="127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26"/>
                <p:cNvSpPr>
                  <a:spLocks noChangeArrowheads="1"/>
                </p:cNvSpPr>
                <p:nvPr/>
              </p:nvSpPr>
              <p:spPr bwMode="auto">
                <a:xfrm>
                  <a:off x="2280" y="291"/>
                  <a:ext cx="3015" cy="212"/>
                </a:xfrm>
                <a:custGeom>
                  <a:avLst/>
                  <a:gdLst>
                    <a:gd name="T0" fmla="*/ 3015 w 3015"/>
                    <a:gd name="T1" fmla="*/ 197 h 212"/>
                    <a:gd name="T2" fmla="*/ 2550 w 3015"/>
                    <a:gd name="T3" fmla="*/ 47 h 212"/>
                    <a:gd name="T4" fmla="*/ 1830 w 3015"/>
                    <a:gd name="T5" fmla="*/ 2 h 212"/>
                    <a:gd name="T6" fmla="*/ 390 w 3015"/>
                    <a:gd name="T7" fmla="*/ 17 h 212"/>
                    <a:gd name="T8" fmla="*/ 120 w 3015"/>
                    <a:gd name="T9" fmla="*/ 77 h 212"/>
                    <a:gd name="T10" fmla="*/ 30 w 3015"/>
                    <a:gd name="T11" fmla="*/ 167 h 212"/>
                    <a:gd name="T12" fmla="*/ 0 w 3015"/>
                    <a:gd name="T13" fmla="*/ 212 h 212"/>
                    <a:gd name="T14" fmla="*/ 0 60000 65536"/>
                    <a:gd name="T15" fmla="*/ 0 60000 65536"/>
                    <a:gd name="T16" fmla="*/ 0 60000 65536"/>
                    <a:gd name="T17" fmla="*/ 0 60000 65536"/>
                    <a:gd name="T18" fmla="*/ 0 60000 65536"/>
                    <a:gd name="T19" fmla="*/ 0 60000 65536"/>
                    <a:gd name="T20" fmla="*/ 0 60000 65536"/>
                    <a:gd name="T21" fmla="*/ 0 w 3015"/>
                    <a:gd name="T22" fmla="*/ 0 h 212"/>
                    <a:gd name="T23" fmla="*/ 3015 w 3015"/>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5" h="212">
                      <a:moveTo>
                        <a:pt x="3015" y="197"/>
                      </a:moveTo>
                      <a:cubicBezTo>
                        <a:pt x="2860" y="147"/>
                        <a:pt x="2712" y="65"/>
                        <a:pt x="2550" y="47"/>
                      </a:cubicBezTo>
                      <a:cubicBezTo>
                        <a:pt x="2131" y="0"/>
                        <a:pt x="2371" y="20"/>
                        <a:pt x="1830" y="2"/>
                      </a:cubicBezTo>
                      <a:cubicBezTo>
                        <a:pt x="1350" y="7"/>
                        <a:pt x="870" y="4"/>
                        <a:pt x="390" y="17"/>
                      </a:cubicBezTo>
                      <a:cubicBezTo>
                        <a:pt x="325" y="19"/>
                        <a:pt x="192" y="45"/>
                        <a:pt x="120" y="77"/>
                      </a:cubicBezTo>
                      <a:cubicBezTo>
                        <a:pt x="72" y="98"/>
                        <a:pt x="61" y="124"/>
                        <a:pt x="30" y="167"/>
                      </a:cubicBezTo>
                      <a:cubicBezTo>
                        <a:pt x="20" y="182"/>
                        <a:pt x="0" y="212"/>
                        <a:pt x="0" y="212"/>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27"/>
                <p:cNvSpPr>
                  <a:spLocks noChangeArrowheads="1"/>
                </p:cNvSpPr>
                <p:nvPr/>
              </p:nvSpPr>
              <p:spPr bwMode="auto">
                <a:xfrm>
                  <a:off x="2958" y="2802"/>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28"/>
                <p:cNvSpPr>
                  <a:spLocks noChangeArrowheads="1"/>
                </p:cNvSpPr>
                <p:nvPr/>
              </p:nvSpPr>
              <p:spPr bwMode="auto">
                <a:xfrm>
                  <a:off x="360" y="1977"/>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29"/>
                <p:cNvSpPr>
                  <a:spLocks noChangeArrowheads="1"/>
                </p:cNvSpPr>
                <p:nvPr/>
              </p:nvSpPr>
              <p:spPr bwMode="auto">
                <a:xfrm>
                  <a:off x="4320" y="325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30"/>
                <p:cNvSpPr>
                  <a:spLocks noChangeArrowheads="1"/>
                </p:cNvSpPr>
                <p:nvPr/>
              </p:nvSpPr>
              <p:spPr bwMode="auto">
                <a:xfrm>
                  <a:off x="540" y="2994"/>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31"/>
                <p:cNvSpPr>
                  <a:spLocks noChangeArrowheads="1"/>
                </p:cNvSpPr>
                <p:nvPr/>
              </p:nvSpPr>
              <p:spPr bwMode="auto">
                <a:xfrm>
                  <a:off x="6480" y="247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32"/>
                <p:cNvSpPr>
                  <a:spLocks noChangeArrowheads="1"/>
                </p:cNvSpPr>
                <p:nvPr/>
              </p:nvSpPr>
              <p:spPr bwMode="auto">
                <a:xfrm>
                  <a:off x="2520" y="306"/>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33"/>
                <p:cNvSpPr>
                  <a:spLocks noChangeArrowheads="1"/>
                </p:cNvSpPr>
                <p:nvPr/>
              </p:nvSpPr>
              <p:spPr bwMode="auto">
                <a:xfrm>
                  <a:off x="3258" y="145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34"/>
                <p:cNvSpPr>
                  <a:spLocks noChangeArrowheads="1"/>
                </p:cNvSpPr>
                <p:nvPr/>
              </p:nvSpPr>
              <p:spPr bwMode="auto">
                <a:xfrm>
                  <a:off x="2700" y="2631"/>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35"/>
                <p:cNvSpPr>
                  <a:spLocks noChangeArrowheads="1"/>
                </p:cNvSpPr>
                <p:nvPr/>
              </p:nvSpPr>
              <p:spPr bwMode="auto">
                <a:xfrm rot="3542574">
                  <a:off x="180" y="1746"/>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36"/>
                <p:cNvSpPr>
                  <a:spLocks noChangeArrowheads="1"/>
                </p:cNvSpPr>
                <p:nvPr/>
              </p:nvSpPr>
              <p:spPr bwMode="auto">
                <a:xfrm>
                  <a:off x="0" y="309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37"/>
                <p:cNvSpPr>
                  <a:spLocks noChangeArrowheads="1"/>
                </p:cNvSpPr>
                <p:nvPr/>
              </p:nvSpPr>
              <p:spPr bwMode="auto">
                <a:xfrm>
                  <a:off x="4218" y="241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38"/>
                <p:cNvSpPr>
                  <a:spLocks noChangeArrowheads="1"/>
                </p:cNvSpPr>
                <p:nvPr/>
              </p:nvSpPr>
              <p:spPr bwMode="auto">
                <a:xfrm>
                  <a:off x="585" y="75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39"/>
                <p:cNvSpPr>
                  <a:spLocks noChangeArrowheads="1"/>
                </p:cNvSpPr>
                <p:nvPr/>
              </p:nvSpPr>
              <p:spPr bwMode="auto">
                <a:xfrm>
                  <a:off x="1905" y="387"/>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0"/>
                <p:cNvSpPr>
                  <a:spLocks noChangeArrowheads="1"/>
                </p:cNvSpPr>
                <p:nvPr/>
              </p:nvSpPr>
              <p:spPr bwMode="auto">
                <a:xfrm>
                  <a:off x="3213" y="732"/>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41"/>
                <p:cNvSpPr>
                  <a:spLocks noChangeArrowheads="1"/>
                </p:cNvSpPr>
                <p:nvPr/>
              </p:nvSpPr>
              <p:spPr bwMode="auto">
                <a:xfrm rot="5400000">
                  <a:off x="5933" y="2780"/>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42"/>
                <p:cNvSpPr>
                  <a:spLocks noChangeArrowheads="1"/>
                </p:cNvSpPr>
                <p:nvPr/>
              </p:nvSpPr>
              <p:spPr bwMode="auto">
                <a:xfrm rot="-5400000" flipH="1" flipV="1">
                  <a:off x="4062" y="2857"/>
                  <a:ext cx="155" cy="330"/>
                </a:xfrm>
                <a:custGeom>
                  <a:avLst/>
                  <a:gdLst>
                    <a:gd name="T0" fmla="*/ 0 w 225"/>
                    <a:gd name="T1" fmla="*/ 0 h 195"/>
                    <a:gd name="T2" fmla="*/ 34 w 225"/>
                    <a:gd name="T3" fmla="*/ 736 h 195"/>
                    <a:gd name="T4" fmla="*/ 41 w 225"/>
                    <a:gd name="T5" fmla="*/ 1232 h 195"/>
                    <a:gd name="T6" fmla="*/ 51 w 225"/>
                    <a:gd name="T7" fmla="*/ 1598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43"/>
                <p:cNvSpPr>
                  <a:spLocks noChangeArrowheads="1"/>
                </p:cNvSpPr>
                <p:nvPr/>
              </p:nvSpPr>
              <p:spPr bwMode="auto">
                <a:xfrm>
                  <a:off x="6450" y="1851"/>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44"/>
                <p:cNvSpPr>
                  <a:spLocks noChangeArrowheads="1"/>
                </p:cNvSpPr>
                <p:nvPr/>
              </p:nvSpPr>
              <p:spPr bwMode="auto">
                <a:xfrm>
                  <a:off x="6180" y="3099"/>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45"/>
                <p:cNvSpPr>
                  <a:spLocks noChangeArrowheads="1"/>
                </p:cNvSpPr>
                <p:nvPr/>
              </p:nvSpPr>
              <p:spPr bwMode="auto">
                <a:xfrm>
                  <a:off x="4500" y="3255"/>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46"/>
                <p:cNvSpPr>
                  <a:spLocks noChangeArrowheads="1"/>
                </p:cNvSpPr>
                <p:nvPr/>
              </p:nvSpPr>
              <p:spPr bwMode="auto">
                <a:xfrm>
                  <a:off x="3231" y="2532"/>
                  <a:ext cx="687" cy="795"/>
                </a:xfrm>
                <a:custGeom>
                  <a:avLst/>
                  <a:gdLst>
                    <a:gd name="T0" fmla="*/ 477 w 687"/>
                    <a:gd name="T1" fmla="*/ 0 h 795"/>
                    <a:gd name="T2" fmla="*/ 402 w 687"/>
                    <a:gd name="T3" fmla="*/ 120 h 795"/>
                    <a:gd name="T4" fmla="*/ 312 w 687"/>
                    <a:gd name="T5" fmla="*/ 150 h 795"/>
                    <a:gd name="T6" fmla="*/ 222 w 687"/>
                    <a:gd name="T7" fmla="*/ 165 h 795"/>
                    <a:gd name="T8" fmla="*/ 132 w 687"/>
                    <a:gd name="T9" fmla="*/ 195 h 795"/>
                    <a:gd name="T10" fmla="*/ 12 w 687"/>
                    <a:gd name="T11" fmla="*/ 495 h 795"/>
                    <a:gd name="T12" fmla="*/ 102 w 687"/>
                    <a:gd name="T13" fmla="*/ 705 h 795"/>
                    <a:gd name="T14" fmla="*/ 402 w 687"/>
                    <a:gd name="T15" fmla="*/ 795 h 795"/>
                    <a:gd name="T16" fmla="*/ 522 w 687"/>
                    <a:gd name="T17" fmla="*/ 780 h 795"/>
                    <a:gd name="T18" fmla="*/ 612 w 687"/>
                    <a:gd name="T19" fmla="*/ 705 h 795"/>
                    <a:gd name="T20" fmla="*/ 687 w 687"/>
                    <a:gd name="T21" fmla="*/ 660 h 7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7"/>
                    <a:gd name="T34" fmla="*/ 0 h 795"/>
                    <a:gd name="T35" fmla="*/ 687 w 687"/>
                    <a:gd name="T36" fmla="*/ 795 h 7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7" h="795">
                      <a:moveTo>
                        <a:pt x="477" y="0"/>
                      </a:moveTo>
                      <a:cubicBezTo>
                        <a:pt x="452" y="74"/>
                        <a:pt x="467" y="91"/>
                        <a:pt x="402" y="120"/>
                      </a:cubicBezTo>
                      <a:cubicBezTo>
                        <a:pt x="373" y="133"/>
                        <a:pt x="342" y="140"/>
                        <a:pt x="312" y="150"/>
                      </a:cubicBezTo>
                      <a:cubicBezTo>
                        <a:pt x="283" y="160"/>
                        <a:pt x="252" y="158"/>
                        <a:pt x="222" y="165"/>
                      </a:cubicBezTo>
                      <a:cubicBezTo>
                        <a:pt x="191" y="173"/>
                        <a:pt x="132" y="195"/>
                        <a:pt x="132" y="195"/>
                      </a:cubicBezTo>
                      <a:cubicBezTo>
                        <a:pt x="71" y="287"/>
                        <a:pt x="34" y="387"/>
                        <a:pt x="12" y="495"/>
                      </a:cubicBezTo>
                      <a:cubicBezTo>
                        <a:pt x="23" y="604"/>
                        <a:pt x="0" y="671"/>
                        <a:pt x="102" y="705"/>
                      </a:cubicBezTo>
                      <a:cubicBezTo>
                        <a:pt x="201" y="779"/>
                        <a:pt x="285" y="780"/>
                        <a:pt x="402" y="795"/>
                      </a:cubicBezTo>
                      <a:cubicBezTo>
                        <a:pt x="442" y="790"/>
                        <a:pt x="483" y="791"/>
                        <a:pt x="522" y="780"/>
                      </a:cubicBezTo>
                      <a:cubicBezTo>
                        <a:pt x="555" y="771"/>
                        <a:pt x="589" y="724"/>
                        <a:pt x="612" y="705"/>
                      </a:cubicBezTo>
                      <a:cubicBezTo>
                        <a:pt x="639" y="682"/>
                        <a:pt x="658" y="675"/>
                        <a:pt x="687" y="66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47"/>
                <p:cNvSpPr>
                  <a:spLocks noChangeArrowheads="1"/>
                </p:cNvSpPr>
                <p:nvPr/>
              </p:nvSpPr>
              <p:spPr bwMode="auto">
                <a:xfrm>
                  <a:off x="3602" y="0"/>
                  <a:ext cx="706" cy="330"/>
                </a:xfrm>
                <a:custGeom>
                  <a:avLst/>
                  <a:gdLst>
                    <a:gd name="T0" fmla="*/ 706 w 706"/>
                    <a:gd name="T1" fmla="*/ 330 h 330"/>
                    <a:gd name="T2" fmla="*/ 76 w 706"/>
                    <a:gd name="T3" fmla="*/ 225 h 330"/>
                    <a:gd name="T4" fmla="*/ 16 w 706"/>
                    <a:gd name="T5" fmla="*/ 210 h 330"/>
                    <a:gd name="T6" fmla="*/ 1 w 706"/>
                    <a:gd name="T7" fmla="*/ 0 h 330"/>
                    <a:gd name="T8" fmla="*/ 0 60000 65536"/>
                    <a:gd name="T9" fmla="*/ 0 60000 65536"/>
                    <a:gd name="T10" fmla="*/ 0 60000 65536"/>
                    <a:gd name="T11" fmla="*/ 0 60000 65536"/>
                    <a:gd name="T12" fmla="*/ 0 w 706"/>
                    <a:gd name="T13" fmla="*/ 0 h 330"/>
                    <a:gd name="T14" fmla="*/ 706 w 706"/>
                    <a:gd name="T15" fmla="*/ 330 h 330"/>
                  </a:gdLst>
                  <a:ahLst/>
                  <a:cxnLst>
                    <a:cxn ang="T8">
                      <a:pos x="T0" y="T1"/>
                    </a:cxn>
                    <a:cxn ang="T9">
                      <a:pos x="T2" y="T3"/>
                    </a:cxn>
                    <a:cxn ang="T10">
                      <a:pos x="T4" y="T5"/>
                    </a:cxn>
                    <a:cxn ang="T11">
                      <a:pos x="T6" y="T7"/>
                    </a:cxn>
                  </a:cxnLst>
                  <a:rect l="T12" t="T13" r="T14" b="T15"/>
                  <a:pathLst>
                    <a:path w="706" h="330">
                      <a:moveTo>
                        <a:pt x="706" y="330"/>
                      </a:moveTo>
                      <a:cubicBezTo>
                        <a:pt x="496" y="260"/>
                        <a:pt x="299" y="241"/>
                        <a:pt x="76" y="225"/>
                      </a:cubicBezTo>
                      <a:cubicBezTo>
                        <a:pt x="56" y="220"/>
                        <a:pt x="24" y="229"/>
                        <a:pt x="16" y="210"/>
                      </a:cubicBezTo>
                      <a:cubicBezTo>
                        <a:pt x="0" y="171"/>
                        <a:pt x="1" y="62"/>
                        <a:pt x="1"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48"/>
                <p:cNvSpPr>
                  <a:spLocks noChangeArrowheads="1"/>
                </p:cNvSpPr>
                <p:nvPr/>
              </p:nvSpPr>
              <p:spPr bwMode="auto">
                <a:xfrm>
                  <a:off x="3063" y="315"/>
                  <a:ext cx="435" cy="195"/>
                </a:xfrm>
                <a:custGeom>
                  <a:avLst/>
                  <a:gdLst>
                    <a:gd name="T0" fmla="*/ 435 w 435"/>
                    <a:gd name="T1" fmla="*/ 0 h 195"/>
                    <a:gd name="T2" fmla="*/ 90 w 435"/>
                    <a:gd name="T3" fmla="*/ 90 h 195"/>
                    <a:gd name="T4" fmla="*/ 0 w 435"/>
                    <a:gd name="T5" fmla="*/ 195 h 195"/>
                    <a:gd name="T6" fmla="*/ 0 60000 65536"/>
                    <a:gd name="T7" fmla="*/ 0 60000 65536"/>
                    <a:gd name="T8" fmla="*/ 0 60000 65536"/>
                    <a:gd name="T9" fmla="*/ 0 w 435"/>
                    <a:gd name="T10" fmla="*/ 0 h 195"/>
                    <a:gd name="T11" fmla="*/ 435 w 435"/>
                    <a:gd name="T12" fmla="*/ 195 h 195"/>
                  </a:gdLst>
                  <a:ahLst/>
                  <a:cxnLst>
                    <a:cxn ang="T6">
                      <a:pos x="T0" y="T1"/>
                    </a:cxn>
                    <a:cxn ang="T7">
                      <a:pos x="T2" y="T3"/>
                    </a:cxn>
                    <a:cxn ang="T8">
                      <a:pos x="T4" y="T5"/>
                    </a:cxn>
                  </a:cxnLst>
                  <a:rect l="T9" t="T10" r="T11" b="T12"/>
                  <a:pathLst>
                    <a:path w="435" h="195">
                      <a:moveTo>
                        <a:pt x="435" y="0"/>
                      </a:moveTo>
                      <a:cubicBezTo>
                        <a:pt x="258" y="15"/>
                        <a:pt x="228" y="11"/>
                        <a:pt x="90" y="90"/>
                      </a:cubicBezTo>
                      <a:cubicBezTo>
                        <a:pt x="46" y="115"/>
                        <a:pt x="0" y="141"/>
                        <a:pt x="0"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49"/>
                <p:cNvSpPr>
                  <a:spLocks noChangeArrowheads="1"/>
                </p:cNvSpPr>
                <p:nvPr/>
              </p:nvSpPr>
              <p:spPr bwMode="auto">
                <a:xfrm>
                  <a:off x="2913" y="611"/>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50"/>
                <p:cNvSpPr>
                  <a:spLocks noChangeArrowheads="1"/>
                </p:cNvSpPr>
                <p:nvPr/>
              </p:nvSpPr>
              <p:spPr bwMode="auto">
                <a:xfrm>
                  <a:off x="3060" y="122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51"/>
                <p:cNvSpPr>
                  <a:spLocks noChangeArrowheads="1"/>
                </p:cNvSpPr>
                <p:nvPr/>
              </p:nvSpPr>
              <p:spPr bwMode="auto">
                <a:xfrm>
                  <a:off x="3420" y="50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52"/>
                <p:cNvSpPr>
                  <a:spLocks noChangeArrowheads="1"/>
                </p:cNvSpPr>
                <p:nvPr/>
              </p:nvSpPr>
              <p:spPr bwMode="auto">
                <a:xfrm>
                  <a:off x="2313" y="89"/>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53"/>
                <p:cNvSpPr>
                  <a:spLocks noChangeArrowheads="1"/>
                </p:cNvSpPr>
                <p:nvPr/>
              </p:nvSpPr>
              <p:spPr bwMode="auto">
                <a:xfrm>
                  <a:off x="2818" y="820"/>
                  <a:ext cx="650" cy="470"/>
                </a:xfrm>
                <a:custGeom>
                  <a:avLst/>
                  <a:gdLst>
                    <a:gd name="T0" fmla="*/ 635 w 650"/>
                    <a:gd name="T1" fmla="*/ 470 h 470"/>
                    <a:gd name="T2" fmla="*/ 515 w 650"/>
                    <a:gd name="T3" fmla="*/ 410 h 470"/>
                    <a:gd name="T4" fmla="*/ 485 w 650"/>
                    <a:gd name="T5" fmla="*/ 365 h 470"/>
                    <a:gd name="T6" fmla="*/ 305 w 650"/>
                    <a:gd name="T7" fmla="*/ 335 h 470"/>
                    <a:gd name="T8" fmla="*/ 140 w 650"/>
                    <a:gd name="T9" fmla="*/ 140 h 470"/>
                    <a:gd name="T10" fmla="*/ 185 w 650"/>
                    <a:gd name="T11" fmla="*/ 185 h 470"/>
                    <a:gd name="T12" fmla="*/ 230 w 650"/>
                    <a:gd name="T13" fmla="*/ 230 h 470"/>
                    <a:gd name="T14" fmla="*/ 0 60000 65536"/>
                    <a:gd name="T15" fmla="*/ 0 60000 65536"/>
                    <a:gd name="T16" fmla="*/ 0 60000 65536"/>
                    <a:gd name="T17" fmla="*/ 0 60000 65536"/>
                    <a:gd name="T18" fmla="*/ 0 60000 65536"/>
                    <a:gd name="T19" fmla="*/ 0 60000 65536"/>
                    <a:gd name="T20" fmla="*/ 0 60000 65536"/>
                    <a:gd name="T21" fmla="*/ 0 w 650"/>
                    <a:gd name="T22" fmla="*/ 0 h 470"/>
                    <a:gd name="T23" fmla="*/ 650 w 650"/>
                    <a:gd name="T24" fmla="*/ 470 h 4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0" h="470">
                      <a:moveTo>
                        <a:pt x="635" y="470"/>
                      </a:moveTo>
                      <a:cubicBezTo>
                        <a:pt x="602" y="372"/>
                        <a:pt x="650" y="470"/>
                        <a:pt x="515" y="410"/>
                      </a:cubicBezTo>
                      <a:cubicBezTo>
                        <a:pt x="499" y="403"/>
                        <a:pt x="502" y="371"/>
                        <a:pt x="485" y="365"/>
                      </a:cubicBezTo>
                      <a:cubicBezTo>
                        <a:pt x="428" y="345"/>
                        <a:pt x="365" y="345"/>
                        <a:pt x="305" y="335"/>
                      </a:cubicBezTo>
                      <a:cubicBezTo>
                        <a:pt x="61" y="59"/>
                        <a:pt x="0" y="0"/>
                        <a:pt x="140" y="140"/>
                      </a:cubicBezTo>
                      <a:cubicBezTo>
                        <a:pt x="155" y="155"/>
                        <a:pt x="167" y="173"/>
                        <a:pt x="185" y="185"/>
                      </a:cubicBezTo>
                      <a:cubicBezTo>
                        <a:pt x="234" y="218"/>
                        <a:pt x="230" y="197"/>
                        <a:pt x="230" y="23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54"/>
                <p:cNvSpPr>
                  <a:spLocks noChangeArrowheads="1"/>
                </p:cNvSpPr>
                <p:nvPr/>
              </p:nvSpPr>
              <p:spPr bwMode="auto">
                <a:xfrm>
                  <a:off x="543" y="3240"/>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55"/>
                <p:cNvSpPr>
                  <a:spLocks noChangeArrowheads="1"/>
                </p:cNvSpPr>
                <p:nvPr/>
              </p:nvSpPr>
              <p:spPr bwMode="auto">
                <a:xfrm rot="8538266">
                  <a:off x="5220" y="135"/>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 name="Rectangle 56"/>
            <p:cNvSpPr>
              <a:spLocks noChangeArrowheads="1"/>
            </p:cNvSpPr>
            <p:nvPr/>
          </p:nvSpPr>
          <p:spPr bwMode="auto">
            <a:xfrm>
              <a:off x="528" y="0"/>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枝蔓（</a:t>
              </a:r>
              <a:r>
                <a:rPr lang="en-US" altLang="zh-CN" sz="2000" b="1">
                  <a:latin typeface="Times New Roman" panose="02020603050405020304" pitchFamily="18" charset="0"/>
                </a:rPr>
                <a:t>Dendrite</a:t>
              </a:r>
              <a:r>
                <a:rPr lang="zh-CN" altLang="en-US" sz="2000">
                  <a:latin typeface="Times New Roman" panose="02020603050405020304" pitchFamily="18" charset="0"/>
                </a:rPr>
                <a:t>）</a:t>
              </a:r>
            </a:p>
          </p:txBody>
        </p:sp>
        <p:sp>
          <p:nvSpPr>
            <p:cNvPr id="8" name="Rectangle 57"/>
            <p:cNvSpPr>
              <a:spLocks noChangeArrowheads="1"/>
            </p:cNvSpPr>
            <p:nvPr/>
          </p:nvSpPr>
          <p:spPr bwMode="auto">
            <a:xfrm>
              <a:off x="240" y="10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r>
                <a:rPr lang="en-US" altLang="zh-CN" sz="2000" dirty="0">
                  <a:latin typeface="Times New Roman" panose="02020603050405020304" pitchFamily="18" charset="0"/>
                </a:rPr>
                <a:t> </a:t>
              </a:r>
            </a:p>
          </p:txBody>
        </p:sp>
        <p:sp>
          <p:nvSpPr>
            <p:cNvPr id="9" name="Rectangle 58"/>
            <p:cNvSpPr>
              <a:spLocks noChangeArrowheads="1"/>
            </p:cNvSpPr>
            <p:nvPr/>
          </p:nvSpPr>
          <p:spPr bwMode="auto">
            <a:xfrm>
              <a:off x="2304" y="624"/>
              <a:ext cx="12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CN" sz="1000" b="1">
                  <a:latin typeface="Times New Roman" panose="02020603050405020304" pitchFamily="18" charset="0"/>
                </a:rPr>
                <a:t> </a:t>
              </a:r>
              <a:r>
                <a:rPr lang="zh-CN" altLang="en-US" sz="2000" b="1">
                  <a:latin typeface="Times New Roman" panose="02020603050405020304" pitchFamily="18" charset="0"/>
                </a:rPr>
                <a:t>轴突（</a:t>
              </a:r>
              <a:r>
                <a:rPr lang="en-US" altLang="zh-CN" sz="2000" b="1">
                  <a:latin typeface="Times New Roman" panose="02020603050405020304" pitchFamily="18" charset="0"/>
                </a:rPr>
                <a:t>Axon</a:t>
              </a:r>
              <a:r>
                <a:rPr lang="zh-CN" altLang="en-US" sz="2000" b="1">
                  <a:latin typeface="Times New Roman" panose="02020603050405020304" pitchFamily="18" charset="0"/>
                </a:rPr>
                <a:t>）</a:t>
              </a:r>
            </a:p>
          </p:txBody>
        </p:sp>
        <p:sp>
          <p:nvSpPr>
            <p:cNvPr id="10" name="Rectangle 59"/>
            <p:cNvSpPr>
              <a:spLocks noChangeArrowheads="1"/>
            </p:cNvSpPr>
            <p:nvPr/>
          </p:nvSpPr>
          <p:spPr bwMode="auto">
            <a:xfrm>
              <a:off x="1008" y="1584"/>
              <a:ext cx="1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突触（</a:t>
              </a:r>
              <a:r>
                <a:rPr lang="en-US" altLang="zh-CN" sz="2000" b="1">
                  <a:latin typeface="Times New Roman" panose="02020603050405020304" pitchFamily="18" charset="0"/>
                </a:rPr>
                <a:t>Synapse</a:t>
              </a:r>
              <a:r>
                <a:rPr lang="zh-CN" altLang="en-US" sz="2000" b="1">
                  <a:latin typeface="Times New Roman" panose="02020603050405020304" pitchFamily="18" charset="0"/>
                </a:rPr>
                <a:t>）</a:t>
              </a:r>
            </a:p>
          </p:txBody>
        </p:sp>
      </p:grpSp>
      <p:pic>
        <p:nvPicPr>
          <p:cNvPr id="41986" name="Picture 2" descr="https://pics0.baidu.com/feed/c2cec3fdfc039245e0dc1b9cb35f30c57c1e250e.jpeg?token=35680e43ef3b1423ee23b03c3be3bb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550" y="50049"/>
            <a:ext cx="3924665" cy="206045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组 8"/>
          <p:cNvGrpSpPr/>
          <p:nvPr/>
        </p:nvGrpSpPr>
        <p:grpSpPr>
          <a:xfrm>
            <a:off x="8295014" y="0"/>
            <a:ext cx="909781" cy="6858000"/>
            <a:chOff x="8761684" y="0"/>
            <a:chExt cx="3890553" cy="6858000"/>
          </a:xfrm>
        </p:grpSpPr>
        <p:grpSp>
          <p:nvGrpSpPr>
            <p:cNvPr id="61" name="组 9"/>
            <p:cNvGrpSpPr/>
            <p:nvPr/>
          </p:nvGrpSpPr>
          <p:grpSpPr>
            <a:xfrm>
              <a:off x="9055676" y="0"/>
              <a:ext cx="3136324" cy="6858000"/>
              <a:chOff x="9055676" y="0"/>
              <a:chExt cx="3136324" cy="6858000"/>
            </a:xfrm>
          </p:grpSpPr>
          <p:sp>
            <p:nvSpPr>
              <p:cNvPr id="6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6" name="矩形 6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2"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68"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970" y="8001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908879" y="1107267"/>
            <a:ext cx="7018019" cy="5544993"/>
          </a:xfrm>
        </p:spPr>
        <p:txBody>
          <a:bodyPr rtlCol="0">
            <a:noAutofit/>
          </a:bodyPr>
          <a:lstStyle/>
          <a:p>
            <a:pPr marL="0" indent="0" algn="just">
              <a:lnSpc>
                <a:spcPts val="3865"/>
              </a:lnSpc>
              <a:spcBef>
                <a:spcPct val="0"/>
              </a:spcBef>
              <a:buNone/>
              <a:defRPr/>
            </a:pPr>
            <a:r>
              <a:rPr lang="en-US" altLang="zh-CN" b="1" noProof="1">
                <a:latin typeface="华文宋体" panose="02010600040101010101" pitchFamily="2" charset="-122"/>
                <a:ea typeface="华文宋体" panose="02010600040101010101" pitchFamily="2" charset="-122"/>
              </a:rPr>
              <a:t>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indent="-457200" algn="just">
              <a:lnSpc>
                <a:spcPts val="3865"/>
              </a:lnSpc>
              <a:spcBef>
                <a:spcPct val="0"/>
              </a:spcBef>
              <a:buAutoNum type="arabicParenBoth"/>
              <a:defRPr/>
            </a:pPr>
            <a:r>
              <a:rPr lang="en-US" altLang="x-none" b="1" noProof="1">
                <a:latin typeface="华文宋体" panose="02010600040101010101" pitchFamily="2" charset="-122"/>
                <a:ea typeface="华文宋体" panose="02010600040101010101" pitchFamily="2" charset="-122"/>
              </a:rPr>
              <a:t>Hecht—Nielsen</a:t>
            </a:r>
            <a:r>
              <a:rPr lang="zh-CN" altLang="en-US" b="1" noProof="1">
                <a:latin typeface="华文宋体" panose="02010600040101010101" pitchFamily="2" charset="-122"/>
                <a:ea typeface="华文宋体" panose="02010600040101010101" pitchFamily="2" charset="-122"/>
              </a:rPr>
              <a:t>（</a:t>
            </a:r>
            <a:r>
              <a:rPr lang="en-US" altLang="x-none" b="1" noProof="1">
                <a:latin typeface="华文宋体" panose="02010600040101010101" pitchFamily="2" charset="-122"/>
                <a:ea typeface="华文宋体" panose="02010600040101010101" pitchFamily="2" charset="-122"/>
              </a:rPr>
              <a:t>1988</a:t>
            </a:r>
            <a:r>
              <a:rPr lang="zh-CN" altLang="en-US" b="1" noProof="1">
                <a:latin typeface="华文宋体" panose="02010600040101010101" pitchFamily="2" charset="-122"/>
                <a:ea typeface="华文宋体" panose="02010600040101010101" pitchFamily="2" charset="-122"/>
              </a:rPr>
              <a:t>年）</a:t>
            </a:r>
            <a:endParaRPr lang="en-US" altLang="zh-CN" b="1" noProof="1">
              <a:latin typeface="华文宋体" panose="02010600040101010101" pitchFamily="2" charset="-122"/>
              <a:ea typeface="华文宋体" panose="02010600040101010101" pitchFamily="2" charset="-122"/>
            </a:endParaRPr>
          </a:p>
          <a:p>
            <a:pPr algn="just"/>
            <a:r>
              <a:rPr lang="zh-CN" altLang="en-US" b="1" dirty="0">
                <a:latin typeface="华文宋体" panose="02010600040101010101" pitchFamily="2" charset="-122"/>
                <a:ea typeface="华文宋体" panose="02010600040101010101" pitchFamily="2" charset="-122"/>
              </a:rPr>
              <a:t>强调：</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① 并行、分布处理结构；</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② 一个处理单元的输出可以被任意分枝，且大小不变；</a:t>
            </a:r>
          </a:p>
          <a:p>
            <a:pPr marL="1905" lvl="1" indent="170180" algn="just">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③ 输出信号可以是任意的数学模型；</a:t>
            </a:r>
          </a:p>
          <a:p>
            <a:pPr marL="1905" lvl="1" indent="170180">
              <a:lnSpc>
                <a:spcPct val="150000"/>
              </a:lnSpc>
              <a:spcBef>
                <a:spcPct val="0"/>
              </a:spcBef>
              <a:buNone/>
            </a:pPr>
            <a:r>
              <a:rPr lang="zh-CN" altLang="en-US" sz="2800" b="1" dirty="0">
                <a:latin typeface="华文宋体" panose="02010600040101010101" pitchFamily="2" charset="-122"/>
                <a:ea typeface="华文宋体" panose="02010600040101010101" pitchFamily="2" charset="-122"/>
              </a:rPr>
              <a:t>④ 处理单元完全的局部操作</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23112"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901527"/>
            <a:ext cx="7509510" cy="5544993"/>
          </a:xfrm>
        </p:spPr>
        <p:txBody>
          <a:bodyPr rtlCol="0">
            <a:noAutofit/>
          </a:bodyPr>
          <a:lstStyle/>
          <a:p>
            <a:pPr marL="1905" indent="-344805">
              <a:lnSpc>
                <a:spcPts val="3865"/>
              </a:lnSpc>
              <a:spcBef>
                <a:spcPct val="0"/>
              </a:spcBef>
              <a:buNone/>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nSpc>
                <a:spcPts val="3865"/>
              </a:lnSpc>
              <a:spcBef>
                <a:spcPct val="0"/>
              </a:spcBef>
              <a:buNone/>
            </a:pP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Rumellhart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McClelland</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的</a:t>
            </a:r>
            <a:r>
              <a:rPr lang="en-US" altLang="zh-CN" b="1" dirty="0">
                <a:latin typeface="华文宋体" panose="02010600040101010101" pitchFamily="2" charset="-122"/>
                <a:ea typeface="华文宋体" panose="02010600040101010101" pitchFamily="2" charset="-122"/>
              </a:rPr>
              <a:t>PDP </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1</a:t>
            </a:r>
            <a:r>
              <a:rPr lang="zh-CN" altLang="en-US" b="1" dirty="0">
                <a:latin typeface="华文宋体" panose="02010600040101010101" pitchFamily="2" charset="-122"/>
                <a:ea typeface="华文宋体" panose="02010600040101010101" pitchFamily="2" charset="-122"/>
              </a:rPr>
              <a:t>）  一组处理单元（</a:t>
            </a:r>
            <a:r>
              <a:rPr lang="en-US" altLang="zh-CN" b="1" dirty="0">
                <a:latin typeface="华文宋体" panose="02010600040101010101" pitchFamily="2" charset="-122"/>
                <a:ea typeface="华文宋体" panose="02010600040101010101" pitchFamily="2" charset="-122"/>
              </a:rPr>
              <a:t>PE</a:t>
            </a:r>
            <a:r>
              <a:rPr lang="zh-CN" altLang="en-US" b="1" dirty="0">
                <a:latin typeface="华文宋体" panose="02010600040101010101" pitchFamily="2" charset="-122"/>
                <a:ea typeface="华文宋体" panose="02010600040101010101" pitchFamily="2" charset="-122"/>
              </a:rPr>
              <a:t>或</a:t>
            </a:r>
            <a:r>
              <a:rPr lang="en-US" altLang="zh-CN" b="1" dirty="0">
                <a:latin typeface="华文宋体" panose="02010600040101010101" pitchFamily="2" charset="-122"/>
                <a:ea typeface="华文宋体" panose="02010600040101010101" pitchFamily="2" charset="-122"/>
              </a:rPr>
              <a:t>AN</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2</a:t>
            </a:r>
            <a:r>
              <a:rPr lang="zh-CN" altLang="en-US" b="1" dirty="0">
                <a:latin typeface="华文宋体" panose="02010600040101010101" pitchFamily="2" charset="-122"/>
                <a:ea typeface="华文宋体" panose="02010600040101010101" pitchFamily="2" charset="-122"/>
              </a:rPr>
              <a:t>）  处理单元的激活状态（</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3</a:t>
            </a:r>
            <a:r>
              <a:rPr lang="zh-CN" altLang="en-US" b="1" dirty="0">
                <a:latin typeface="华文宋体" panose="02010600040101010101" pitchFamily="2" charset="-122"/>
                <a:ea typeface="华文宋体" panose="02010600040101010101" pitchFamily="2" charset="-122"/>
              </a:rPr>
              <a:t>）  每个处理单元的输出函数（</a:t>
            </a:r>
            <a:r>
              <a:rPr lang="en-US" altLang="zh-CN" b="1" dirty="0">
                <a:latin typeface="华文宋体" panose="02010600040101010101" pitchFamily="2" charset="-122"/>
                <a:ea typeface="华文宋体" panose="02010600040101010101" pitchFamily="2" charset="-122"/>
              </a:rPr>
              <a:t>f</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4</a:t>
            </a:r>
            <a:r>
              <a:rPr lang="zh-CN" altLang="en-US" b="1" dirty="0">
                <a:latin typeface="华文宋体" panose="02010600040101010101" pitchFamily="2" charset="-122"/>
                <a:ea typeface="华文宋体" panose="02010600040101010101" pitchFamily="2" charset="-122"/>
              </a:rPr>
              <a:t>）  处理单元之间的联接模式</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5</a:t>
            </a:r>
            <a:r>
              <a:rPr lang="zh-CN" altLang="en-US" b="1" dirty="0">
                <a:latin typeface="华文宋体" panose="02010600040101010101" pitchFamily="2" charset="-122"/>
                <a:ea typeface="华文宋体" panose="02010600040101010101" pitchFamily="2" charset="-122"/>
              </a:rPr>
              <a:t>）  传递规则（∑</a:t>
            </a:r>
            <a:r>
              <a:rPr lang="en-US" altLang="zh-CN" b="1" dirty="0" err="1">
                <a:latin typeface="华文宋体" panose="02010600040101010101" pitchFamily="2" charset="-122"/>
                <a:ea typeface="华文宋体" panose="02010600040101010101" pitchFamily="2" charset="-122"/>
              </a:rPr>
              <a:t>w</a:t>
            </a:r>
            <a:r>
              <a:rPr lang="en-US" altLang="zh-CN" b="1" baseline="-30000" dirty="0" err="1">
                <a:latin typeface="华文宋体" panose="02010600040101010101" pitchFamily="2" charset="-122"/>
                <a:ea typeface="华文宋体" panose="02010600040101010101" pitchFamily="2" charset="-122"/>
              </a:rPr>
              <a:t>ij</a:t>
            </a:r>
            <a:r>
              <a:rPr lang="en-US" altLang="zh-CN" b="1" dirty="0" err="1">
                <a:latin typeface="华文宋体" panose="02010600040101010101" pitchFamily="2" charset="-122"/>
                <a:ea typeface="华文宋体" panose="02010600040101010101" pitchFamily="2" charset="-122"/>
              </a:rPr>
              <a:t>o</a:t>
            </a:r>
            <a:r>
              <a:rPr lang="en-US" altLang="zh-CN" b="1" baseline="-30000" dirty="0" err="1">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6</a:t>
            </a:r>
            <a:r>
              <a:rPr lang="zh-CN" altLang="en-US" b="1" dirty="0">
                <a:latin typeface="华文宋体" panose="02010600040101010101" pitchFamily="2" charset="-122"/>
                <a:ea typeface="华文宋体" panose="02010600040101010101" pitchFamily="2" charset="-122"/>
              </a:rPr>
              <a:t>） 把处理单元的输入及当前状态结合起来产生激活值的激活规则（</a:t>
            </a:r>
            <a:r>
              <a:rPr lang="en-US" altLang="zh-CN" b="1" dirty="0">
                <a:latin typeface="华文宋体" panose="02010600040101010101" pitchFamily="2" charset="-122"/>
                <a:ea typeface="华文宋体" panose="02010600040101010101" pitchFamily="2" charset="-122"/>
              </a:rPr>
              <a:t>F</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7</a:t>
            </a:r>
            <a:r>
              <a:rPr lang="zh-CN" altLang="en-US" b="1" dirty="0">
                <a:latin typeface="华文宋体" panose="02010600040101010101" pitchFamily="2" charset="-122"/>
                <a:ea typeface="华文宋体" panose="02010600040101010101" pitchFamily="2" charset="-122"/>
              </a:rPr>
              <a:t>）  通过经验修改联接强度的学习规则</a:t>
            </a:r>
          </a:p>
          <a:p>
            <a:pPr marL="1905" indent="-344805" algn="just">
              <a:lnSpc>
                <a:spcPts val="3865"/>
              </a:lnSpc>
              <a:spcBef>
                <a:spcPct val="0"/>
              </a:spcBef>
              <a:buNone/>
            </a:pPr>
            <a:r>
              <a:rPr lang="en-US" altLang="zh-CN" b="1" dirty="0">
                <a:latin typeface="华文宋体" panose="02010600040101010101" pitchFamily="2" charset="-122"/>
                <a:ea typeface="华文宋体" panose="02010600040101010101" pitchFamily="2" charset="-122"/>
              </a:rPr>
              <a:t>   8</a:t>
            </a:r>
            <a:r>
              <a:rPr lang="zh-CN" altLang="en-US" b="1" dirty="0">
                <a:latin typeface="华文宋体" panose="02010600040101010101" pitchFamily="2" charset="-122"/>
                <a:ea typeface="华文宋体" panose="02010600040101010101" pitchFamily="2" charset="-122"/>
              </a:rPr>
              <a:t>）  系统运行的环境（样本集合） </a:t>
            </a:r>
          </a:p>
          <a:p>
            <a:pPr marL="0" indent="0">
              <a:lnSpc>
                <a:spcPts val="3765"/>
              </a:lnSpc>
              <a:buFontTx/>
              <a:buNone/>
              <a:defRPr/>
            </a:pPr>
            <a:endParaRPr lang="zh-CN" altLang="en-US" sz="2800" b="1" noProof="1">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2054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gn="just">
              <a:lnSpc>
                <a:spcPct val="150000"/>
              </a:lnSpc>
              <a:buNone/>
            </a:pP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Simpson</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1987</a:t>
            </a:r>
            <a:r>
              <a:rPr lang="zh-CN" altLang="en-US" b="1" dirty="0">
                <a:latin typeface="华文宋体" panose="02010600040101010101" pitchFamily="2" charset="-122"/>
                <a:ea typeface="华文宋体" panose="02010600040101010101" pitchFamily="2" charset="-122"/>
              </a:rPr>
              <a:t>年）</a:t>
            </a:r>
            <a:endParaRPr lang="zh-CN" altLang="en-US"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1</a:t>
            </a:r>
            <a:r>
              <a:rPr lang="zh-CN" altLang="en-US" b="1" dirty="0">
                <a:latin typeface="华文宋体" panose="02010600040101010101" pitchFamily="2" charset="-122"/>
                <a:ea typeface="华文宋体" panose="02010600040101010101" pitchFamily="2" charset="-122"/>
              </a:rPr>
              <a:t>）人工神经网络是一个非线性的有向图</a:t>
            </a:r>
            <a:endParaRPr lang="en-US" altLang="zh-CN" b="1"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2</a:t>
            </a:r>
            <a:r>
              <a:rPr lang="zh-CN" altLang="en-US" b="1" dirty="0">
                <a:latin typeface="华文宋体" panose="02010600040101010101" pitchFamily="2" charset="-122"/>
                <a:ea typeface="华文宋体" panose="02010600040101010101" pitchFamily="2" charset="-122"/>
              </a:rPr>
              <a:t>）图中含有可以通过改变权大小来存放模式的加权边</a:t>
            </a:r>
            <a:endParaRPr lang="en-US" altLang="zh-CN" b="1" dirty="0">
              <a:latin typeface="华文宋体" panose="02010600040101010101" pitchFamily="2" charset="-122"/>
              <a:ea typeface="华文宋体" panose="02010600040101010101" pitchFamily="2" charset="-122"/>
            </a:endParaRPr>
          </a:p>
          <a:p>
            <a:pPr marL="1905" indent="-344805">
              <a:lnSpc>
                <a:spcPct val="150000"/>
              </a:lnSpc>
              <a:buNone/>
            </a:pPr>
            <a:r>
              <a:rPr lang="en-US" altLang="zh-CN" b="1" dirty="0">
                <a:latin typeface="华文宋体" panose="02010600040101010101" pitchFamily="2" charset="-122"/>
                <a:ea typeface="华文宋体" panose="02010600040101010101" pitchFamily="2" charset="-122"/>
              </a:rPr>
              <a:t>  3</a:t>
            </a:r>
            <a:r>
              <a:rPr lang="zh-CN" altLang="en-US" b="1" dirty="0">
                <a:latin typeface="华文宋体" panose="02010600040101010101" pitchFamily="2" charset="-122"/>
                <a:ea typeface="华文宋体" panose="02010600040101010101" pitchFamily="2" charset="-122"/>
              </a:rPr>
              <a:t>）可以从不完整的或未知的输入找到模式。 </a:t>
            </a:r>
          </a:p>
          <a:p>
            <a:pPr marL="0" indent="0">
              <a:lnSpc>
                <a:spcPct val="150000"/>
              </a:lnSpc>
              <a:spcBef>
                <a:spcPts val="0"/>
              </a:spcBef>
              <a:buFontTx/>
              <a:buNone/>
              <a:defRPr/>
            </a:pP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97891" y="4664364"/>
            <a:ext cx="6365025" cy="1577254"/>
          </a:xfrm>
        </p:spPr>
        <p:txBody>
          <a:bodyPr vert="horz" lIns="91440" tIns="45720" rIns="91440" bIns="45720" rtlCol="0" anchor="t">
            <a:noAutofit/>
          </a:bodyPr>
          <a:lstStyle/>
          <a:p>
            <a:pPr marL="0" indent="0">
              <a:buNone/>
            </a:pPr>
            <a:br>
              <a:rPr lang="zh-CN" altLang="en-US" sz="2400" dirty="0"/>
            </a:br>
            <a:endParaRPr lang="zh-CN" altLang="en-US" sz="2400" dirty="0">
              <a:solidFill>
                <a:schemeClr val="accent5">
                  <a:lumMod val="50000"/>
                </a:schemeClr>
              </a:solidFill>
              <a:cs typeface="Tahoma" panose="020B0604030504040204"/>
            </a:endParaRPr>
          </a:p>
        </p:txBody>
      </p:sp>
      <p:sp>
        <p:nvSpPr>
          <p:cNvPr id="2" name="矩形 1"/>
          <p:cNvSpPr/>
          <p:nvPr/>
        </p:nvSpPr>
        <p:spPr>
          <a:xfrm>
            <a:off x="353636" y="790853"/>
            <a:ext cx="8641774" cy="1384995"/>
          </a:xfrm>
          <a:prstGeom prst="rect">
            <a:avLst/>
          </a:prstGeom>
        </p:spPr>
        <p:txBody>
          <a:bodyPr wrap="square">
            <a:spAutoFit/>
          </a:bodyPr>
          <a:lstStyle/>
          <a:p>
            <a:pPr>
              <a:lnSpc>
                <a:spcPct val="150000"/>
              </a:lnSpc>
            </a:pP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人脑有多强？</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1000</a:t>
            </a:r>
            <a:r>
              <a:rPr lang="zh-CN" altLang="en-US"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亿个神经元。</a:t>
            </a:r>
            <a:endPar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endParaRPr>
          </a:p>
          <a:p>
            <a:pPr>
              <a:lnSpc>
                <a:spcPct val="150000"/>
              </a:lnSpc>
            </a:pP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拥有</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100</a:t>
            </a:r>
            <a:r>
              <a:rPr lang="zh-CN"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万个处理器，世界最强人造脑也仅达到人类</a:t>
            </a:r>
            <a:r>
              <a:rPr lang="en-US" altLang="zh-CN" sz="2800" b="1" kern="0" dirty="0">
                <a:solidFill>
                  <a:srgbClr val="000000"/>
                </a:solidFill>
                <a:latin typeface="幼圆" panose="02010509060101010101" pitchFamily="49" charset="-122"/>
                <a:ea typeface="幼圆" panose="02010509060101010101" pitchFamily="49" charset="-122"/>
                <a:cs typeface="Arial" panose="020B0604020202020204" pitchFamily="34" charset="0"/>
              </a:rPr>
              <a:t>1%</a:t>
            </a:r>
          </a:p>
        </p:txBody>
      </p:sp>
      <p:pic>
        <p:nvPicPr>
          <p:cNvPr id="1028" name="Picture 4" descr="https://timgsa.baidu.com/timg?image&amp;quality=80&amp;size=b9999_10000&amp;sec=1568526308366&amp;di=ae939c0de662798de10d68a152a89e15&amp;imgtype=0&amp;src=http%3A%2F%2Fgss0.baidu.com%2F9fo3dSag_xI4khGko9WTAnF6hhy%2Fzhidao%2Fwh%3D450%2C600%2Fsign%3D4e238ffb50b5c9ea62a60be7e0099a36%2Fdbb44aed2e738bd4c9a40bc1aa8b87d6267ff9b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60" y="2466822"/>
            <a:ext cx="3955055" cy="334746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descr="https://ss1.baidu.com/6ONXsjip0QIZ8tyhnq/it/u=1731426850,4244103076&amp;fm=173&amp;app=25&amp;f=JPEG?w=640&amp;h=480&amp;s=2323F206846280FC01EB3C830300A098"/>
          <p:cNvPicPr/>
          <p:nvPr/>
        </p:nvPicPr>
        <p:blipFill>
          <a:blip r:embed="rId4">
            <a:extLst>
              <a:ext uri="{28A0092B-C50C-407E-A947-70E740481C1C}">
                <a14:useLocalDpi xmlns:a14="http://schemas.microsoft.com/office/drawing/2010/main" val="0"/>
              </a:ext>
            </a:extLst>
          </a:blip>
          <a:srcRect/>
          <a:stretch>
            <a:fillRect/>
          </a:stretch>
        </p:blipFill>
        <p:spPr bwMode="auto">
          <a:xfrm>
            <a:off x="5071673" y="2466822"/>
            <a:ext cx="3471963" cy="3375848"/>
          </a:xfrm>
          <a:prstGeom prst="rect">
            <a:avLst/>
          </a:prstGeom>
          <a:noFill/>
          <a:ln>
            <a:noFill/>
          </a:ln>
        </p:spPr>
      </p:pic>
      <p:sp>
        <p:nvSpPr>
          <p:cNvPr id="4" name="矩形 3"/>
          <p:cNvSpPr/>
          <p:nvPr/>
        </p:nvSpPr>
        <p:spPr>
          <a:xfrm>
            <a:off x="353636" y="99651"/>
            <a:ext cx="4195379" cy="646331"/>
          </a:xfrm>
          <a:prstGeom prst="rect">
            <a:avLst/>
          </a:prstGeom>
        </p:spPr>
        <p:txBody>
          <a:bodyPr wrap="none">
            <a:spAutoFit/>
          </a:bodyPr>
          <a:lstStyle/>
          <a:p>
            <a:r>
              <a:rPr lang="en-US" altLang="zh-CN" sz="3600" b="1" dirty="0">
                <a:solidFill>
                  <a:srgbClr val="FF0000"/>
                </a:solidFill>
                <a:latin typeface="华文宋体" panose="02010600040101010101" pitchFamily="2" charset="-122"/>
                <a:ea typeface="华文宋体" panose="02010600040101010101" pitchFamily="2" charset="-122"/>
              </a:rPr>
              <a:t>1.</a:t>
            </a:r>
            <a:r>
              <a:rPr lang="zh-CN" altLang="en-US" sz="3600" b="1" dirty="0">
                <a:solidFill>
                  <a:srgbClr val="FF0000"/>
                </a:solidFill>
                <a:latin typeface="华文宋体" panose="02010600040101010101" pitchFamily="2" charset="-122"/>
                <a:ea typeface="华文宋体" panose="02010600040101010101" pitchFamily="2" charset="-122"/>
              </a:rPr>
              <a:t>初步认识人工智能</a:t>
            </a:r>
            <a:endParaRPr lang="zh-CN" alt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buFontTx/>
              <a:buNone/>
            </a:pPr>
            <a:r>
              <a:rPr lang="zh-CN" altLang="en-US" b="1" dirty="0">
                <a:latin typeface="华文宋体" panose="02010600040101010101" pitchFamily="2" charset="-122"/>
                <a:ea typeface="华文宋体" panose="02010600040101010101" pitchFamily="2" charset="-122"/>
              </a:rPr>
              <a:t>         用物理器件或软件模仿人脑神经细胞的结构和功能</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处理单元（神经细胞）十分简单。</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多个处理单元按一定结构连接成网络，并行集体工作。</a:t>
            </a:r>
          </a:p>
          <a:p>
            <a:pPr>
              <a:lnSpc>
                <a:spcPct val="150000"/>
              </a:lnSpc>
              <a:spcBef>
                <a:spcPts val="0"/>
              </a:spcBef>
              <a:buFontTx/>
              <a:buNone/>
            </a:pPr>
            <a:r>
              <a:rPr lang="en-US" altLang="zh-CN" b="1" dirty="0">
                <a:latin typeface="华文宋体" panose="02010600040101010101" pitchFamily="2" charset="-122"/>
                <a:ea typeface="华文宋体" panose="02010600040101010101" pitchFamily="2" charset="-122"/>
              </a:rPr>
              <a:t>   –  </a:t>
            </a:r>
            <a:r>
              <a:rPr lang="zh-CN" altLang="en-US" b="1" dirty="0">
                <a:latin typeface="华文宋体" panose="02010600040101010101" pitchFamily="2" charset="-122"/>
                <a:ea typeface="华文宋体" panose="02010600040101010101" pitchFamily="2" charset="-122"/>
              </a:rPr>
              <a:t>信息处理方式与生物神经网络相似：分布存储、并行计算。</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algn="just">
              <a:lnSpc>
                <a:spcPct val="150000"/>
              </a:lnSpc>
              <a:spcBef>
                <a:spcPct val="0"/>
              </a:spcBef>
              <a:buNone/>
            </a:pPr>
            <a:r>
              <a:rPr lang="zh-CN" altLang="en-US" b="1" dirty="0">
                <a:solidFill>
                  <a:srgbClr val="FF0000"/>
                </a:solidFill>
                <a:latin typeface="Times New Roman" panose="02020603050405020304" pitchFamily="18" charset="0"/>
                <a:ea typeface="黑体" panose="02010609060101010101" pitchFamily="49" charset="-122"/>
              </a:rPr>
              <a:t>关键点</a:t>
            </a:r>
            <a:endParaRPr lang="zh-CN" altLang="en-US" dirty="0">
              <a:solidFill>
                <a:srgbClr val="FF0000"/>
              </a:solidFill>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）信息的分布表示</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）运算的全局并行与局部操作</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rPr>
              <a:t>3</a:t>
            </a:r>
            <a:r>
              <a:rPr lang="zh-CN" altLang="en-US" b="1" dirty="0">
                <a:latin typeface="宋体" panose="02010600030101010101" pitchFamily="2" charset="-122"/>
                <a:ea typeface="宋体" panose="02010600030101010101" pitchFamily="2" charset="-122"/>
              </a:rPr>
              <a:t>）处理的非线性特征</a:t>
            </a:r>
            <a:endParaRPr lang="zh-CN" altLang="en-US" b="1" dirty="0">
              <a:latin typeface="Times New Roman" panose="02020603050405020304" pitchFamily="18" charset="0"/>
              <a:ea typeface="宋体" panose="02010600030101010101" pitchFamily="2" charset="-122"/>
            </a:endParaRPr>
          </a:p>
          <a:p>
            <a:pPr algn="just">
              <a:lnSpc>
                <a:spcPct val="150000"/>
              </a:lnSpc>
              <a:spcBef>
                <a:spcPct val="0"/>
              </a:spcBef>
              <a:buNone/>
            </a:pPr>
            <a:r>
              <a:rPr lang="zh-CN" altLang="en-US" b="1" dirty="0">
                <a:solidFill>
                  <a:srgbClr val="FF0000"/>
                </a:solidFill>
                <a:latin typeface="Times New Roman" panose="02020603050405020304" pitchFamily="18" charset="0"/>
                <a:ea typeface="黑体" panose="02010609060101010101" pitchFamily="49" charset="-122"/>
              </a:rPr>
              <a:t>对大脑基本特征的模拟</a:t>
            </a:r>
            <a:endParaRPr lang="zh-CN" altLang="en-US" dirty="0">
              <a:solidFill>
                <a:srgbClr val="FF0000"/>
              </a:solidFill>
              <a:latin typeface="Times New Roman" panose="02020603050405020304" pitchFamily="18" charset="0"/>
              <a:ea typeface="宋体" panose="02010600030101010101" pitchFamily="2" charset="-122"/>
            </a:endParaRPr>
          </a:p>
          <a:p>
            <a:pPr algn="just">
              <a:lnSpc>
                <a:spcPct val="150000"/>
              </a:lnSpc>
              <a:spcBef>
                <a:spcPct val="0"/>
              </a:spcBef>
              <a:buNone/>
            </a:pPr>
            <a:r>
              <a:rPr lang="en-US" altLang="zh-CN" b="1" dirty="0">
                <a:latin typeface="宋体" panose="02010600030101010101" pitchFamily="2" charset="-122"/>
                <a:ea typeface="宋体" panose="02010600030101010101" pitchFamily="2" charset="-122"/>
                <a:sym typeface="Arial" panose="020B0604020202020204" pitchFamily="34" charset="0"/>
              </a:rPr>
              <a:t>1</a:t>
            </a:r>
            <a:r>
              <a:rPr lang="zh-CN" altLang="en-US" b="1" dirty="0">
                <a:latin typeface="宋体" panose="02010600030101010101" pitchFamily="2" charset="-122"/>
                <a:ea typeface="宋体" panose="02010600030101010101" pitchFamily="2" charset="-122"/>
                <a:sym typeface="Arial" panose="020B0604020202020204" pitchFamily="34" charset="0"/>
              </a:rPr>
              <a:t>）形式上：神经元及其联接；</a:t>
            </a:r>
            <a:r>
              <a:rPr lang="en-US" altLang="zh-CN" b="1" dirty="0">
                <a:latin typeface="宋体" panose="02010600030101010101" pitchFamily="2" charset="-122"/>
                <a:ea typeface="宋体" panose="02010600030101010101" pitchFamily="2" charset="-122"/>
                <a:sym typeface="Arial" panose="020B0604020202020204" pitchFamily="34" charset="0"/>
              </a:rPr>
              <a:t>BN</a:t>
            </a:r>
            <a:r>
              <a:rPr lang="zh-CN" altLang="en-US" b="1" dirty="0">
                <a:latin typeface="宋体" panose="02010600030101010101" pitchFamily="2" charset="-122"/>
                <a:ea typeface="宋体" panose="02010600030101010101" pitchFamily="2" charset="-122"/>
                <a:sym typeface="Arial" panose="020B0604020202020204" pitchFamily="34" charset="0"/>
              </a:rPr>
              <a:t>对</a:t>
            </a:r>
            <a:r>
              <a:rPr lang="en-US" altLang="zh-CN" b="1" dirty="0">
                <a:latin typeface="宋体" panose="02010600030101010101" pitchFamily="2" charset="-122"/>
                <a:ea typeface="宋体" panose="02010600030101010101" pitchFamily="2" charset="-122"/>
                <a:sym typeface="Arial" panose="020B0604020202020204" pitchFamily="34" charset="0"/>
              </a:rPr>
              <a:t>AN</a:t>
            </a:r>
          </a:p>
          <a:p>
            <a:pPr algn="just">
              <a:lnSpc>
                <a:spcPct val="150000"/>
              </a:lnSpc>
              <a:spcBef>
                <a:spcPct val="0"/>
              </a:spcBef>
              <a:buNone/>
            </a:pPr>
            <a:r>
              <a:rPr lang="en-US" altLang="zh-CN" b="1" dirty="0">
                <a:latin typeface="宋体" panose="02010600030101010101" pitchFamily="2" charset="-122"/>
                <a:ea typeface="宋体" panose="02010600030101010101" pitchFamily="2" charset="-122"/>
                <a:sym typeface="Arial" panose="020B0604020202020204" pitchFamily="34" charset="0"/>
              </a:rPr>
              <a:t>2</a:t>
            </a:r>
            <a:r>
              <a:rPr lang="zh-CN" altLang="en-US" b="1" dirty="0">
                <a:latin typeface="宋体" panose="02010600030101010101" pitchFamily="2" charset="-122"/>
                <a:ea typeface="宋体" panose="02010600030101010101" pitchFamily="2" charset="-122"/>
                <a:sym typeface="Arial" panose="020B0604020202020204" pitchFamily="34" charset="0"/>
              </a:rPr>
              <a:t>）表现特征：信息的存储与处理</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3.3</a:t>
            </a:r>
            <a:r>
              <a:rPr lang="zh-CN" altLang="en-US" b="1" dirty="0">
                <a:latin typeface="华文宋体" panose="02010600040101010101" pitchFamily="2" charset="-122"/>
                <a:ea typeface="华文宋体" panose="02010600040101010101" pitchFamily="2" charset="-122"/>
              </a:rPr>
              <a:t>人工神经网络概念</a:t>
            </a:r>
            <a:endParaRPr lang="en-US" altLang="zh-CN" b="1" dirty="0">
              <a:latin typeface="华文宋体" panose="02010600040101010101" pitchFamily="2" charset="-122"/>
              <a:ea typeface="华文宋体" panose="02010600040101010101" pitchFamily="2" charset="-122"/>
            </a:endParaRPr>
          </a:p>
          <a:p>
            <a:pPr marL="1905" indent="-344805" algn="just">
              <a:lnSpc>
                <a:spcPct val="150000"/>
              </a:lnSpc>
              <a:spcBef>
                <a:spcPct val="0"/>
              </a:spcBef>
              <a:buNone/>
            </a:pPr>
            <a:r>
              <a:rPr lang="zh-CN" altLang="en-US" b="1" dirty="0">
                <a:latin typeface="Times New Roman" panose="02020603050405020304" pitchFamily="18" charset="0"/>
                <a:ea typeface="黑体" panose="02010609060101010101" pitchFamily="49" charset="-122"/>
              </a:rPr>
              <a:t>别名</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人工神经系统（</a:t>
            </a:r>
            <a:r>
              <a:rPr lang="en-US" altLang="zh-CN" b="1" dirty="0">
                <a:latin typeface="Times New Roman" panose="02020603050405020304" pitchFamily="18" charset="0"/>
                <a:ea typeface="宋体" panose="02010600030101010101" pitchFamily="2" charset="-122"/>
              </a:rPr>
              <a:t>ANS</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神经网络（</a:t>
            </a:r>
            <a:r>
              <a:rPr lang="en-US" altLang="zh-CN" b="1" dirty="0">
                <a:latin typeface="Times New Roman" panose="02020603050405020304" pitchFamily="18" charset="0"/>
                <a:ea typeface="宋体" panose="02010600030101010101" pitchFamily="2" charset="-122"/>
              </a:rPr>
              <a:t>NN</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自适应系统（</a:t>
            </a:r>
            <a:r>
              <a:rPr lang="en-US" altLang="zh-CN" b="1" dirty="0">
                <a:latin typeface="Times New Roman" panose="02020603050405020304" pitchFamily="18" charset="0"/>
                <a:ea typeface="宋体" panose="02010600030101010101" pitchFamily="2" charset="-122"/>
              </a:rPr>
              <a:t>Adaptive Systems</a:t>
            </a:r>
            <a:r>
              <a:rPr lang="zh-CN" altLang="en-US" b="1" dirty="0">
                <a:latin typeface="宋体" panose="02010600030101010101" pitchFamily="2" charset="-122"/>
                <a:ea typeface="宋体" panose="02010600030101010101" pitchFamily="2" charset="-122"/>
              </a:rPr>
              <a:t>）</a:t>
            </a: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自适应网（</a:t>
            </a:r>
            <a:r>
              <a:rPr lang="en-US" altLang="zh-CN" b="1" dirty="0">
                <a:latin typeface="Times New Roman" panose="02020603050405020304" pitchFamily="18" charset="0"/>
                <a:ea typeface="宋体" panose="02010600030101010101" pitchFamily="2" charset="-122"/>
              </a:rPr>
              <a:t>Adaptive Networks</a:t>
            </a:r>
            <a:r>
              <a:rPr lang="zh-CN" altLang="en-US" b="1" dirty="0">
                <a:latin typeface="宋体" panose="02010600030101010101" pitchFamily="2" charset="-122"/>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联接模型（</a:t>
            </a:r>
            <a:r>
              <a:rPr lang="en-US" altLang="zh-CN" b="1" dirty="0">
                <a:latin typeface="Times New Roman" panose="02020603050405020304" pitchFamily="18" charset="0"/>
                <a:ea typeface="宋体" panose="02010600030101010101" pitchFamily="2" charset="-122"/>
              </a:rPr>
              <a:t>Connectionism</a:t>
            </a:r>
            <a:r>
              <a:rPr lang="zh-CN" altLang="en-US" b="1" dirty="0">
                <a:latin typeface="宋体" panose="02010600030101010101" pitchFamily="2" charset="-122"/>
                <a:ea typeface="宋体" panose="02010600030101010101" pitchFamily="2" charset="-122"/>
              </a:rPr>
              <a:t>）</a:t>
            </a:r>
          </a:p>
          <a:p>
            <a:pPr marL="1905" indent="-344805" algn="just">
              <a:lnSpc>
                <a:spcPct val="150000"/>
              </a:lnSpc>
              <a:spcBef>
                <a:spcPct val="0"/>
              </a:spcBef>
              <a:buNone/>
            </a:pPr>
            <a:r>
              <a:rPr lang="zh-CN" altLang="en-US" b="1" dirty="0">
                <a:latin typeface="宋体" panose="02010600030101010101" pitchFamily="2" charset="-122"/>
                <a:ea typeface="宋体" panose="02010600030101010101" pitchFamily="2" charset="-122"/>
              </a:rPr>
              <a:t>神经计算机（</a:t>
            </a:r>
            <a:r>
              <a:rPr lang="en-US" altLang="zh-CN" b="1" dirty="0">
                <a:latin typeface="Times New Roman" panose="02020603050405020304" pitchFamily="18" charset="0"/>
                <a:ea typeface="宋体" panose="02010600030101010101" pitchFamily="2" charset="-122"/>
              </a:rPr>
              <a:t>Neurocomputer</a:t>
            </a:r>
            <a:r>
              <a:rPr lang="zh-CN" altLang="en-US" b="1" dirty="0">
                <a:latin typeface="宋体" panose="02010600030101010101" pitchFamily="2" charset="-122"/>
                <a:ea typeface="宋体" panose="02010600030101010101" pitchFamily="2" charset="-122"/>
              </a:rPr>
              <a:t>）</a:t>
            </a:r>
            <a:endParaRPr lang="zh-CN" altLang="en-US" b="1" dirty="0">
              <a:ea typeface="宋体" panose="0201060003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428562" y="670618"/>
            <a:ext cx="7896322" cy="5098121"/>
          </a:xfrm>
        </p:spPr>
        <p:txBody>
          <a:bodyPr rtlCol="0">
            <a:noAutofit/>
          </a:bodyPr>
          <a:lstStyle/>
          <a:p>
            <a:pPr marL="0" indent="0">
              <a:lnSpc>
                <a:spcPct val="150000"/>
              </a:lnSpc>
              <a:spcBef>
                <a:spcPts val="0"/>
              </a:spcBef>
              <a:buFontTx/>
              <a:buNone/>
              <a:defRPr/>
            </a:pPr>
            <a:r>
              <a:rPr lang="en-US" altLang="zh-CN" sz="2600" b="1" noProof="1">
                <a:latin typeface="华文宋体" panose="02010600040101010101" pitchFamily="2" charset="-122"/>
                <a:ea typeface="华文宋体" panose="02010600040101010101" pitchFamily="2" charset="-122"/>
              </a:rPr>
              <a:t> </a:t>
            </a:r>
            <a:r>
              <a:rPr lang="en-US" altLang="zh-CN" sz="2400" b="1" noProof="1">
                <a:latin typeface="华文宋体" panose="02010600040101010101" pitchFamily="2" charset="-122"/>
                <a:ea typeface="华文宋体" panose="02010600040101010101" pitchFamily="2" charset="-122"/>
              </a:rPr>
              <a:t>3.4</a:t>
            </a:r>
            <a:r>
              <a:rPr lang="zh-CN" altLang="en-US" sz="2400" b="1" dirty="0">
                <a:latin typeface="华文宋体" panose="02010600040101010101" pitchFamily="2" charset="-122"/>
                <a:ea typeface="华文宋体" panose="02010600040101010101" pitchFamily="2" charset="-122"/>
              </a:rPr>
              <a:t>人工神经网络的学习能力</a:t>
            </a:r>
            <a:endParaRPr lang="en-US" altLang="zh-CN" sz="2400" b="1" dirty="0">
              <a:latin typeface="华文宋体" panose="02010600040101010101" pitchFamily="2" charset="-122"/>
              <a:ea typeface="华文宋体" panose="02010600040101010101" pitchFamily="2" charset="-122"/>
            </a:endParaRPr>
          </a:p>
          <a:p>
            <a:pPr marL="0" indent="0">
              <a:lnSpc>
                <a:spcPct val="100000"/>
              </a:lnSpc>
              <a:spcBef>
                <a:spcPts val="0"/>
              </a:spcBef>
              <a:buNone/>
              <a:defRPr/>
            </a:pPr>
            <a:r>
              <a:rPr lang="zh-CN" altLang="en-US" sz="2400" b="1" dirty="0">
                <a:latin typeface="华文宋体" panose="02010600040101010101" pitchFamily="2" charset="-122"/>
                <a:ea typeface="华文宋体" panose="02010600040101010101" pitchFamily="2" charset="-122"/>
              </a:rPr>
              <a:t>       不同的人工神经网络模型，有不同的学习</a:t>
            </a:r>
            <a:r>
              <a:rPr lang="en-US" altLang="zh-CN" sz="2400" b="1"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训练算法</a:t>
            </a:r>
          </a:p>
          <a:p>
            <a:pPr algn="just">
              <a:lnSpc>
                <a:spcPct val="100000"/>
              </a:lnSpc>
            </a:pPr>
            <a:r>
              <a:rPr lang="zh-CN" altLang="en-US" sz="2400" b="1" dirty="0">
                <a:latin typeface="华文宋体" panose="02010600040101010101" pitchFamily="2" charset="-122"/>
                <a:ea typeface="华文宋体" panose="02010600040101010101" pitchFamily="2" charset="-122"/>
              </a:rPr>
              <a:t>由于其运算的</a:t>
            </a:r>
            <a:r>
              <a:rPr lang="zh-CN" altLang="en-US" sz="2400" b="1" dirty="0">
                <a:solidFill>
                  <a:srgbClr val="FF3300"/>
                </a:solidFill>
                <a:latin typeface="华文宋体" panose="02010600040101010101" pitchFamily="2" charset="-122"/>
                <a:ea typeface="华文宋体" panose="02010600040101010101" pitchFamily="2" charset="-122"/>
              </a:rPr>
              <a:t>不精确性</a:t>
            </a:r>
            <a:r>
              <a:rPr lang="zh-CN" altLang="en-US" sz="2400" b="1" dirty="0">
                <a:latin typeface="华文宋体" panose="02010600040101010101" pitchFamily="2" charset="-122"/>
                <a:ea typeface="华文宋体" panose="02010600040101010101" pitchFamily="2" charset="-122"/>
              </a:rPr>
              <a:t>，表现成“</a:t>
            </a:r>
            <a:r>
              <a:rPr lang="zh-CN" altLang="en-US" sz="2400" b="1" dirty="0">
                <a:solidFill>
                  <a:srgbClr val="FF3300"/>
                </a:solidFill>
                <a:latin typeface="华文宋体" panose="02010600040101010101" pitchFamily="2" charset="-122"/>
                <a:ea typeface="华文宋体" panose="02010600040101010101" pitchFamily="2" charset="-122"/>
              </a:rPr>
              <a:t>去噪音</a:t>
            </a:r>
            <a:r>
              <a:rPr lang="zh-CN" altLang="en-US" sz="2400" b="1" dirty="0">
                <a:latin typeface="华文宋体" panose="02010600040101010101" pitchFamily="2" charset="-122"/>
                <a:ea typeface="华文宋体" panose="02010600040101010101" pitchFamily="2" charset="-122"/>
              </a:rPr>
              <a:t>、</a:t>
            </a:r>
            <a:r>
              <a:rPr lang="zh-CN" altLang="en-US" sz="2400" b="1" dirty="0">
                <a:solidFill>
                  <a:srgbClr val="FF3300"/>
                </a:solidFill>
                <a:latin typeface="华文宋体" panose="02010600040101010101" pitchFamily="2" charset="-122"/>
                <a:ea typeface="华文宋体" panose="02010600040101010101" pitchFamily="2" charset="-122"/>
              </a:rPr>
              <a:t>容残缺</a:t>
            </a:r>
            <a:r>
              <a:rPr lang="zh-CN" altLang="en-US" sz="2400" b="1" dirty="0">
                <a:latin typeface="华文宋体" panose="02010600040101010101" pitchFamily="2" charset="-122"/>
                <a:ea typeface="华文宋体" panose="02010600040101010101" pitchFamily="2" charset="-122"/>
              </a:rPr>
              <a:t>”的能力，利用这种不精确性，比较自然地实现模式的自动分类。</a:t>
            </a:r>
          </a:p>
          <a:p>
            <a:pPr>
              <a:lnSpc>
                <a:spcPct val="100000"/>
              </a:lnSpc>
            </a:pPr>
            <a:r>
              <a:rPr lang="zh-CN" altLang="en-US" sz="2400" b="1" dirty="0">
                <a:solidFill>
                  <a:srgbClr val="FF3300"/>
                </a:solidFill>
                <a:latin typeface="华文宋体" panose="02010600040101010101" pitchFamily="2" charset="-122"/>
                <a:ea typeface="华文宋体" panose="02010600040101010101" pitchFamily="2" charset="-122"/>
              </a:rPr>
              <a:t>普化</a:t>
            </a:r>
            <a:r>
              <a:rPr lang="zh-CN" altLang="en-US" sz="2400" b="1" dirty="0">
                <a:latin typeface="华文宋体" panose="02010600040101010101" pitchFamily="2" charset="-122"/>
                <a:ea typeface="华文宋体" panose="02010600040101010101" pitchFamily="2" charset="-122"/>
              </a:rPr>
              <a:t>（</a:t>
            </a:r>
            <a:r>
              <a:rPr lang="en-US" altLang="zh-CN" sz="2400" b="1" dirty="0">
                <a:latin typeface="华文宋体" panose="02010600040101010101" pitchFamily="2" charset="-122"/>
                <a:ea typeface="华文宋体" panose="02010600040101010101" pitchFamily="2" charset="-122"/>
              </a:rPr>
              <a:t>Generalization</a:t>
            </a:r>
            <a:r>
              <a:rPr lang="zh-CN" altLang="en-US" sz="2400" b="1" dirty="0">
                <a:latin typeface="华文宋体" panose="02010600040101010101" pitchFamily="2" charset="-122"/>
                <a:ea typeface="华文宋体" panose="02010600040101010101" pitchFamily="2" charset="-122"/>
              </a:rPr>
              <a:t>）能力与</a:t>
            </a:r>
            <a:r>
              <a:rPr lang="zh-CN" altLang="en-US" sz="2400" b="1" dirty="0">
                <a:solidFill>
                  <a:srgbClr val="FF3300"/>
                </a:solidFill>
                <a:latin typeface="华文宋体" panose="02010600040101010101" pitchFamily="2" charset="-122"/>
                <a:ea typeface="华文宋体" panose="02010600040101010101" pitchFamily="2" charset="-122"/>
              </a:rPr>
              <a:t>抽象</a:t>
            </a:r>
            <a:r>
              <a:rPr lang="zh-CN" altLang="en-US" sz="2400" b="1" dirty="0">
                <a:latin typeface="华文宋体" panose="02010600040101010101" pitchFamily="2" charset="-122"/>
                <a:ea typeface="华文宋体" panose="02010600040101010101" pitchFamily="2" charset="-122"/>
              </a:rPr>
              <a:t>能力 </a:t>
            </a:r>
          </a:p>
          <a:p>
            <a:pPr marL="0" indent="0">
              <a:lnSpc>
                <a:spcPct val="150000"/>
              </a:lnSpc>
              <a:spcBef>
                <a:spcPts val="0"/>
              </a:spcBef>
              <a:buFontTx/>
              <a:buNone/>
              <a:defRPr/>
            </a:pPr>
            <a:endParaRPr lang="zh-CN" altLang="en-US" b="1" dirty="0">
              <a:ea typeface="宋体" panose="0201060003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38914" name="Picture 2" descr="https://img2.baidu.com/it/u=2764954910,3311369424&amp;fm=253&amp;fmt=auto&amp;app=138&amp;f=JPEG?w=825&amp;h=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1166" y="3678544"/>
            <a:ext cx="5642596" cy="31794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31420" y="806919"/>
            <a:ext cx="7509510" cy="5544993"/>
          </a:xfrm>
        </p:spPr>
        <p:txBody>
          <a:bodyPr rtlCol="0">
            <a:noAutofit/>
          </a:bodyPr>
          <a:lstStyle/>
          <a:p>
            <a:pPr marL="0" indent="0">
              <a:lnSpc>
                <a:spcPct val="150000"/>
              </a:lnSpc>
              <a:spcBef>
                <a:spcPts val="0"/>
              </a:spcBef>
              <a:buFontTx/>
              <a:buNone/>
              <a:defRPr/>
            </a:pPr>
            <a:r>
              <a:rPr lang="en-US" altLang="zh-CN" b="1" noProof="1">
                <a:latin typeface="华文宋体" panose="02010600040101010101" pitchFamily="2" charset="-122"/>
                <a:ea typeface="华文宋体" panose="02010600040101010101" pitchFamily="2" charset="-122"/>
              </a:rPr>
              <a:t> 3.4</a:t>
            </a:r>
            <a:r>
              <a:rPr lang="zh-CN" altLang="en-US" b="1" dirty="0">
                <a:latin typeface="华文宋体" panose="02010600040101010101" pitchFamily="2" charset="-122"/>
                <a:ea typeface="华文宋体" panose="02010600040101010101" pitchFamily="2" charset="-122"/>
              </a:rPr>
              <a:t>人工神经网络的学习能力</a:t>
            </a:r>
            <a:endParaRPr lang="en-US" altLang="zh-CN" b="1" dirty="0">
              <a:latin typeface="华文宋体" panose="02010600040101010101" pitchFamily="2" charset="-122"/>
              <a:ea typeface="华文宋体" panose="02010600040101010101" pitchFamily="2" charset="-122"/>
            </a:endParaRPr>
          </a:p>
          <a:p>
            <a:pPr algn="just">
              <a:lnSpc>
                <a:spcPts val="4040"/>
              </a:lnSpc>
              <a:spcBef>
                <a:spcPct val="40000"/>
              </a:spcBef>
            </a:pPr>
            <a:r>
              <a:rPr lang="zh-CN" altLang="en-US" b="1" dirty="0">
                <a:latin typeface="华文宋体" panose="02010600040101010101" pitchFamily="2" charset="-122"/>
                <a:ea typeface="华文宋体" panose="02010600040101010101" pitchFamily="2" charset="-122"/>
              </a:rPr>
              <a:t>信息的分布存储提供</a:t>
            </a:r>
            <a:r>
              <a:rPr lang="zh-CN" altLang="en-US" b="1" dirty="0">
                <a:solidFill>
                  <a:srgbClr val="FF3300"/>
                </a:solidFill>
                <a:latin typeface="华文宋体" panose="02010600040101010101" pitchFamily="2" charset="-122"/>
                <a:ea typeface="华文宋体" panose="02010600040101010101" pitchFamily="2" charset="-122"/>
              </a:rPr>
              <a:t>容错</a:t>
            </a:r>
            <a:r>
              <a:rPr lang="zh-CN" altLang="en-US" b="1" dirty="0">
                <a:latin typeface="华文宋体" panose="02010600040101010101" pitchFamily="2" charset="-122"/>
                <a:ea typeface="华文宋体" panose="02010600040101010101" pitchFamily="2" charset="-122"/>
              </a:rPr>
              <a:t>功能</a:t>
            </a:r>
            <a:r>
              <a:rPr lang="en-US" altLang="zh-CN" b="1" dirty="0">
                <a:latin typeface="华文宋体" panose="02010600040101010101" pitchFamily="2" charset="-122"/>
                <a:ea typeface="华文宋体" panose="02010600040101010101" pitchFamily="2" charset="-122"/>
              </a:rPr>
              <a:t>.</a:t>
            </a:r>
          </a:p>
          <a:p>
            <a:pPr algn="just">
              <a:lnSpc>
                <a:spcPts val="4040"/>
              </a:lnSpc>
              <a:spcBef>
                <a:spcPct val="40000"/>
              </a:spcBef>
            </a:pPr>
            <a:r>
              <a:rPr lang="zh-CN" altLang="en-US" b="1" dirty="0">
                <a:latin typeface="华文宋体" panose="02010600040101010101" pitchFamily="2" charset="-122"/>
                <a:ea typeface="华文宋体" panose="02010600040101010101" pitchFamily="2" charset="-122"/>
              </a:rPr>
              <a:t>系统在受到</a:t>
            </a:r>
            <a:r>
              <a:rPr lang="zh-CN" altLang="en-US" b="1" dirty="0">
                <a:solidFill>
                  <a:srgbClr val="FF3300"/>
                </a:solidFill>
                <a:latin typeface="华文宋体" panose="02010600040101010101" pitchFamily="2" charset="-122"/>
                <a:ea typeface="华文宋体" panose="02010600040101010101" pitchFamily="2" charset="-122"/>
              </a:rPr>
              <a:t>局部</a:t>
            </a:r>
            <a:r>
              <a:rPr lang="zh-CN" altLang="en-US" b="1" dirty="0">
                <a:latin typeface="华文宋体" panose="02010600040101010101" pitchFamily="2" charset="-122"/>
                <a:ea typeface="华文宋体" panose="02010600040101010101" pitchFamily="2" charset="-122"/>
              </a:rPr>
              <a:t>损伤时还可以正常工作。</a:t>
            </a:r>
          </a:p>
          <a:p>
            <a:pPr>
              <a:lnSpc>
                <a:spcPts val="4040"/>
              </a:lnSpc>
              <a:spcBef>
                <a:spcPct val="40000"/>
              </a:spcBef>
            </a:pPr>
            <a:r>
              <a:rPr lang="zh-CN" altLang="en-US" b="1" dirty="0">
                <a:latin typeface="华文宋体" panose="02010600040101010101" pitchFamily="2" charset="-122"/>
                <a:ea typeface="华文宋体" panose="02010600040101010101" pitchFamily="2" charset="-122"/>
              </a:rPr>
              <a:t>对一类网来说，当它完成学习后，如果再让它学习新的东西，这时就会破坏原来已学会的东西。</a:t>
            </a:r>
            <a:r>
              <a:rPr lang="zh-CN" altLang="en-US" dirty="0">
                <a:latin typeface="华文宋体" panose="02010600040101010101" pitchFamily="2" charset="-122"/>
                <a:ea typeface="华文宋体" panose="02010600040101010101" pitchFamily="2" charset="-122"/>
              </a:rPr>
              <a:t> </a:t>
            </a:r>
          </a:p>
          <a:p>
            <a:pPr marL="0" indent="0">
              <a:lnSpc>
                <a:spcPct val="150000"/>
              </a:lnSpc>
              <a:spcBef>
                <a:spcPts val="0"/>
              </a:spcBef>
              <a:buFontTx/>
              <a:buNone/>
              <a:defRPr/>
            </a:pPr>
            <a:endParaRPr lang="zh-CN" altLang="en-US" b="1"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8194" name="Picture 2" descr="http://pic.baike.soso.com/p/20140321/20140321124553-12993498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2434" y="3995845"/>
            <a:ext cx="3773704" cy="3162986"/>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https://5b0988e595225.cdn.sohucs.com/images/20180607/08642e0c7dc048bd89e2575d81fc9baa.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35" y="4509985"/>
            <a:ext cx="3446626" cy="2348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344175" y="1431298"/>
            <a:ext cx="7565081" cy="4823388"/>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a:t>
            </a:r>
            <a:r>
              <a:rPr lang="en-US" altLang="zh-CN" sz="2600" b="1" noProof="1">
                <a:latin typeface="华文宋体" panose="02010600040101010101" pitchFamily="2" charset="-122"/>
                <a:ea typeface="华文宋体" panose="02010600040101010101" pitchFamily="2" charset="-122"/>
              </a:rPr>
              <a:t>3.4</a:t>
            </a:r>
            <a:r>
              <a:rPr lang="zh-CN" altLang="en-US" sz="2600" b="1" dirty="0">
                <a:latin typeface="华文宋体" panose="02010600040101010101" pitchFamily="2" charset="-122"/>
                <a:ea typeface="华文宋体" panose="02010600040101010101" pitchFamily="2" charset="-122"/>
              </a:rPr>
              <a:t>人工神经网络的学习能力</a:t>
            </a:r>
            <a:endParaRPr lang="en-US" altLang="zh-CN" sz="2600" b="1" dirty="0">
              <a:latin typeface="华文宋体" panose="02010600040101010101" pitchFamily="2" charset="-122"/>
              <a:ea typeface="华文宋体" panose="02010600040101010101" pitchFamily="2" charset="-122"/>
            </a:endParaRPr>
          </a:p>
          <a:p>
            <a:pPr marL="0" indent="0">
              <a:lnSpc>
                <a:spcPct val="130000"/>
              </a:lnSpc>
              <a:spcBef>
                <a:spcPts val="0"/>
              </a:spcBef>
              <a:buNone/>
              <a:defRPr/>
            </a:pPr>
            <a:r>
              <a:rPr lang="zh-CN" altLang="en-US" sz="2600" b="1" dirty="0">
                <a:latin typeface="华文宋体" panose="02010600040101010101" pitchFamily="2" charset="-122"/>
                <a:ea typeface="华文宋体" panose="02010600040101010101" pitchFamily="2" charset="-122"/>
              </a:rPr>
              <a:t>   适应性问题</a:t>
            </a:r>
            <a:r>
              <a:rPr lang="zh-CN" altLang="en-US" sz="2600" dirty="0">
                <a:latin typeface="华文宋体" panose="02010600040101010101" pitchFamily="2" charset="-122"/>
                <a:ea typeface="华文宋体" panose="02010600040101010101" pitchFamily="2" charset="-122"/>
              </a:rPr>
              <a:t> </a:t>
            </a:r>
            <a:endParaRPr lang="en-US" altLang="zh-CN" sz="2600" dirty="0">
              <a:latin typeface="华文宋体" panose="02010600040101010101" pitchFamily="2" charset="-122"/>
              <a:ea typeface="华文宋体" panose="02010600040101010101" pitchFamily="2" charset="-122"/>
            </a:endParaRPr>
          </a:p>
          <a:p>
            <a:pPr algn="just">
              <a:lnSpc>
                <a:spcPct val="130000"/>
              </a:lnSpc>
              <a:spcBef>
                <a:spcPts val="0"/>
              </a:spcBef>
            </a:pPr>
            <a:r>
              <a:rPr lang="zh-CN" altLang="en-US" sz="2600" b="1" dirty="0">
                <a:latin typeface="华文宋体" panose="02010600040101010101" pitchFamily="2" charset="-122"/>
                <a:ea typeface="华文宋体" panose="02010600040101010101" pitchFamily="2" charset="-122"/>
              </a:rPr>
              <a:t>擅长两个方面：</a:t>
            </a:r>
            <a:endParaRPr lang="en-US" altLang="zh-CN" sz="2600" b="1" dirty="0">
              <a:latin typeface="华文宋体" panose="02010600040101010101" pitchFamily="2" charset="-122"/>
              <a:ea typeface="华文宋体" panose="02010600040101010101" pitchFamily="2" charset="-122"/>
            </a:endParaRPr>
          </a:p>
          <a:p>
            <a:pPr algn="just">
              <a:lnSpc>
                <a:spcPct val="130000"/>
              </a:lnSpc>
              <a:spcBef>
                <a:spcPts val="0"/>
              </a:spcBef>
            </a:pPr>
            <a:r>
              <a:rPr lang="zh-CN" altLang="en-US" sz="2600" b="1" dirty="0">
                <a:latin typeface="华文宋体" panose="02010600040101010101" pitchFamily="2" charset="-122"/>
                <a:ea typeface="华文宋体" panose="02010600040101010101" pitchFamily="2" charset="-122"/>
              </a:rPr>
              <a:t>对大量的数据进行分类；学习一个复杂的非线性映射。</a:t>
            </a:r>
          </a:p>
          <a:p>
            <a:pPr>
              <a:lnSpc>
                <a:spcPct val="130000"/>
              </a:lnSpc>
              <a:spcBef>
                <a:spcPts val="0"/>
              </a:spcBef>
            </a:pPr>
            <a:r>
              <a:rPr lang="zh-CN" altLang="en-US" sz="2600" b="1" dirty="0">
                <a:latin typeface="华文宋体" panose="02010600040101010101" pitchFamily="2" charset="-122"/>
                <a:ea typeface="华文宋体" panose="02010600040101010101" pitchFamily="2" charset="-122"/>
              </a:rPr>
              <a:t>目前应用：语音、视觉、知识处理、辅助决策等方面。在数据压缩、模式匹配、系统建模、模糊控制、求组合优化问题的最佳解</a:t>
            </a:r>
            <a:r>
              <a:rPr lang="zh-CN" altLang="en-US" sz="2600" b="1">
                <a:latin typeface="华文宋体" panose="02010600040101010101" pitchFamily="2" charset="-122"/>
                <a:ea typeface="华文宋体" panose="02010600040101010101" pitchFamily="2" charset="-122"/>
              </a:rPr>
              <a:t>的近似解等</a:t>
            </a:r>
            <a:r>
              <a:rPr lang="zh-CN" altLang="en-US" sz="2600" b="1" dirty="0">
                <a:latin typeface="华文宋体" panose="02010600040101010101" pitchFamily="2" charset="-122"/>
                <a:ea typeface="华文宋体" panose="02010600040101010101" pitchFamily="2" charset="-122"/>
              </a:rPr>
              <a:t>方面也有较好的应用。</a:t>
            </a:r>
            <a:endParaRPr lang="zh-CN" altLang="en-US" sz="2600"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pic>
        <p:nvPicPr>
          <p:cNvPr id="40962" name="Picture 2" descr="https://imgtec.eetrend.com/sites/imgtec.eetrend.com/files/201708/blog/10235-29088-033.jpg?15033657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287" y="869437"/>
            <a:ext cx="3669891" cy="2195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 萌芽期（</a:t>
            </a:r>
            <a:r>
              <a:rPr lang="en-US" altLang="zh-CN" b="1" dirty="0">
                <a:latin typeface="华文宋体" panose="02010600040101010101" pitchFamily="2" charset="-122"/>
                <a:ea typeface="华文宋体" panose="02010600040101010101" pitchFamily="2" charset="-122"/>
              </a:rPr>
              <a:t>20</a:t>
            </a:r>
            <a:r>
              <a:rPr lang="zh-CN" altLang="en-US" b="1" dirty="0">
                <a:latin typeface="华文宋体" panose="02010600040101010101" pitchFamily="2" charset="-122"/>
                <a:ea typeface="华文宋体" panose="02010600040101010101" pitchFamily="2" charset="-122"/>
              </a:rPr>
              <a:t>世纪</a:t>
            </a:r>
            <a:r>
              <a:rPr lang="en-US" altLang="zh-CN" b="1" dirty="0">
                <a:latin typeface="华文宋体" panose="02010600040101010101" pitchFamily="2" charset="-122"/>
                <a:ea typeface="华文宋体" panose="02010600040101010101" pitchFamily="2" charset="-122"/>
              </a:rPr>
              <a:t>40</a:t>
            </a:r>
            <a:r>
              <a:rPr lang="zh-CN" altLang="en-US" b="1" dirty="0">
                <a:latin typeface="华文宋体" panose="02010600040101010101" pitchFamily="2" charset="-122"/>
                <a:ea typeface="华文宋体" panose="02010600040101010101" pitchFamily="2" charset="-122"/>
              </a:rPr>
              <a:t>年代）</a:t>
            </a:r>
            <a:endParaRPr lang="zh-CN" altLang="en-US" dirty="0">
              <a:latin typeface="华文宋体" panose="02010600040101010101" pitchFamily="2" charset="-122"/>
              <a:ea typeface="华文宋体" panose="02010600040101010101" pitchFamily="2" charset="-122"/>
            </a:endParaRPr>
          </a:p>
          <a:p>
            <a:pPr algn="just">
              <a:lnSpc>
                <a:spcPts val="3965"/>
              </a:lnSpc>
            </a:pPr>
            <a:r>
              <a:rPr lang="en-US" altLang="zh-CN" b="1" dirty="0">
                <a:latin typeface="华文宋体" panose="02010600040101010101" pitchFamily="2" charset="-122"/>
                <a:ea typeface="华文宋体" panose="02010600040101010101" pitchFamily="2" charset="-122"/>
              </a:rPr>
              <a:t>1943</a:t>
            </a:r>
            <a:r>
              <a:rPr lang="zh-CN" altLang="en-US" b="1" dirty="0">
                <a:latin typeface="华文宋体" panose="02010600040101010101" pitchFamily="2" charset="-122"/>
                <a:ea typeface="华文宋体" panose="02010600040101010101" pitchFamily="2" charset="-122"/>
              </a:rPr>
              <a:t>年，心理学家</a:t>
            </a:r>
            <a:r>
              <a:rPr lang="en-US" altLang="zh-CN" b="1" dirty="0">
                <a:latin typeface="华文宋体" panose="02010600040101010101" pitchFamily="2" charset="-122"/>
                <a:ea typeface="华文宋体" panose="02010600040101010101" pitchFamily="2" charset="-122"/>
              </a:rPr>
              <a:t>McCulloch</a:t>
            </a:r>
            <a:r>
              <a:rPr lang="zh-CN" altLang="en-US" b="1" dirty="0">
                <a:latin typeface="华文宋体" panose="02010600040101010101" pitchFamily="2" charset="-122"/>
                <a:ea typeface="华文宋体" panose="02010600040101010101" pitchFamily="2" charset="-122"/>
              </a:rPr>
              <a:t>和数学家</a:t>
            </a:r>
            <a:r>
              <a:rPr lang="en-US" altLang="zh-CN" b="1" dirty="0">
                <a:latin typeface="华文宋体" panose="02010600040101010101" pitchFamily="2" charset="-122"/>
                <a:ea typeface="华文宋体" panose="02010600040101010101" pitchFamily="2" charset="-122"/>
              </a:rPr>
              <a:t>Pitts</a:t>
            </a:r>
            <a:r>
              <a:rPr lang="zh-CN" altLang="en-US" b="1" dirty="0">
                <a:latin typeface="华文宋体" panose="02010600040101010101" pitchFamily="2" charset="-122"/>
                <a:ea typeface="华文宋体" panose="02010600040101010101" pitchFamily="2" charset="-122"/>
              </a:rPr>
              <a:t>建立起了著名的阈值加权和模型，简称为</a:t>
            </a:r>
            <a:r>
              <a:rPr lang="en-US" altLang="zh-CN" b="1" dirty="0">
                <a:latin typeface="华文宋体" panose="02010600040101010101" pitchFamily="2" charset="-122"/>
                <a:ea typeface="华文宋体" panose="02010600040101010101" pitchFamily="2" charset="-122"/>
              </a:rPr>
              <a:t>M-P</a:t>
            </a:r>
            <a:r>
              <a:rPr lang="zh-CN" altLang="en-US" b="1" dirty="0">
                <a:latin typeface="华文宋体" panose="02010600040101010101" pitchFamily="2" charset="-122"/>
                <a:ea typeface="华文宋体" panose="02010600040101010101" pitchFamily="2" charset="-122"/>
              </a:rPr>
              <a:t>模型。发表于数学生物物理学会刊</a:t>
            </a:r>
            <a:r>
              <a:rPr lang="en-US" altLang="zh-CN" b="1" dirty="0">
                <a:latin typeface="华文宋体" panose="02010600040101010101" pitchFamily="2" charset="-122"/>
                <a:ea typeface="华文宋体" panose="02010600040101010101" pitchFamily="2" charset="-122"/>
              </a:rPr>
              <a:t>《Bulletin of </a:t>
            </a:r>
            <a:r>
              <a:rPr lang="en-US" altLang="zh-CN" b="1" dirty="0" err="1">
                <a:latin typeface="华文宋体" panose="02010600040101010101" pitchFamily="2" charset="-122"/>
                <a:ea typeface="华文宋体" panose="02010600040101010101" pitchFamily="2" charset="-122"/>
              </a:rPr>
              <a:t>Methematical</a:t>
            </a:r>
            <a:r>
              <a:rPr lang="en-US" altLang="zh-CN" b="1" dirty="0">
                <a:latin typeface="华文宋体" panose="02010600040101010101" pitchFamily="2" charset="-122"/>
                <a:ea typeface="华文宋体" panose="02010600040101010101" pitchFamily="2" charset="-122"/>
              </a:rPr>
              <a:t> Biophysics》</a:t>
            </a:r>
          </a:p>
          <a:p>
            <a:pPr>
              <a:lnSpc>
                <a:spcPts val="3965"/>
              </a:lnSpc>
            </a:pPr>
            <a:r>
              <a:rPr lang="en-US" altLang="zh-CN" b="1" dirty="0">
                <a:latin typeface="华文宋体" panose="02010600040101010101" pitchFamily="2" charset="-122"/>
                <a:ea typeface="华文宋体" panose="02010600040101010101" pitchFamily="2" charset="-122"/>
              </a:rPr>
              <a:t>1949</a:t>
            </a:r>
            <a:r>
              <a:rPr lang="zh-CN" altLang="en-US" b="1" dirty="0">
                <a:latin typeface="华文宋体" panose="02010600040101010101" pitchFamily="2" charset="-122"/>
                <a:ea typeface="华文宋体" panose="02010600040101010101" pitchFamily="2" charset="-122"/>
              </a:rPr>
              <a:t>年，心理学家</a:t>
            </a:r>
            <a:r>
              <a:rPr lang="en-US" altLang="zh-CN" b="1" dirty="0">
                <a:latin typeface="华文宋体" panose="02010600040101010101" pitchFamily="2" charset="-122"/>
                <a:ea typeface="华文宋体" panose="02010600040101010101" pitchFamily="2" charset="-122"/>
              </a:rPr>
              <a:t>D. O. Hebb</a:t>
            </a:r>
            <a:r>
              <a:rPr lang="zh-CN" altLang="en-US" b="1" dirty="0">
                <a:latin typeface="华文宋体" panose="02010600040101010101" pitchFamily="2" charset="-122"/>
                <a:ea typeface="华文宋体" panose="02010600040101010101" pitchFamily="2" charset="-122"/>
              </a:rPr>
              <a:t>提出神经元之间突触联系是可变的假说</a:t>
            </a:r>
            <a:r>
              <a:rPr lang="en-US" altLang="zh-CN" b="1" dirty="0">
                <a:latin typeface="华文宋体" panose="02010600040101010101" pitchFamily="2" charset="-122"/>
                <a:ea typeface="华文宋体" panose="02010600040101010101" pitchFamily="2" charset="-122"/>
              </a:rPr>
              <a:t>——Hebb</a:t>
            </a:r>
            <a:r>
              <a:rPr lang="zh-CN" altLang="en-US" b="1" dirty="0">
                <a:latin typeface="华文宋体" panose="02010600040101010101" pitchFamily="2" charset="-122"/>
                <a:ea typeface="华文宋体" panose="02010600040101010101" pitchFamily="2" charset="-122"/>
              </a:rPr>
              <a:t>学习律。</a:t>
            </a:r>
            <a:r>
              <a:rPr lang="zh-CN" altLang="en-US" dirty="0">
                <a:latin typeface="华文宋体" panose="02010600040101010101" pitchFamily="2" charset="-122"/>
                <a:ea typeface="华文宋体" panose="02010600040101010101" pitchFamily="2" charset="-122"/>
              </a:rPr>
              <a:t> </a:t>
            </a:r>
          </a:p>
          <a:p>
            <a:pPr marL="0" indent="0">
              <a:lnSpc>
                <a:spcPct val="130000"/>
              </a:lnSpc>
              <a:spcBef>
                <a:spcPts val="0"/>
              </a:spcBef>
              <a:buFontTx/>
              <a:buNone/>
              <a:defRPr/>
            </a:pPr>
            <a:endParaRPr lang="zh-CN" altLang="en-US"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 第一高潮期（</a:t>
            </a:r>
            <a:r>
              <a:rPr lang="en-US" altLang="zh-CN" b="1" dirty="0">
                <a:latin typeface="华文宋体" panose="02010600040101010101" pitchFamily="2" charset="-122"/>
                <a:ea typeface="华文宋体" panose="02010600040101010101" pitchFamily="2" charset="-122"/>
              </a:rPr>
              <a:t>1950~1968</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algn="just">
              <a:lnSpc>
                <a:spcPts val="4440"/>
              </a:lnSpc>
              <a:spcBef>
                <a:spcPct val="30000"/>
              </a:spcBef>
            </a:pPr>
            <a:r>
              <a:rPr lang="zh-CN" altLang="en-US" b="1" dirty="0">
                <a:latin typeface="华文宋体" panose="02010600040101010101" pitchFamily="2" charset="-122"/>
                <a:ea typeface="华文宋体" panose="02010600040101010101" pitchFamily="2" charset="-122"/>
              </a:rPr>
              <a:t>以</a:t>
            </a:r>
            <a:r>
              <a:rPr lang="en-US" altLang="zh-CN" b="1" dirty="0">
                <a:latin typeface="华文宋体" panose="02010600040101010101" pitchFamily="2" charset="-122"/>
                <a:ea typeface="华文宋体" panose="02010600040101010101" pitchFamily="2" charset="-122"/>
              </a:rPr>
              <a:t>Marvin Minsky</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Frank Rosenblatt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Bernard </a:t>
            </a:r>
            <a:r>
              <a:rPr lang="en-US" altLang="zh-CN" b="1" dirty="0" err="1">
                <a:latin typeface="华文宋体" panose="02010600040101010101" pitchFamily="2" charset="-122"/>
                <a:ea typeface="华文宋体" panose="02010600040101010101" pitchFamily="2" charset="-122"/>
              </a:rPr>
              <a:t>Widrow</a:t>
            </a:r>
            <a:r>
              <a:rPr lang="zh-CN" altLang="en-US" b="1" dirty="0">
                <a:latin typeface="华文宋体" panose="02010600040101010101" pitchFamily="2" charset="-122"/>
                <a:ea typeface="华文宋体" panose="02010600040101010101" pitchFamily="2" charset="-122"/>
              </a:rPr>
              <a:t>等为代表人物，代表作是单级感知器（</a:t>
            </a:r>
            <a:r>
              <a:rPr lang="en-US" altLang="zh-CN" b="1" dirty="0">
                <a:solidFill>
                  <a:srgbClr val="FF0000"/>
                </a:solidFill>
                <a:latin typeface="华文宋体" panose="02010600040101010101" pitchFamily="2" charset="-122"/>
                <a:ea typeface="华文宋体" panose="02010600040101010101" pitchFamily="2" charset="-122"/>
              </a:rPr>
              <a:t>Perceptron</a:t>
            </a:r>
            <a:r>
              <a:rPr lang="zh-CN" altLang="en-US" b="1" dirty="0">
                <a:latin typeface="华文宋体" panose="02010600040101010101" pitchFamily="2" charset="-122"/>
                <a:ea typeface="华文宋体" panose="02010600040101010101" pitchFamily="2" charset="-122"/>
              </a:rPr>
              <a:t>）。</a:t>
            </a:r>
          </a:p>
          <a:p>
            <a:pPr algn="just">
              <a:lnSpc>
                <a:spcPts val="4440"/>
              </a:lnSpc>
              <a:spcBef>
                <a:spcPct val="30000"/>
              </a:spcBef>
            </a:pPr>
            <a:r>
              <a:rPr lang="zh-CN" altLang="en-US" b="1" dirty="0">
                <a:latin typeface="华文宋体" panose="02010600040101010101" pitchFamily="2" charset="-122"/>
                <a:ea typeface="华文宋体" panose="02010600040101010101" pitchFamily="2" charset="-122"/>
              </a:rPr>
              <a:t>可用电子线路模拟</a:t>
            </a:r>
          </a:p>
          <a:p>
            <a:pPr>
              <a:lnSpc>
                <a:spcPts val="4440"/>
              </a:lnSpc>
              <a:spcBef>
                <a:spcPct val="30000"/>
              </a:spcBef>
            </a:pPr>
            <a:r>
              <a:rPr lang="zh-CN" altLang="en-US" b="1" dirty="0">
                <a:latin typeface="华文宋体" panose="02010600040101010101" pitchFamily="2" charset="-122"/>
                <a:ea typeface="华文宋体" panose="02010600040101010101" pitchFamily="2" charset="-122"/>
              </a:rPr>
              <a:t>人们乐观地认为几乎已经找到了智能的关键。许多部门都开始大批地投入此项研究，希望尽快占领制高点。</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554499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宋体" panose="02010600030101010101" pitchFamily="2" charset="-122"/>
                <a:ea typeface="宋体" panose="02010600030101010101" pitchFamily="2" charset="-122"/>
              </a:rPr>
              <a:t>反思期（</a:t>
            </a:r>
            <a:r>
              <a:rPr lang="en-US" altLang="zh-CN" b="1" dirty="0">
                <a:latin typeface="Times New Roman" panose="02020603050405020304" pitchFamily="18" charset="0"/>
                <a:ea typeface="宋体" panose="02010600030101010101" pitchFamily="2" charset="-122"/>
              </a:rPr>
              <a:t>1969~1982</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a:spcBef>
                <a:spcPct val="50000"/>
              </a:spcBef>
            </a:pPr>
            <a:r>
              <a:rPr lang="en-US" altLang="zh-CN" b="1" dirty="0">
                <a:latin typeface="Times New Roman" panose="02020603050405020304" pitchFamily="18" charset="0"/>
                <a:ea typeface="宋体" panose="02010600030101010101" pitchFamily="2" charset="-122"/>
              </a:rPr>
              <a:t>M. L. Minsky</a:t>
            </a:r>
            <a:r>
              <a:rPr lang="zh-CN" altLang="en-US" b="1" dirty="0">
                <a:latin typeface="宋体" panose="02010600030101010101" pitchFamily="2" charset="-122"/>
                <a:ea typeface="宋体" panose="02010600030101010101" pitchFamily="2" charset="-122"/>
              </a:rPr>
              <a:t>和</a:t>
            </a:r>
            <a:r>
              <a:rPr lang="en-US" altLang="zh-CN" b="1" dirty="0">
                <a:latin typeface="Times New Roman" panose="02020603050405020304" pitchFamily="18" charset="0"/>
                <a:ea typeface="宋体" panose="02010600030101010101" pitchFamily="2" charset="-122"/>
              </a:rPr>
              <a:t>S. </a:t>
            </a:r>
            <a:r>
              <a:rPr lang="en-US" altLang="zh-CN" b="1" dirty="0" err="1">
                <a:latin typeface="Times New Roman" panose="02020603050405020304" pitchFamily="18" charset="0"/>
                <a:ea typeface="宋体" panose="02010600030101010101" pitchFamily="2" charset="-122"/>
              </a:rPr>
              <a:t>Papert</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Perceptron</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MIT Press</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1969</a:t>
            </a:r>
            <a:r>
              <a:rPr lang="zh-CN" altLang="en-US" b="1" dirty="0">
                <a:latin typeface="宋体" panose="02010600030101010101" pitchFamily="2" charset="-122"/>
                <a:ea typeface="宋体" panose="02010600030101010101" pitchFamily="2" charset="-122"/>
              </a:rPr>
              <a:t>年</a:t>
            </a:r>
            <a:r>
              <a:rPr lang="zh-CN" altLang="en-US" b="1" dirty="0">
                <a:ea typeface="宋体" panose="02010600030101010101" pitchFamily="2" charset="-122"/>
              </a:rPr>
              <a:t> </a:t>
            </a:r>
          </a:p>
          <a:p>
            <a:pPr>
              <a:spcBef>
                <a:spcPct val="50000"/>
              </a:spcBef>
            </a:pPr>
            <a:r>
              <a:rPr lang="en-US" altLang="zh-CN" b="1" dirty="0">
                <a:latin typeface="宋体" panose="02010600030101010101" pitchFamily="2" charset="-122"/>
                <a:ea typeface="宋体" panose="02010600030101010101" pitchFamily="2" charset="-122"/>
              </a:rPr>
              <a:t>“</a:t>
            </a:r>
            <a:r>
              <a:rPr lang="zh-CN" altLang="en-US" b="1" dirty="0">
                <a:solidFill>
                  <a:srgbClr val="FF0000"/>
                </a:solidFill>
                <a:latin typeface="宋体" panose="02010600030101010101" pitchFamily="2" charset="-122"/>
                <a:ea typeface="宋体" panose="02010600030101010101" pitchFamily="2" charset="-122"/>
              </a:rPr>
              <a:t>异或</a:t>
            </a:r>
            <a:r>
              <a:rPr lang="zh-CN" altLang="en-US"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运算不可表示</a:t>
            </a:r>
            <a:r>
              <a:rPr lang="zh-CN" altLang="en-US" b="1" dirty="0">
                <a:ea typeface="宋体" panose="02010600030101010101" pitchFamily="2" charset="-122"/>
              </a:rPr>
              <a:t> </a:t>
            </a:r>
          </a:p>
          <a:p>
            <a:pPr>
              <a:spcBef>
                <a:spcPct val="50000"/>
              </a:spcBef>
            </a:pPr>
            <a:r>
              <a:rPr lang="zh-CN" altLang="en-US" b="1" dirty="0">
                <a:latin typeface="宋体" panose="02010600030101010101" pitchFamily="2" charset="-122"/>
                <a:ea typeface="宋体" panose="02010600030101010101" pitchFamily="2" charset="-122"/>
              </a:rPr>
              <a:t>二十世纪</a:t>
            </a:r>
            <a:r>
              <a:rPr lang="en-US" altLang="zh-CN" b="1" dirty="0">
                <a:latin typeface="Times New Roman" panose="02020603050405020304" pitchFamily="18" charset="0"/>
                <a:ea typeface="宋体" panose="02010600030101010101" pitchFamily="2" charset="-122"/>
              </a:rPr>
              <a:t>70</a:t>
            </a:r>
            <a:r>
              <a:rPr lang="zh-CN" altLang="en-US" b="1" dirty="0">
                <a:latin typeface="宋体" panose="02010600030101010101" pitchFamily="2" charset="-122"/>
                <a:ea typeface="宋体" panose="02010600030101010101" pitchFamily="2" charset="-122"/>
              </a:rPr>
              <a:t>年代和</a:t>
            </a:r>
            <a:r>
              <a:rPr lang="en-US" altLang="zh-CN" b="1" dirty="0">
                <a:latin typeface="Times New Roman" panose="02020603050405020304" pitchFamily="18" charset="0"/>
                <a:ea typeface="宋体" panose="02010600030101010101" pitchFamily="2" charset="-122"/>
              </a:rPr>
              <a:t>80</a:t>
            </a:r>
            <a:r>
              <a:rPr lang="zh-CN" altLang="en-US" b="1" dirty="0">
                <a:latin typeface="宋体" panose="02010600030101010101" pitchFamily="2" charset="-122"/>
                <a:ea typeface="宋体" panose="02010600030101010101" pitchFamily="2" charset="-122"/>
              </a:rPr>
              <a:t>年代早期的研究结果</a:t>
            </a:r>
            <a:r>
              <a:rPr lang="zh-CN" altLang="en-US" b="1" dirty="0">
                <a:ea typeface="宋体" panose="02010600030101010101" pitchFamily="2" charset="-122"/>
              </a:rPr>
              <a:t> </a:t>
            </a:r>
          </a:p>
          <a:p>
            <a:pPr>
              <a:spcBef>
                <a:spcPct val="50000"/>
              </a:spcBef>
            </a:pPr>
            <a:r>
              <a:rPr lang="zh-CN" altLang="en-US" b="1" dirty="0">
                <a:latin typeface="宋体" panose="02010600030101010101" pitchFamily="2" charset="-122"/>
                <a:ea typeface="宋体" panose="02010600030101010101" pitchFamily="2" charset="-122"/>
              </a:rPr>
              <a:t>认识规律：认识</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实践</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再认识</a:t>
            </a:r>
            <a:r>
              <a:rPr lang="zh-CN" altLang="en-US" b="1" dirty="0">
                <a:ea typeface="宋体" panose="0201060003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1" y="1027257"/>
            <a:ext cx="7509510" cy="402480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J. Hopfield</a:t>
            </a:r>
            <a:r>
              <a:rPr lang="zh-CN" altLang="en-US" b="1" dirty="0">
                <a:latin typeface="华文宋体" panose="02010600040101010101" pitchFamily="2" charset="-122"/>
                <a:ea typeface="华文宋体" panose="02010600040101010101" pitchFamily="2" charset="-122"/>
              </a:rPr>
              <a:t>提出循环网络</a:t>
            </a:r>
          </a:p>
          <a:p>
            <a:pPr lvl="1"/>
            <a:r>
              <a:rPr lang="zh-CN" altLang="en-US" sz="2800" b="1" dirty="0">
                <a:latin typeface="华文宋体" panose="02010600040101010101" pitchFamily="2" charset="-122"/>
                <a:ea typeface="华文宋体" panose="02010600040101010101" pitchFamily="2" charset="-122"/>
              </a:rPr>
              <a:t>用</a:t>
            </a:r>
            <a:r>
              <a:rPr lang="en-US" altLang="zh-CN" sz="2800" b="1" dirty="0" err="1">
                <a:solidFill>
                  <a:srgbClr val="FF3300"/>
                </a:solidFill>
                <a:latin typeface="华文宋体" panose="02010600040101010101" pitchFamily="2" charset="-122"/>
                <a:ea typeface="华文宋体" panose="02010600040101010101" pitchFamily="2" charset="-122"/>
              </a:rPr>
              <a:t>Lyapunov</a:t>
            </a:r>
            <a:r>
              <a:rPr lang="zh-CN" altLang="en-US" sz="2800" b="1" dirty="0">
                <a:solidFill>
                  <a:srgbClr val="FF3300"/>
                </a:solidFill>
                <a:latin typeface="华文宋体" panose="02010600040101010101" pitchFamily="2" charset="-122"/>
                <a:ea typeface="华文宋体" panose="02010600040101010101" pitchFamily="2" charset="-122"/>
              </a:rPr>
              <a:t>函数</a:t>
            </a:r>
            <a:r>
              <a:rPr lang="zh-CN" altLang="en-US" sz="2800" b="1" dirty="0">
                <a:latin typeface="华文宋体" panose="02010600040101010101" pitchFamily="2" charset="-122"/>
                <a:ea typeface="华文宋体" panose="02010600040101010101" pitchFamily="2" charset="-122"/>
              </a:rPr>
              <a:t>作为网络性能判定的能量函数，建立</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稳定性的判别依据</a:t>
            </a:r>
          </a:p>
          <a:p>
            <a:pPr lvl="1"/>
            <a:r>
              <a:rPr lang="zh-CN" altLang="en-US" sz="2800" b="1" dirty="0">
                <a:latin typeface="华文宋体" panose="02010600040101010101" pitchFamily="2" charset="-122"/>
                <a:ea typeface="华文宋体" panose="02010600040101010101" pitchFamily="2" charset="-122"/>
              </a:rPr>
              <a:t>阐明了</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与动力学的关系</a:t>
            </a:r>
          </a:p>
          <a:p>
            <a:pPr lvl="1"/>
            <a:r>
              <a:rPr lang="zh-CN" altLang="en-US" sz="2800" b="1" dirty="0">
                <a:latin typeface="华文宋体" panose="02010600040101010101" pitchFamily="2" charset="-122"/>
                <a:ea typeface="华文宋体" panose="02010600040101010101" pitchFamily="2" charset="-122"/>
              </a:rPr>
              <a:t>用非线性动力学的方法来研究</a:t>
            </a:r>
            <a:r>
              <a:rPr lang="en-US" altLang="zh-CN" sz="2800" b="1" dirty="0">
                <a:latin typeface="华文宋体" panose="02010600040101010101" pitchFamily="2" charset="-122"/>
                <a:ea typeface="华文宋体" panose="02010600040101010101" pitchFamily="2" charset="-122"/>
              </a:rPr>
              <a:t>ANN</a:t>
            </a:r>
            <a:r>
              <a:rPr lang="zh-CN" altLang="en-US" sz="2800" b="1" dirty="0">
                <a:latin typeface="华文宋体" panose="02010600040101010101" pitchFamily="2" charset="-122"/>
                <a:ea typeface="华文宋体" panose="02010600040101010101" pitchFamily="2" charset="-122"/>
              </a:rPr>
              <a:t>的特性</a:t>
            </a:r>
          </a:p>
          <a:p>
            <a:pPr lvl="1"/>
            <a:r>
              <a:rPr lang="zh-CN" altLang="en-US" sz="2800" b="1" dirty="0">
                <a:latin typeface="华文宋体" panose="02010600040101010101" pitchFamily="2" charset="-122"/>
                <a:ea typeface="华文宋体" panose="02010600040101010101" pitchFamily="2" charset="-122"/>
              </a:rPr>
              <a:t>指出信息被存放在网络中神经元的联接上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graphicFrame>
        <p:nvGraphicFramePr>
          <p:cNvPr id="13" name="对象 56326"/>
          <p:cNvGraphicFramePr>
            <a:graphicFrameLocks noChangeAspect="1"/>
          </p:cNvGraphicFramePr>
          <p:nvPr/>
        </p:nvGraphicFramePr>
        <p:xfrm>
          <a:off x="171873" y="5087447"/>
          <a:ext cx="8172450" cy="1066800"/>
        </p:xfrm>
        <a:graphic>
          <a:graphicData uri="http://schemas.openxmlformats.org/presentationml/2006/ole">
            <mc:AlternateContent xmlns:mc="http://schemas.openxmlformats.org/markup-compatibility/2006">
              <mc:Choice xmlns:v="urn:schemas-microsoft-com:vml" Requires="v">
                <p:oleObj r:id="rId5" imgW="3618230" imgH="444500" progId="Equation.3">
                  <p:embed/>
                </p:oleObj>
              </mc:Choice>
              <mc:Fallback>
                <p:oleObj r:id="rId5" imgW="3618230" imgH="444500" progId="Equation.3">
                  <p:embed/>
                  <p:pic>
                    <p:nvPicPr>
                      <p:cNvPr id="0" name="对象 56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73" y="5087447"/>
                        <a:ext cx="8172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1460" y="317587"/>
            <a:ext cx="7083991" cy="707886"/>
          </a:xfrm>
          <a:prstGeom prst="rect">
            <a:avLst/>
          </a:prstGeom>
        </p:spPr>
        <p:txBody>
          <a:bodyPr wrap="none">
            <a:spAutoFit/>
          </a:bodyPr>
          <a:lstStyle/>
          <a:p>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世界最大</a:t>
            </a:r>
            <a:r>
              <a:rPr lang="en-US" altLang="zh-CN" sz="4000" b="1" kern="0" dirty="0">
                <a:solidFill>
                  <a:srgbClr val="333333"/>
                </a:solidFill>
                <a:latin typeface="华文宋体" panose="02010600040101010101" pitchFamily="2" charset="-122"/>
                <a:ea typeface="华文宋体" panose="02010600040101010101" pitchFamily="2" charset="-122"/>
              </a:rPr>
              <a:t>“</a:t>
            </a:r>
            <a:r>
              <a:rPr lang="zh-CN"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人造脑</a:t>
            </a:r>
            <a:r>
              <a:rPr lang="en-US" altLang="zh-CN" sz="4000" b="1" kern="0" dirty="0">
                <a:solidFill>
                  <a:srgbClr val="333333"/>
                </a:solidFill>
                <a:latin typeface="华文宋体" panose="02010600040101010101" pitchFamily="2" charset="-122"/>
                <a:ea typeface="华文宋体" panose="02010600040101010101" pitchFamily="2" charset="-122"/>
              </a:rPr>
              <a:t>”</a:t>
            </a:r>
            <a:r>
              <a:rPr lang="en-US" altLang="zh-CN" sz="4000" b="1" kern="0" dirty="0">
                <a:solidFill>
                  <a:srgbClr val="333333"/>
                </a:solidFill>
                <a:latin typeface="华文宋体" panose="02010600040101010101" pitchFamily="2" charset="-122"/>
                <a:ea typeface="华文宋体" panose="02010600040101010101" pitchFamily="2" charset="-122"/>
                <a:cs typeface="Arial" panose="020B0604020202020204" pitchFamily="34" charset="0"/>
              </a:rPr>
              <a:t>-----</a:t>
            </a:r>
            <a:r>
              <a:rPr lang="en-US" altLang="zh-CN" sz="4000" b="1" kern="0" dirty="0">
                <a:solidFill>
                  <a:srgbClr val="333333"/>
                </a:solidFill>
                <a:latin typeface="华文宋体" panose="02010600040101010101" pitchFamily="2" charset="-122"/>
                <a:ea typeface="华文宋体" panose="02010600040101010101" pitchFamily="2" charset="-122"/>
              </a:rPr>
              <a:t>Spiking</a:t>
            </a:r>
            <a:endParaRPr lang="zh-CN" altLang="en-US" sz="4000" b="1" dirty="0">
              <a:latin typeface="华文宋体" panose="02010600040101010101" pitchFamily="2" charset="-122"/>
              <a:ea typeface="华文宋体" panose="02010600040101010101" pitchFamily="2" charset="-122"/>
            </a:endParaRPr>
          </a:p>
        </p:txBody>
      </p:sp>
      <p:sp>
        <p:nvSpPr>
          <p:cNvPr id="14" name="矩形 13"/>
          <p:cNvSpPr/>
          <p:nvPr/>
        </p:nvSpPr>
        <p:spPr>
          <a:xfrm>
            <a:off x="421370" y="1025473"/>
            <a:ext cx="8196850" cy="3323987"/>
          </a:xfrm>
          <a:prstGeom prst="rect">
            <a:avLst/>
          </a:prstGeom>
        </p:spPr>
        <p:txBody>
          <a:bodyPr wrap="square">
            <a:spAutoFit/>
          </a:bodyPr>
          <a:lstStyle/>
          <a:p>
            <a:pPr algn="just">
              <a:lnSpc>
                <a:spcPct val="150000"/>
              </a:lnSpc>
              <a:spcAft>
                <a:spcPts val="0"/>
              </a:spcAft>
            </a:pPr>
            <a:r>
              <a:rPr lang="en-US"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        2018</a:t>
            </a:r>
            <a:r>
              <a:rPr lang="zh-CN" altLang="en-US" sz="2800" kern="0" dirty="0">
                <a:solidFill>
                  <a:srgbClr val="333333"/>
                </a:solidFill>
                <a:latin typeface="Arial" panose="020B0604020202020204" pitchFamily="34" charset="0"/>
                <a:ea typeface="宋体" panose="02010600030101010101" pitchFamily="2" charset="-122"/>
                <a:cs typeface="Arial" panose="020B0604020202020204" pitchFamily="34" charset="0"/>
              </a:rPr>
              <a:t>年</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11</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月</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2</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日，英国曼彻斯特大学公布消息：他们已经激活了世界上最大的</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人造脑</a:t>
            </a:r>
            <a:r>
              <a:rPr lang="en-US" altLang="zh-CN" sz="2800"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kern="0" dirty="0">
                <a:solidFill>
                  <a:srgbClr val="333333"/>
                </a:solidFill>
                <a:latin typeface="Arial" panose="020B0604020202020204" pitchFamily="34" charset="0"/>
                <a:ea typeface="宋体" panose="02010600030101010101" pitchFamily="2" charset="-122"/>
                <a:cs typeface="Arial" panose="020B0604020202020204" pitchFamily="34"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一台由</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万个</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CPU</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（中央处理器）和</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1200</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块相互连接的电路板组成的超级计算机，一台工作</a:t>
            </a:r>
            <a:r>
              <a:rPr lang="zh-CN" altLang="zh-CN" sz="2800" b="1" kern="0" dirty="0">
                <a:solidFill>
                  <a:srgbClr val="FF0000"/>
                </a:solidFill>
                <a:latin typeface="Arial" panose="020B0604020202020204" pitchFamily="34" charset="0"/>
                <a:ea typeface="宋体" panose="02010600030101010101" pitchFamily="2" charset="-122"/>
                <a:cs typeface="Arial" panose="020B0604020202020204" pitchFamily="34" charset="0"/>
              </a:rPr>
              <a:t>原理</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跟人脑一样的</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人造脑</a:t>
            </a:r>
            <a:r>
              <a:rPr lang="en-US" altLang="zh-CN" sz="2800" b="1" kern="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0" dirty="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zh-CN" altLang="zh-CN" sz="2800" kern="100" dirty="0">
              <a:latin typeface="等线" panose="02010600030101010101" pitchFamily="2" charset="-122"/>
              <a:cs typeface="Times New Roman" panose="02020603050405020304" pitchFamily="18" charset="0"/>
            </a:endParaRPr>
          </a:p>
        </p:txBody>
      </p:sp>
      <p:pic>
        <p:nvPicPr>
          <p:cNvPr id="3074" name="Picture 2" descr="http://thumbs.dreamstime.com/b/%E6%9B%BC%E5%BD%BB%E6%96%AF%E7%89%B9%E5%A4%A7%E5%AD%A6%EF%BC%8C%E7%89%9B%E6%B4%A5%E8%B7%AF%E6%A0%A1%E5%9B%AD%EF%BC%8C%E8%8B%B1%E5%9B%BD-1148742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310" y="3931920"/>
            <a:ext cx="4994910" cy="284607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 y="4263390"/>
            <a:ext cx="2457450" cy="2514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1905" indent="-344805">
              <a:lnSpc>
                <a:spcPct val="130000"/>
              </a:lnSpc>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1984</a:t>
            </a:r>
            <a:r>
              <a:rPr lang="zh-CN" altLang="en-US" b="1" dirty="0">
                <a:latin typeface="华文宋体" panose="02010600040101010101" pitchFamily="2" charset="-122"/>
                <a:ea typeface="华文宋体" panose="02010600040101010101" pitchFamily="2" charset="-122"/>
              </a:rPr>
              <a:t>年， </a:t>
            </a:r>
            <a:r>
              <a:rPr lang="en-US" altLang="zh-CN" b="1" dirty="0">
                <a:latin typeface="华文宋体" panose="02010600040101010101" pitchFamily="2" charset="-122"/>
                <a:ea typeface="华文宋体" panose="02010600040101010101" pitchFamily="2" charset="-122"/>
              </a:rPr>
              <a:t>J. Hopfield</a:t>
            </a:r>
            <a:r>
              <a:rPr lang="zh-CN" altLang="en-US" b="1" dirty="0">
                <a:latin typeface="华文宋体" panose="02010600040101010101" pitchFamily="2" charset="-122"/>
                <a:ea typeface="华文宋体" panose="02010600040101010101" pitchFamily="2" charset="-122"/>
              </a:rPr>
              <a:t>设计研制了</a:t>
            </a:r>
            <a:r>
              <a:rPr lang="en-US" altLang="zh-CN" b="1" dirty="0">
                <a:solidFill>
                  <a:srgbClr val="FF3300"/>
                </a:solidFill>
                <a:latin typeface="华文宋体" panose="02010600040101010101" pitchFamily="2" charset="-122"/>
                <a:ea typeface="华文宋体" panose="02010600040101010101" pitchFamily="2" charset="-122"/>
              </a:rPr>
              <a:t>Hopfield</a:t>
            </a:r>
            <a:r>
              <a:rPr lang="zh-CN" altLang="en-US" b="1" dirty="0">
                <a:solidFill>
                  <a:srgbClr val="FF3300"/>
                </a:solidFill>
                <a:latin typeface="华文宋体" panose="02010600040101010101" pitchFamily="2" charset="-122"/>
                <a:ea typeface="华文宋体" panose="02010600040101010101" pitchFamily="2" charset="-122"/>
              </a:rPr>
              <a:t>网</a:t>
            </a:r>
            <a:r>
              <a:rPr lang="zh-CN" altLang="en-US" b="1" dirty="0">
                <a:latin typeface="华文宋体" panose="02010600040101010101" pitchFamily="2" charset="-122"/>
                <a:ea typeface="华文宋体" panose="02010600040101010101" pitchFamily="2" charset="-122"/>
              </a:rPr>
              <a:t>的电路。解决了</a:t>
            </a:r>
            <a:r>
              <a:rPr lang="en-US" altLang="zh-CN" b="1" dirty="0">
                <a:solidFill>
                  <a:srgbClr val="FF0000"/>
                </a:solidFill>
                <a:latin typeface="华文宋体" panose="02010600040101010101" pitchFamily="2" charset="-122"/>
                <a:ea typeface="华文宋体" panose="02010600040101010101" pitchFamily="2" charset="-122"/>
              </a:rPr>
              <a:t>TSP</a:t>
            </a:r>
            <a:r>
              <a:rPr lang="zh-CN" altLang="en-US" b="1" dirty="0">
                <a:latin typeface="华文宋体" panose="02010600040101010101" pitchFamily="2" charset="-122"/>
                <a:ea typeface="华文宋体" panose="02010600040101010101" pitchFamily="2" charset="-122"/>
              </a:rPr>
              <a:t>问题，找到了最佳解的近似解。</a:t>
            </a:r>
          </a:p>
          <a:p>
            <a:pPr marL="1905" indent="-344805">
              <a:lnSpc>
                <a:spcPct val="130000"/>
              </a:lnSpc>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1985</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UCSD</a:t>
            </a:r>
            <a:r>
              <a:rPr lang="zh-CN" altLang="en-US" b="1" dirty="0">
                <a:latin typeface="华文宋体" panose="02010600040101010101" pitchFamily="2" charset="-122"/>
                <a:ea typeface="华文宋体" panose="02010600040101010101" pitchFamily="2" charset="-122"/>
              </a:rPr>
              <a:t>的</a:t>
            </a:r>
            <a:r>
              <a:rPr lang="en-US" altLang="zh-CN" b="1" dirty="0">
                <a:latin typeface="华文宋体" panose="02010600040101010101" pitchFamily="2" charset="-122"/>
                <a:ea typeface="华文宋体" panose="02010600040101010101" pitchFamily="2" charset="-122"/>
              </a:rPr>
              <a:t>Hinton</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Sejnowsky</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Rumelhart</a:t>
            </a:r>
            <a:r>
              <a:rPr lang="zh-CN" altLang="en-US" b="1" dirty="0">
                <a:latin typeface="华文宋体" panose="02010600040101010101" pitchFamily="2" charset="-122"/>
                <a:ea typeface="华文宋体" panose="02010600040101010101" pitchFamily="2" charset="-122"/>
              </a:rPr>
              <a:t>等人所在的并行分布处理（</a:t>
            </a:r>
            <a:r>
              <a:rPr lang="en-US" altLang="zh-CN" b="1" dirty="0">
                <a:latin typeface="华文宋体" panose="02010600040101010101" pitchFamily="2" charset="-122"/>
                <a:ea typeface="华文宋体" panose="02010600040101010101" pitchFamily="2" charset="-122"/>
              </a:rPr>
              <a:t>PDP</a:t>
            </a:r>
            <a:r>
              <a:rPr lang="zh-CN" altLang="en-US" b="1" dirty="0">
                <a:latin typeface="华文宋体" panose="02010600040101010101" pitchFamily="2" charset="-122"/>
                <a:ea typeface="华文宋体" panose="02010600040101010101" pitchFamily="2" charset="-122"/>
              </a:rPr>
              <a:t>）小组的研究者在</a:t>
            </a:r>
            <a:r>
              <a:rPr lang="en-US" altLang="zh-CN" b="1" dirty="0">
                <a:latin typeface="华文宋体" panose="02010600040101010101" pitchFamily="2" charset="-122"/>
                <a:ea typeface="华文宋体" panose="02010600040101010101" pitchFamily="2" charset="-122"/>
              </a:rPr>
              <a:t>Hopfield</a:t>
            </a:r>
            <a:r>
              <a:rPr lang="zh-CN" altLang="en-US" b="1" dirty="0">
                <a:latin typeface="华文宋体" panose="02010600040101010101" pitchFamily="2" charset="-122"/>
                <a:ea typeface="华文宋体" panose="02010600040101010101" pitchFamily="2" charset="-122"/>
              </a:rPr>
              <a:t>网络中引入了随机机制，提出所谓的</a:t>
            </a:r>
            <a:r>
              <a:rPr lang="en-US" altLang="zh-CN" b="1" dirty="0">
                <a:solidFill>
                  <a:srgbClr val="FF3300"/>
                </a:solidFill>
                <a:latin typeface="华文宋体" panose="02010600040101010101" pitchFamily="2" charset="-122"/>
                <a:ea typeface="华文宋体" panose="02010600040101010101" pitchFamily="2" charset="-122"/>
              </a:rPr>
              <a:t>Boltzmann</a:t>
            </a:r>
            <a:r>
              <a:rPr lang="zh-CN" altLang="en-US" b="1" dirty="0">
                <a:solidFill>
                  <a:srgbClr val="FF3300"/>
                </a:solidFill>
                <a:latin typeface="华文宋体" panose="02010600040101010101" pitchFamily="2" charset="-122"/>
                <a:ea typeface="华文宋体" panose="02010600040101010101" pitchFamily="2" charset="-122"/>
              </a:rPr>
              <a:t>机</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第二高潮期（</a:t>
            </a:r>
            <a:r>
              <a:rPr lang="en-US" altLang="zh-CN" b="1" dirty="0">
                <a:latin typeface="华文宋体" panose="02010600040101010101" pitchFamily="2" charset="-122"/>
                <a:ea typeface="华文宋体" panose="02010600040101010101" pitchFamily="2" charset="-122"/>
              </a:rPr>
              <a:t>1983~1990</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1905" indent="-344805" algn="just">
              <a:lnSpc>
                <a:spcPct val="150000"/>
              </a:lnSpc>
              <a:spcBef>
                <a:spcPct val="0"/>
              </a:spcBef>
              <a:buNone/>
            </a:pPr>
            <a:r>
              <a:rPr lang="en-US" altLang="zh-CN" b="1" dirty="0">
                <a:latin typeface="华文宋体" panose="02010600040101010101" pitchFamily="2" charset="-122"/>
                <a:ea typeface="华文宋体" panose="02010600040101010101" pitchFamily="2" charset="-122"/>
              </a:rPr>
              <a:t>4)1986</a:t>
            </a:r>
            <a:r>
              <a:rPr lang="zh-CN" altLang="en-US" b="1" dirty="0">
                <a:latin typeface="华文宋体" panose="02010600040101010101" pitchFamily="2" charset="-122"/>
                <a:ea typeface="华文宋体" panose="02010600040101010101" pitchFamily="2" charset="-122"/>
              </a:rPr>
              <a:t>年，并行分布处理小组的</a:t>
            </a:r>
            <a:r>
              <a:rPr lang="en-US" altLang="zh-CN" b="1" dirty="0" err="1">
                <a:latin typeface="华文宋体" panose="02010600040101010101" pitchFamily="2" charset="-122"/>
                <a:ea typeface="华文宋体" panose="02010600040101010101" pitchFamily="2" charset="-122"/>
              </a:rPr>
              <a:t>Rumelhart</a:t>
            </a:r>
            <a:r>
              <a:rPr lang="zh-CN" altLang="en-US" b="1" dirty="0">
                <a:latin typeface="华文宋体" panose="02010600040101010101" pitchFamily="2" charset="-122"/>
                <a:ea typeface="华文宋体" panose="02010600040101010101" pitchFamily="2" charset="-122"/>
              </a:rPr>
              <a:t>等研究者重新独立地提出多层网络的学习算法</a:t>
            </a:r>
            <a:r>
              <a:rPr lang="en-US" altLang="zh-CN" b="1" dirty="0">
                <a:latin typeface="华文宋体" panose="02010600040101010101" pitchFamily="2" charset="-122"/>
                <a:ea typeface="华文宋体" panose="02010600040101010101" pitchFamily="2" charset="-122"/>
              </a:rPr>
              <a:t>——</a:t>
            </a:r>
            <a:r>
              <a:rPr lang="en-US" altLang="zh-CN" b="1" dirty="0">
                <a:solidFill>
                  <a:srgbClr val="FF3300"/>
                </a:solidFill>
                <a:latin typeface="华文宋体" panose="02010600040101010101" pitchFamily="2" charset="-122"/>
                <a:ea typeface="华文宋体" panose="02010600040101010101" pitchFamily="2" charset="-122"/>
              </a:rPr>
              <a:t>BP</a:t>
            </a:r>
            <a:r>
              <a:rPr lang="zh-CN" altLang="en-US" b="1" dirty="0">
                <a:solidFill>
                  <a:srgbClr val="FF3300"/>
                </a:solidFill>
                <a:latin typeface="华文宋体" panose="02010600040101010101" pitchFamily="2" charset="-122"/>
                <a:ea typeface="华文宋体" panose="02010600040101010101" pitchFamily="2" charset="-122"/>
              </a:rPr>
              <a:t>算法</a:t>
            </a:r>
            <a:r>
              <a:rPr lang="zh-CN" altLang="en-US" b="1" dirty="0">
                <a:latin typeface="华文宋体" panose="02010600040101010101" pitchFamily="2" charset="-122"/>
                <a:ea typeface="华文宋体" panose="02010600040101010101" pitchFamily="2" charset="-122"/>
              </a:rPr>
              <a:t>，较好地解决了多层网络的学习问题</a:t>
            </a:r>
            <a:r>
              <a:rPr lang="en-US" altLang="zh-CN" b="1" dirty="0">
                <a:latin typeface="华文宋体" panose="02010600040101010101" pitchFamily="2" charset="-122"/>
                <a:ea typeface="华文宋体" panose="02010600040101010101" pitchFamily="2" charset="-122"/>
              </a:rPr>
              <a:t>. (Paker1982</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Werbos1974</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a:p>
            <a:pPr marL="1905" indent="-344805">
              <a:lnSpc>
                <a:spcPct val="150000"/>
              </a:lnSpc>
              <a:spcBef>
                <a:spcPct val="0"/>
              </a:spcBef>
              <a:buNone/>
            </a:pPr>
            <a:r>
              <a:rPr lang="zh-CN" altLang="en-US" b="1" dirty="0">
                <a:solidFill>
                  <a:srgbClr val="FF3300"/>
                </a:solidFill>
                <a:latin typeface="华文宋体" panose="02010600040101010101" pitchFamily="2" charset="-122"/>
                <a:ea typeface="华文宋体" panose="02010600040101010101" pitchFamily="2" charset="-122"/>
              </a:rPr>
              <a:t>国内首届神经网络大会</a:t>
            </a:r>
            <a:r>
              <a:rPr lang="zh-CN" altLang="en-US" b="1" dirty="0">
                <a:latin typeface="华文宋体" panose="02010600040101010101" pitchFamily="2" charset="-122"/>
                <a:ea typeface="华文宋体" panose="02010600040101010101" pitchFamily="2" charset="-122"/>
              </a:rPr>
              <a:t>于</a:t>
            </a:r>
            <a:r>
              <a:rPr lang="en-US" altLang="zh-CN" b="1" dirty="0">
                <a:latin typeface="华文宋体" panose="02010600040101010101" pitchFamily="2" charset="-122"/>
                <a:ea typeface="华文宋体" panose="02010600040101010101" pitchFamily="2" charset="-122"/>
              </a:rPr>
              <a:t>1990</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12</a:t>
            </a:r>
            <a:r>
              <a:rPr lang="zh-CN" altLang="en-US" b="1" dirty="0">
                <a:latin typeface="华文宋体" panose="02010600040101010101" pitchFamily="2" charset="-122"/>
                <a:ea typeface="华文宋体" panose="02010600040101010101" pitchFamily="2" charset="-122"/>
              </a:rPr>
              <a:t>月在北京举行</a:t>
            </a:r>
            <a:r>
              <a:rPr lang="zh-CN" altLang="en-US" dirty="0">
                <a:latin typeface="华文宋体" panose="02010600040101010101" pitchFamily="2" charset="-122"/>
                <a:ea typeface="华文宋体" panose="02010600040101010101" pitchFamily="2" charset="-122"/>
              </a:rPr>
              <a:t>。 </a:t>
            </a:r>
          </a:p>
          <a:p>
            <a:pPr marL="0" indent="0" algn="just">
              <a:lnSpc>
                <a:spcPts val="3965"/>
              </a:lnSpc>
              <a:buNone/>
            </a:pPr>
            <a:endParaRPr lang="en-US" altLang="zh-CN"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3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ts val="3965"/>
              </a:lnSpc>
              <a:buNone/>
            </a:pPr>
            <a:r>
              <a:rPr lang="zh-CN" altLang="en-US" b="1" dirty="0">
                <a:latin typeface="华文宋体" panose="02010600040101010101" pitchFamily="2" charset="-122"/>
                <a:ea typeface="华文宋体" panose="02010600040101010101" pitchFamily="2" charset="-122"/>
              </a:rPr>
              <a:t>再认识与应用研究期（</a:t>
            </a:r>
            <a:r>
              <a:rPr lang="en-US" altLang="zh-CN" b="1" dirty="0">
                <a:latin typeface="华文宋体" panose="02010600040101010101" pitchFamily="2" charset="-122"/>
                <a:ea typeface="华文宋体" panose="02010600040101010101" pitchFamily="2" charset="-122"/>
              </a:rPr>
              <a:t>1991~2006</a:t>
            </a:r>
            <a:r>
              <a:rPr lang="zh-CN" altLang="en-US" b="1" dirty="0">
                <a:latin typeface="华文宋体" panose="02010600040101010101" pitchFamily="2" charset="-122"/>
                <a:ea typeface="华文宋体" panose="02010600040101010101" pitchFamily="2" charset="-122"/>
              </a:rPr>
              <a:t>） </a:t>
            </a:r>
            <a:endParaRPr lang="en-US" altLang="zh-CN" b="1" dirty="0">
              <a:latin typeface="华文宋体" panose="02010600040101010101" pitchFamily="2" charset="-122"/>
              <a:ea typeface="华文宋体" panose="02010600040101010101" pitchFamily="2" charset="-122"/>
            </a:endParaRPr>
          </a:p>
          <a:p>
            <a:pPr marL="1905" indent="-344805" algn="just">
              <a:buNone/>
            </a:pPr>
            <a:r>
              <a:rPr lang="zh-CN" altLang="en-US" b="1" dirty="0">
                <a:latin typeface="华文宋体" panose="02010600040101010101" pitchFamily="2" charset="-122"/>
                <a:ea typeface="华文宋体" panose="02010600040101010101" pitchFamily="2" charset="-122"/>
              </a:rPr>
              <a:t>问题：</a:t>
            </a:r>
          </a:p>
          <a:p>
            <a:pPr marL="1905" indent="-344805" algn="just">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）应用面还不够宽</a:t>
            </a:r>
          </a:p>
          <a:p>
            <a:pPr marL="1905" indent="-344805" algn="just">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）结果不够精确</a:t>
            </a:r>
          </a:p>
          <a:p>
            <a:pPr marL="1905" indent="-344805" algn="just">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）存在可信度的问题 </a:t>
            </a:r>
          </a:p>
          <a:p>
            <a:pPr marL="0" indent="0" algn="just">
              <a:lnSpc>
                <a:spcPts val="3965"/>
              </a:lnSpc>
              <a:buNone/>
            </a:pPr>
            <a:endParaRPr lang="en-US" altLang="zh-CN" dirty="0">
              <a:latin typeface="华文宋体" panose="02010600040101010101" pitchFamily="2" charset="-122"/>
              <a:ea typeface="华文宋体" panose="02010600040101010101" pitchFamily="2" charset="-122"/>
            </a:endParaRP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525780" y="1027257"/>
            <a:ext cx="7648279" cy="5590713"/>
          </a:xfrm>
        </p:spPr>
        <p:txBody>
          <a:bodyPr rtlCol="0">
            <a:noAutofit/>
          </a:bodyPr>
          <a:lstStyle/>
          <a:p>
            <a:pPr marL="0" indent="0">
              <a:lnSpc>
                <a:spcPct val="120000"/>
              </a:lnSpc>
              <a:spcBef>
                <a:spcPts val="0"/>
              </a:spcBef>
              <a:buFontTx/>
              <a:buNone/>
              <a:defRPr/>
            </a:pPr>
            <a:r>
              <a:rPr lang="en-US" altLang="zh-CN" b="1" noProof="1">
                <a:latin typeface="华文宋体" panose="02010600040101010101" pitchFamily="2" charset="-122"/>
                <a:ea typeface="华文宋体" panose="02010600040101010101" pitchFamily="2" charset="-122"/>
              </a:rPr>
              <a:t> 3.5</a:t>
            </a:r>
            <a:r>
              <a:rPr lang="zh-CN" altLang="en-US" b="1" dirty="0">
                <a:latin typeface="华文宋体" panose="02010600040101010101" pitchFamily="2" charset="-122"/>
                <a:ea typeface="华文宋体" panose="02010600040101010101" pitchFamily="2" charset="-122"/>
              </a:rPr>
              <a:t>人工神经网络的历史回顾</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marL="0" indent="0" algn="just">
              <a:lnSpc>
                <a:spcPct val="120000"/>
              </a:lnSpc>
              <a:spcBef>
                <a:spcPts val="0"/>
              </a:spcBef>
              <a:buNone/>
            </a:pPr>
            <a:r>
              <a:rPr lang="zh-CN" altLang="en-US" b="1" dirty="0">
                <a:latin typeface="华文宋体" panose="02010600040101010101" pitchFamily="2" charset="-122"/>
                <a:ea typeface="华文宋体" panose="02010600040101010101" pitchFamily="2" charset="-122"/>
              </a:rPr>
              <a:t>再认识与应用研究期（</a:t>
            </a:r>
            <a:r>
              <a:rPr lang="en-US" altLang="zh-CN" b="1" dirty="0">
                <a:latin typeface="华文宋体" panose="02010600040101010101" pitchFamily="2" charset="-122"/>
                <a:ea typeface="华文宋体" panose="02010600040101010101" pitchFamily="2" charset="-122"/>
              </a:rPr>
              <a:t>1991~2006</a:t>
            </a:r>
            <a:r>
              <a:rPr lang="zh-CN" altLang="en-US" b="1" dirty="0">
                <a:latin typeface="华文宋体" panose="02010600040101010101" pitchFamily="2" charset="-122"/>
                <a:ea typeface="华文宋体" panose="02010600040101010101" pitchFamily="2" charset="-122"/>
              </a:rPr>
              <a:t>） </a:t>
            </a:r>
            <a:endParaRPr lang="en-US" altLang="zh-CN"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b="1" dirty="0">
                <a:latin typeface="华文宋体" panose="02010600040101010101" pitchFamily="2" charset="-122"/>
                <a:ea typeface="华文宋体" panose="02010600040101010101" pitchFamily="2" charset="-122"/>
              </a:rPr>
              <a:t>研究：</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开发现有模型的应用，并在应用中根据实际运行情况对</a:t>
            </a:r>
            <a:r>
              <a:rPr lang="zh-CN" altLang="en-US" b="1" dirty="0">
                <a:solidFill>
                  <a:srgbClr val="FF3300"/>
                </a:solidFill>
                <a:latin typeface="华文宋体" panose="02010600040101010101" pitchFamily="2" charset="-122"/>
                <a:ea typeface="华文宋体" panose="02010600040101010101" pitchFamily="2" charset="-122"/>
              </a:rPr>
              <a:t>模型、算法</a:t>
            </a:r>
            <a:r>
              <a:rPr lang="zh-CN" altLang="en-US" b="1" dirty="0">
                <a:latin typeface="华文宋体" panose="02010600040101010101" pitchFamily="2" charset="-122"/>
                <a:ea typeface="华文宋体" panose="02010600040101010101" pitchFamily="2" charset="-122"/>
              </a:rPr>
              <a:t>加以改造，以提高网络的训练</a:t>
            </a:r>
            <a:r>
              <a:rPr lang="zh-CN" altLang="en-US" b="1" dirty="0">
                <a:solidFill>
                  <a:srgbClr val="FF3300"/>
                </a:solidFill>
                <a:latin typeface="华文宋体" panose="02010600040101010101" pitchFamily="2" charset="-122"/>
                <a:ea typeface="华文宋体" panose="02010600040101010101" pitchFamily="2" charset="-122"/>
              </a:rPr>
              <a:t>速度</a:t>
            </a:r>
            <a:r>
              <a:rPr lang="zh-CN" altLang="en-US" b="1" dirty="0">
                <a:latin typeface="华文宋体" panose="02010600040101010101" pitchFamily="2" charset="-122"/>
                <a:ea typeface="华文宋体" panose="02010600040101010101" pitchFamily="2" charset="-122"/>
              </a:rPr>
              <a:t>和运行的</a:t>
            </a:r>
            <a:r>
              <a:rPr lang="zh-CN" altLang="en-US" b="1" dirty="0">
                <a:solidFill>
                  <a:srgbClr val="FF3300"/>
                </a:solidFill>
                <a:latin typeface="华文宋体" panose="02010600040101010101" pitchFamily="2" charset="-122"/>
                <a:ea typeface="华文宋体" panose="02010600040101010101" pitchFamily="2" charset="-122"/>
              </a:rPr>
              <a:t>准确度</a:t>
            </a:r>
            <a:r>
              <a:rPr lang="zh-CN" altLang="en-US" b="1" dirty="0">
                <a:latin typeface="华文宋体" panose="02010600040101010101" pitchFamily="2" charset="-122"/>
                <a:ea typeface="华文宋体" panose="02010600040101010101" pitchFamily="2" charset="-122"/>
              </a:rPr>
              <a:t>。</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希望在理论上寻找新的突破，建立</a:t>
            </a:r>
            <a:r>
              <a:rPr lang="zh-CN" altLang="en-US" b="1" dirty="0">
                <a:solidFill>
                  <a:srgbClr val="FF3300"/>
                </a:solidFill>
                <a:latin typeface="华文宋体" panose="02010600040101010101" pitchFamily="2" charset="-122"/>
                <a:ea typeface="华文宋体" panose="02010600040101010101" pitchFamily="2" charset="-122"/>
              </a:rPr>
              <a:t>新</a:t>
            </a:r>
            <a:r>
              <a:rPr lang="zh-CN" altLang="en-US" b="1" dirty="0">
                <a:latin typeface="华文宋体" panose="02010600040101010101" pitchFamily="2" charset="-122"/>
                <a:ea typeface="华文宋体" panose="02010600040101010101" pitchFamily="2" charset="-122"/>
              </a:rPr>
              <a:t>的专用</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通用模型和算法。</a:t>
            </a:r>
          </a:p>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3)</a:t>
            </a:r>
            <a:r>
              <a:rPr lang="zh-CN" altLang="en-US" b="1" dirty="0">
                <a:latin typeface="华文宋体" panose="02010600040101010101" pitchFamily="2" charset="-122"/>
                <a:ea typeface="华文宋体" panose="02010600040101010101" pitchFamily="2" charset="-122"/>
              </a:rPr>
              <a:t>进一步对</a:t>
            </a:r>
            <a:r>
              <a:rPr lang="zh-CN" altLang="en-US" b="1" dirty="0">
                <a:solidFill>
                  <a:srgbClr val="FF3300"/>
                </a:solidFill>
                <a:latin typeface="华文宋体" panose="02010600040101010101" pitchFamily="2" charset="-122"/>
                <a:ea typeface="华文宋体" panose="02010600040101010101" pitchFamily="2" charset="-122"/>
              </a:rPr>
              <a:t>生物神经系统</a:t>
            </a:r>
            <a:r>
              <a:rPr lang="zh-CN" altLang="en-US" b="1" dirty="0">
                <a:latin typeface="华文宋体" panose="02010600040101010101" pitchFamily="2" charset="-122"/>
                <a:ea typeface="华文宋体" panose="02010600040101010101" pitchFamily="2" charset="-122"/>
              </a:rPr>
              <a:t>进行研究，不断地丰富对人脑的认识。</a:t>
            </a:r>
            <a:r>
              <a:rPr lang="zh-CN" altLang="en-US" dirty="0">
                <a:latin typeface="华文宋体" panose="02010600040101010101" pitchFamily="2" charset="-122"/>
                <a:ea typeface="华文宋体" panose="02010600040101010101" pitchFamily="2" charset="-122"/>
              </a:rPr>
              <a:t> </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5780" y="0"/>
            <a:ext cx="5740971" cy="1027257"/>
          </a:xfrm>
        </p:spPr>
        <p:txBody>
          <a:bodyPr rtlCol="0">
            <a:normAutofit/>
          </a:bodyPr>
          <a:lstStyle/>
          <a:p>
            <a:pPr algn="just"/>
            <a:r>
              <a:rPr lang="en-US" altLang="zh-CN" sz="4000" b="1" dirty="0">
                <a:solidFill>
                  <a:srgbClr val="FF0000"/>
                </a:solidFill>
                <a:latin typeface="宋体" panose="02010600030101010101" pitchFamily="2" charset="-122"/>
                <a:ea typeface="宋体" panose="02010600030101010101" pitchFamily="2" charset="-122"/>
              </a:rPr>
              <a:t>3.</a:t>
            </a:r>
            <a:r>
              <a:rPr lang="zh-CN" altLang="en-US" sz="4000" b="1" dirty="0">
                <a:solidFill>
                  <a:srgbClr val="FF0000"/>
                </a:solidFill>
                <a:latin typeface="宋体" panose="02010600030101010101" pitchFamily="2" charset="-122"/>
                <a:ea typeface="宋体" panose="02010600030101010101" pitchFamily="2" charset="-122"/>
              </a:rPr>
              <a:t>人工神经网络的提出</a:t>
            </a:r>
          </a:p>
        </p:txBody>
      </p:sp>
      <p:sp>
        <p:nvSpPr>
          <p:cNvPr id="3" name="内容占位符 2"/>
          <p:cNvSpPr>
            <a:spLocks noGrp="1"/>
          </p:cNvSpPr>
          <p:nvPr>
            <p:ph idx="1"/>
          </p:nvPr>
        </p:nvSpPr>
        <p:spPr>
          <a:xfrm>
            <a:off x="264405" y="1007912"/>
            <a:ext cx="7909654" cy="5554357"/>
          </a:xfrm>
        </p:spPr>
        <p:txBody>
          <a:bodyPr rtlCol="0">
            <a:noAutofit/>
          </a:bodyPr>
          <a:lstStyle/>
          <a:p>
            <a:pPr marL="0" indent="0">
              <a:lnSpc>
                <a:spcPct val="120000"/>
              </a:lnSpc>
              <a:spcBef>
                <a:spcPts val="0"/>
              </a:spcBef>
              <a:buFontTx/>
              <a:buNone/>
              <a:defRPr/>
            </a:pPr>
            <a:r>
              <a:rPr lang="en-US" altLang="zh-CN" b="1" noProof="1">
                <a:latin typeface="华文宋体" panose="02010600040101010101" pitchFamily="2" charset="-122"/>
                <a:ea typeface="华文宋体" panose="02010600040101010101" pitchFamily="2" charset="-122"/>
              </a:rPr>
              <a:t> </a:t>
            </a:r>
            <a:r>
              <a:rPr lang="en-US" altLang="zh-CN" sz="2600" b="1" noProof="1">
                <a:latin typeface="华文宋体" panose="02010600040101010101" pitchFamily="2" charset="-122"/>
                <a:ea typeface="华文宋体" panose="02010600040101010101" pitchFamily="2" charset="-122"/>
              </a:rPr>
              <a:t>3.5</a:t>
            </a:r>
            <a:r>
              <a:rPr lang="zh-CN" altLang="en-US" sz="2600" b="1" dirty="0">
                <a:latin typeface="华文宋体" panose="02010600040101010101" pitchFamily="2" charset="-122"/>
                <a:ea typeface="华文宋体" panose="02010600040101010101" pitchFamily="2" charset="-122"/>
              </a:rPr>
              <a:t>人工神经网络的历史回顾 </a:t>
            </a:r>
            <a:endParaRPr lang="en-US" altLang="zh-CN" sz="2600" b="1" dirty="0">
              <a:latin typeface="华文宋体" panose="02010600040101010101" pitchFamily="2" charset="-122"/>
              <a:ea typeface="华文宋体" panose="02010600040101010101" pitchFamily="2" charset="-122"/>
            </a:endParaRPr>
          </a:p>
          <a:p>
            <a:pPr marL="0" indent="0" algn="just">
              <a:lnSpc>
                <a:spcPct val="120000"/>
              </a:lnSpc>
              <a:spcBef>
                <a:spcPts val="0"/>
              </a:spcBef>
              <a:buNone/>
            </a:pPr>
            <a:r>
              <a:rPr lang="zh-CN" altLang="en-US" sz="2600" b="1" dirty="0">
                <a:solidFill>
                  <a:srgbClr val="FF0000"/>
                </a:solidFill>
                <a:latin typeface="华文宋体" panose="02010600040101010101" pitchFamily="2" charset="-122"/>
                <a:ea typeface="华文宋体" panose="02010600040101010101" pitchFamily="2" charset="-122"/>
              </a:rPr>
              <a:t>深度学习</a:t>
            </a:r>
            <a:r>
              <a:rPr lang="zh-CN" altLang="en-US" sz="2600" b="1" dirty="0">
                <a:latin typeface="华文宋体" panose="02010600040101010101" pitchFamily="2" charset="-122"/>
                <a:ea typeface="华文宋体" panose="02010600040101010101" pitchFamily="2" charset="-122"/>
              </a:rPr>
              <a:t>带来的再度辉煌（</a:t>
            </a:r>
            <a:r>
              <a:rPr lang="en-US" altLang="zh-CN" sz="2600" b="1" dirty="0">
                <a:latin typeface="华文宋体" panose="02010600040101010101" pitchFamily="2" charset="-122"/>
                <a:ea typeface="华文宋体" panose="02010600040101010101" pitchFamily="2" charset="-122"/>
              </a:rPr>
              <a:t>2006~</a:t>
            </a:r>
            <a:r>
              <a:rPr lang="zh-CN" altLang="en-US" sz="2600" b="1" dirty="0">
                <a:latin typeface="华文宋体" panose="02010600040101010101" pitchFamily="2" charset="-122"/>
                <a:ea typeface="华文宋体" panose="02010600040101010101" pitchFamily="2" charset="-122"/>
              </a:rPr>
              <a:t>） </a:t>
            </a:r>
            <a:endParaRPr lang="en-US" altLang="zh-CN" sz="2600" b="1" dirty="0">
              <a:latin typeface="华文宋体" panose="02010600040101010101" pitchFamily="2" charset="-122"/>
              <a:ea typeface="华文宋体" panose="02010600040101010101" pitchFamily="2" charset="-122"/>
            </a:endParaRPr>
          </a:p>
          <a:p>
            <a:pPr>
              <a:lnSpc>
                <a:spcPct val="120000"/>
              </a:lnSpc>
              <a:spcBef>
                <a:spcPts val="0"/>
              </a:spcBef>
            </a:pPr>
            <a:r>
              <a:rPr lang="zh-CN" altLang="en-US" sz="2600" b="1" dirty="0">
                <a:latin typeface="华文宋体" panose="02010600040101010101" pitchFamily="2" charset="-122"/>
                <a:ea typeface="华文宋体" panose="02010600040101010101" pitchFamily="2" charset="-122"/>
              </a:rPr>
              <a:t>深度学习是一类模式分析方法的统称，就具体研究内容而言，主要涉及</a:t>
            </a:r>
            <a:r>
              <a:rPr lang="en-US" altLang="zh-CN" sz="2600" b="1" dirty="0">
                <a:latin typeface="华文宋体" panose="02010600040101010101" pitchFamily="2" charset="-122"/>
                <a:ea typeface="华文宋体" panose="02010600040101010101" pitchFamily="2" charset="-122"/>
              </a:rPr>
              <a:t>4</a:t>
            </a:r>
            <a:r>
              <a:rPr lang="zh-CN" altLang="en-US" sz="2600" b="1" dirty="0">
                <a:latin typeface="华文宋体" panose="02010600040101010101" pitchFamily="2" charset="-122"/>
                <a:ea typeface="华文宋体" panose="02010600040101010101" pitchFamily="2" charset="-122"/>
              </a:rPr>
              <a:t>类：</a:t>
            </a:r>
          </a:p>
          <a:p>
            <a:pPr marL="0" indent="0">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(1)</a:t>
            </a:r>
            <a:r>
              <a:rPr lang="zh-CN" altLang="en-US" sz="2600" b="1" dirty="0">
                <a:latin typeface="华文宋体" panose="02010600040101010101" pitchFamily="2" charset="-122"/>
                <a:ea typeface="华文宋体" panose="02010600040101010101" pitchFamily="2" charset="-122"/>
              </a:rPr>
              <a:t>基于卷积运算的神经网络系统，即 </a:t>
            </a:r>
            <a:r>
              <a:rPr lang="en-US" altLang="zh-CN" sz="2600" b="1" dirty="0">
                <a:latin typeface="华文宋体" panose="02010600040101010101" pitchFamily="2" charset="-122"/>
                <a:ea typeface="华文宋体" panose="02010600040101010101" pitchFamily="2" charset="-122"/>
              </a:rPr>
              <a:t>(CNN)</a:t>
            </a:r>
            <a:r>
              <a:rPr lang="zh-CN" altLang="en-US" sz="2600" b="1" dirty="0">
                <a:latin typeface="华文宋体" panose="02010600040101010101" pitchFamily="2" charset="-122"/>
                <a:ea typeface="华文宋体" panose="02010600040101010101" pitchFamily="2" charset="-122"/>
              </a:rPr>
              <a:t>。</a:t>
            </a:r>
            <a:endParaRPr lang="en-US" altLang="zh-CN" sz="26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600" b="1" baseline="30000" dirty="0">
                <a:latin typeface="华文宋体" panose="02010600040101010101" pitchFamily="2" charset="-122"/>
                <a:ea typeface="华文宋体" panose="02010600040101010101" pitchFamily="2" charset="-122"/>
              </a:rPr>
              <a:t>           </a:t>
            </a:r>
            <a:r>
              <a:rPr lang="en-US" altLang="zh-CN" sz="2600" b="1" dirty="0">
                <a:latin typeface="华文宋体" panose="02010600040101010101" pitchFamily="2" charset="-122"/>
                <a:ea typeface="华文宋体" panose="02010600040101010101" pitchFamily="2" charset="-122"/>
              </a:rPr>
              <a:t>(2)</a:t>
            </a:r>
            <a:r>
              <a:rPr lang="zh-CN" altLang="en-US" sz="2600" b="1" dirty="0">
                <a:latin typeface="华文宋体" panose="02010600040101010101" pitchFamily="2" charset="-122"/>
                <a:ea typeface="华文宋体" panose="02010600040101010101" pitchFamily="2" charset="-122"/>
              </a:rPr>
              <a:t>基于多层神经元的自编码神经网络，包括自编码</a:t>
            </a:r>
            <a:r>
              <a:rPr lang="en-US" altLang="zh-CN" sz="2600" b="1" dirty="0">
                <a:latin typeface="华文宋体" panose="02010600040101010101" pitchFamily="2" charset="-122"/>
                <a:ea typeface="华文宋体" panose="02010600040101010101" pitchFamily="2" charset="-122"/>
              </a:rPr>
              <a:t>(Auto encoder)</a:t>
            </a:r>
            <a:r>
              <a:rPr lang="zh-CN" altLang="en-US" sz="2600" b="1" dirty="0">
                <a:latin typeface="华文宋体" panose="02010600040101010101" pitchFamily="2" charset="-122"/>
                <a:ea typeface="华文宋体" panose="02010600040101010101" pitchFamily="2" charset="-122"/>
              </a:rPr>
              <a:t>以及近年来受到广泛关注的稀疏编码两类</a:t>
            </a:r>
            <a:r>
              <a:rPr lang="en-US" altLang="zh-CN" sz="2600" b="1" dirty="0">
                <a:latin typeface="华文宋体" panose="02010600040101010101" pitchFamily="2" charset="-122"/>
                <a:ea typeface="华文宋体" panose="02010600040101010101" pitchFamily="2" charset="-122"/>
              </a:rPr>
              <a:t>(Sparse Coding)</a:t>
            </a:r>
            <a:r>
              <a:rPr lang="zh-CN" altLang="en-US" sz="2600" b="1" dirty="0">
                <a:latin typeface="华文宋体" panose="02010600040101010101" pitchFamily="2" charset="-122"/>
                <a:ea typeface="华文宋体" panose="02010600040101010101" pitchFamily="2" charset="-122"/>
              </a:rPr>
              <a:t>。</a:t>
            </a:r>
            <a:endParaRPr lang="en-US" altLang="zh-CN" sz="2600" b="1"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zh-CN" altLang="en-US" sz="2600" b="1" baseline="30000" dirty="0">
                <a:latin typeface="华文宋体" panose="02010600040101010101" pitchFamily="2" charset="-122"/>
                <a:ea typeface="华文宋体" panose="02010600040101010101" pitchFamily="2" charset="-122"/>
              </a:rPr>
              <a:t> </a:t>
            </a:r>
            <a:r>
              <a:rPr lang="zh-CN" altLang="en-US" sz="2600" b="1" dirty="0">
                <a:latin typeface="华文宋体" panose="02010600040101010101" pitchFamily="2" charset="-122"/>
                <a:ea typeface="华文宋体" panose="02010600040101010101" pitchFamily="2" charset="-122"/>
              </a:rPr>
              <a:t>       </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以多层自编码神经网络的方式进行预训练，进而进一步优化神经网络权值的深度置信网络</a:t>
            </a:r>
            <a:r>
              <a:rPr lang="en-US" altLang="zh-CN" sz="2600" b="1" dirty="0">
                <a:latin typeface="华文宋体" panose="02010600040101010101" pitchFamily="2" charset="-122"/>
                <a:ea typeface="华文宋体" panose="02010600040101010101" pitchFamily="2" charset="-122"/>
              </a:rPr>
              <a:t>(DBN)</a:t>
            </a:r>
            <a:r>
              <a:rPr lang="zh-CN" altLang="en-US" sz="2600" b="1" dirty="0">
                <a:latin typeface="华文宋体" panose="02010600040101010101" pitchFamily="2" charset="-122"/>
                <a:ea typeface="华文宋体" panose="02010600040101010101" pitchFamily="2" charset="-122"/>
              </a:rPr>
              <a:t>。</a:t>
            </a:r>
            <a:r>
              <a:rPr lang="zh-CN" altLang="en-US" sz="2600" b="1" baseline="30000" dirty="0">
                <a:latin typeface="华文宋体" panose="02010600040101010101" pitchFamily="2" charset="-122"/>
                <a:ea typeface="华文宋体" panose="02010600040101010101" pitchFamily="2" charset="-122"/>
              </a:rPr>
              <a:t> </a:t>
            </a:r>
            <a:endParaRPr lang="en-US" altLang="zh-CN" sz="2600" b="1" baseline="30000" dirty="0">
              <a:latin typeface="华文宋体" panose="02010600040101010101" pitchFamily="2" charset="-122"/>
              <a:ea typeface="华文宋体" panose="02010600040101010101" pitchFamily="2" charset="-122"/>
            </a:endParaRPr>
          </a:p>
          <a:p>
            <a:pPr marL="0" indent="0">
              <a:lnSpc>
                <a:spcPct val="120000"/>
              </a:lnSpc>
              <a:spcBef>
                <a:spcPts val="0"/>
              </a:spcBef>
              <a:buNone/>
            </a:pPr>
            <a:r>
              <a:rPr lang="en-US" altLang="zh-CN" sz="2600" b="1" dirty="0">
                <a:latin typeface="华文宋体" panose="02010600040101010101" pitchFamily="2" charset="-122"/>
                <a:ea typeface="华文宋体" panose="02010600040101010101" pitchFamily="2" charset="-122"/>
              </a:rPr>
              <a:t>        (4)</a:t>
            </a:r>
            <a:r>
              <a:rPr lang="zh-CN" altLang="en-US" sz="2600" b="1" dirty="0">
                <a:latin typeface="华文宋体" panose="02010600040101010101" pitchFamily="2" charset="-122"/>
                <a:ea typeface="华文宋体" panose="02010600040101010101" pitchFamily="2" charset="-122"/>
              </a:rPr>
              <a:t>深度学习的循环网络</a:t>
            </a:r>
          </a:p>
        </p:txBody>
      </p:sp>
      <p:grpSp>
        <p:nvGrpSpPr>
          <p:cNvPr id="9" name="组 8"/>
          <p:cNvGrpSpPr/>
          <p:nvPr/>
        </p:nvGrpSpPr>
        <p:grpSpPr>
          <a:xfrm>
            <a:off x="8295014" y="0"/>
            <a:ext cx="909781" cy="6858000"/>
            <a:chOff x="8761684" y="0"/>
            <a:chExt cx="3890553"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1" name="图形 10" descr="显微镜"/>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61684" y="3429000"/>
              <a:ext cx="3890553" cy="1399885"/>
            </a:xfrm>
            <a:prstGeom prst="rect">
              <a:avLst/>
            </a:prstGeom>
          </p:spPr>
        </p:pic>
      </p:grpSp>
      <p:pic>
        <p:nvPicPr>
          <p:cNvPr id="12" name="图形 10"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3762" y="1540165"/>
            <a:ext cx="854364" cy="85436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4630" y="512908"/>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061658" y="1540165"/>
            <a:ext cx="6589392" cy="4351338"/>
          </a:xfrm>
        </p:spPr>
        <p:txBody>
          <a:bodyPr rtlCol="0">
            <a:noAutofit/>
          </a:bodyPr>
          <a:lstStyle/>
          <a:p>
            <a:pPr>
              <a:lnSpc>
                <a:spcPct val="130000"/>
              </a:lnSpc>
              <a:defRPr/>
            </a:pPr>
            <a:r>
              <a:rPr lang="zh-CN" altLang="en-US" b="1" noProof="1">
                <a:latin typeface="华文宋体" panose="02010600040101010101" pitchFamily="2" charset="-122"/>
                <a:ea typeface="华文宋体" panose="02010600040101010101" pitchFamily="2" charset="-122"/>
              </a:rPr>
              <a:t>主要内容：</a:t>
            </a:r>
          </a:p>
          <a:p>
            <a:pPr marL="457200" lvl="1" indent="0">
              <a:lnSpc>
                <a:spcPct val="130000"/>
              </a:lnSpc>
              <a:buNone/>
              <a:defRPr/>
            </a:pPr>
            <a:r>
              <a:rPr lang="en-US" altLang="x-none" sz="2800" b="1" noProof="1">
                <a:latin typeface="华文宋体" panose="02010600040101010101" pitchFamily="2" charset="-122"/>
                <a:ea typeface="华文宋体" panose="02010600040101010101" pitchFamily="2" charset="-122"/>
              </a:rPr>
              <a:t>  BN</a:t>
            </a:r>
            <a:r>
              <a:rPr lang="zh-CN" altLang="en-US" sz="2800" b="1" noProof="1">
                <a:latin typeface="华文宋体" panose="02010600040101010101" pitchFamily="2" charset="-122"/>
                <a:ea typeface="华文宋体" panose="02010600040101010101" pitchFamily="2" charset="-122"/>
              </a:rPr>
              <a:t>与</a:t>
            </a:r>
            <a:r>
              <a:rPr lang="en-US" altLang="x-none" sz="2800" b="1" noProof="1">
                <a:latin typeface="华文宋体" panose="02010600040101010101" pitchFamily="2" charset="-122"/>
                <a:ea typeface="华文宋体" panose="02010600040101010101" pitchFamily="2" charset="-122"/>
              </a:rPr>
              <a:t>AN</a:t>
            </a:r>
            <a:endParaRPr lang="zh-CN" altLang="en-US" sz="2800" b="1" noProof="1">
              <a:latin typeface="华文宋体" panose="02010600040101010101" pitchFamily="2" charset="-122"/>
              <a:ea typeface="华文宋体" panose="02010600040101010101" pitchFamily="2" charset="-122"/>
            </a:endParaRPr>
          </a:p>
          <a:p>
            <a:pPr marL="457200" lvl="1" indent="0">
              <a:lnSpc>
                <a:spcPct val="130000"/>
              </a:lnSpc>
              <a:buNone/>
              <a:defRPr/>
            </a:pPr>
            <a:r>
              <a:rPr lang="en-US" altLang="zh-CN" sz="2800" b="1" noProof="1">
                <a:latin typeface="华文宋体" panose="02010600040101010101" pitchFamily="2" charset="-122"/>
                <a:ea typeface="华文宋体" panose="02010600040101010101" pitchFamily="2" charset="-122"/>
              </a:rPr>
              <a:t> </a:t>
            </a:r>
            <a:r>
              <a:rPr lang="zh-CN" altLang="en-US" sz="2800" b="1" noProof="1">
                <a:latin typeface="华文宋体" panose="02010600040101010101" pitchFamily="2" charset="-122"/>
                <a:ea typeface="华文宋体" panose="02010600040101010101" pitchFamily="2" charset="-122"/>
              </a:rPr>
              <a:t>拓扑结构</a:t>
            </a:r>
          </a:p>
          <a:p>
            <a:pPr marL="457200" lvl="1" indent="0">
              <a:lnSpc>
                <a:spcPct val="130000"/>
              </a:lnSpc>
              <a:buNone/>
              <a:defRPr/>
            </a:pPr>
            <a:r>
              <a:rPr lang="en-US" altLang="zh-CN" sz="2800" b="1" noProof="1">
                <a:latin typeface="华文宋体" panose="02010600040101010101" pitchFamily="2" charset="-122"/>
                <a:ea typeface="华文宋体" panose="02010600040101010101" pitchFamily="2" charset="-122"/>
              </a:rPr>
              <a:t> </a:t>
            </a:r>
            <a:r>
              <a:rPr lang="zh-CN" altLang="en-US" sz="2800" b="1" noProof="1">
                <a:latin typeface="华文宋体" panose="02010600040101010101" pitchFamily="2" charset="-122"/>
                <a:ea typeface="华文宋体" panose="02010600040101010101" pitchFamily="2" charset="-122"/>
              </a:rPr>
              <a:t>存储</a:t>
            </a:r>
          </a:p>
          <a:p>
            <a:pPr marL="457200" lvl="1">
              <a:lnSpc>
                <a:spcPct val="130000"/>
              </a:lnSpc>
              <a:buNone/>
              <a:defRPr/>
            </a:pPr>
            <a:r>
              <a:rPr lang="en-US" altLang="x-none" sz="2800" b="1" noProof="1">
                <a:latin typeface="华文宋体" panose="02010600040101010101" pitchFamily="2" charset="-122"/>
                <a:ea typeface="华文宋体" panose="02010600040101010101" pitchFamily="2" charset="-122"/>
              </a:rPr>
              <a:t>    训练</a:t>
            </a:r>
          </a:p>
          <a:p>
            <a:pPr algn="just">
              <a:lnSpc>
                <a:spcPct val="130000"/>
              </a:lnSpc>
              <a:defRPr/>
            </a:pPr>
            <a:r>
              <a:rPr lang="zh-CN" altLang="en-US" b="1" noProof="1">
                <a:latin typeface="华文宋体" panose="02010600040101010101" pitchFamily="2" charset="-122"/>
                <a:ea typeface="华文宋体" panose="02010600040101010101" pitchFamily="2" charset="-122"/>
              </a:rPr>
              <a:t>重点：</a:t>
            </a:r>
            <a:r>
              <a:rPr lang="en-US" altLang="x-none" b="1" noProof="1">
                <a:latin typeface="华文宋体" panose="02010600040101010101" pitchFamily="2" charset="-122"/>
                <a:ea typeface="华文宋体" panose="02010600040101010101" pitchFamily="2" charset="-122"/>
              </a:rPr>
              <a:t>AN</a:t>
            </a:r>
            <a:r>
              <a:rPr lang="zh-CN" altLang="en-US" b="1" noProof="1">
                <a:latin typeface="华文宋体" panose="02010600040101010101" pitchFamily="2" charset="-122"/>
                <a:ea typeface="华文宋体" panose="02010600040101010101" pitchFamily="2" charset="-122"/>
              </a:rPr>
              <a:t>；拓扑结构；训练</a:t>
            </a:r>
          </a:p>
          <a:p>
            <a:pPr>
              <a:lnSpc>
                <a:spcPct val="130000"/>
              </a:lnSpc>
              <a:defRPr/>
            </a:pPr>
            <a:r>
              <a:rPr lang="zh-CN" altLang="en-US" b="1" noProof="1">
                <a:latin typeface="华文宋体" panose="02010600040101010101" pitchFamily="2" charset="-122"/>
                <a:ea typeface="华文宋体" panose="02010600040101010101" pitchFamily="2" charset="-122"/>
              </a:rPr>
              <a:t>难点：训练</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6090" y="535768"/>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326388" y="2043491"/>
            <a:ext cx="5293422" cy="3241954"/>
          </a:xfrm>
        </p:spPr>
        <p:txBody>
          <a:bodyPr rtlCol="0">
            <a:noAutofit/>
          </a:bodyPr>
          <a:lstStyle/>
          <a:p>
            <a:pPr>
              <a:buNone/>
            </a:pPr>
            <a:r>
              <a:rPr lang="en-US" altLang="zh-CN" b="1" dirty="0">
                <a:latin typeface="宋体" panose="02010600030101010101" pitchFamily="2" charset="-122"/>
                <a:ea typeface="宋体" panose="02010600030101010101" pitchFamily="2" charset="-122"/>
              </a:rPr>
              <a:t>4.1 </a:t>
            </a:r>
            <a:r>
              <a:rPr lang="zh-CN" altLang="en-US" b="1" dirty="0">
                <a:latin typeface="宋体" panose="02010600030101010101" pitchFamily="2" charset="-122"/>
                <a:ea typeface="宋体" panose="02010600030101010101" pitchFamily="2" charset="-122"/>
              </a:rPr>
              <a:t>生物神经元与生物神经网络</a:t>
            </a:r>
          </a:p>
          <a:p>
            <a:pPr>
              <a:buNone/>
            </a:pPr>
            <a:r>
              <a:rPr lang="en-US" altLang="zh-CN" b="1" dirty="0">
                <a:latin typeface="宋体" panose="02010600030101010101" pitchFamily="2" charset="-122"/>
                <a:ea typeface="宋体" panose="02010600030101010101" pitchFamily="2" charset="-122"/>
              </a:rPr>
              <a:t>4.2 </a:t>
            </a:r>
            <a:r>
              <a:rPr lang="zh-CN" altLang="en-US" b="1" dirty="0">
                <a:latin typeface="宋体" panose="02010600030101010101" pitchFamily="2" charset="-122"/>
                <a:ea typeface="宋体" panose="02010600030101010101" pitchFamily="2" charset="-122"/>
              </a:rPr>
              <a:t>人工神经元 </a:t>
            </a:r>
          </a:p>
          <a:p>
            <a:pPr>
              <a:buNone/>
            </a:pPr>
            <a:r>
              <a:rPr lang="en-US" altLang="zh-CN" b="1" dirty="0">
                <a:latin typeface="宋体" panose="02010600030101010101" pitchFamily="2" charset="-122"/>
                <a:ea typeface="宋体" panose="02010600030101010101" pitchFamily="2" charset="-122"/>
              </a:rPr>
              <a:t>4.3 </a:t>
            </a:r>
            <a:r>
              <a:rPr lang="zh-CN" altLang="en-US" b="1" dirty="0">
                <a:latin typeface="宋体" panose="02010600030101010101" pitchFamily="2" charset="-122"/>
                <a:ea typeface="宋体" panose="02010600030101010101" pitchFamily="2" charset="-122"/>
              </a:rPr>
              <a:t>人工神经网络的拓扑特性 </a:t>
            </a:r>
          </a:p>
          <a:p>
            <a:pPr>
              <a:buNone/>
            </a:pPr>
            <a:r>
              <a:rPr lang="en-US" altLang="zh-CN" b="1" dirty="0">
                <a:latin typeface="宋体" panose="02010600030101010101" pitchFamily="2" charset="-122"/>
                <a:ea typeface="宋体" panose="02010600030101010101" pitchFamily="2" charset="-122"/>
              </a:rPr>
              <a:t>4.4 </a:t>
            </a:r>
            <a:r>
              <a:rPr lang="zh-CN" altLang="en-US" b="1" dirty="0">
                <a:latin typeface="宋体" panose="02010600030101010101" pitchFamily="2" charset="-122"/>
                <a:ea typeface="宋体" panose="02010600030101010101" pitchFamily="2" charset="-122"/>
              </a:rPr>
              <a:t>存储与映射 </a:t>
            </a:r>
          </a:p>
          <a:p>
            <a:pPr>
              <a:buNone/>
            </a:pPr>
            <a:r>
              <a:rPr lang="en-US" altLang="zh-CN" b="1" dirty="0">
                <a:latin typeface="宋体" panose="02010600030101010101" pitchFamily="2" charset="-122"/>
                <a:ea typeface="宋体" panose="02010600030101010101" pitchFamily="2" charset="-122"/>
              </a:rPr>
              <a:t>4.5 </a:t>
            </a:r>
            <a:r>
              <a:rPr lang="zh-CN" altLang="en-US" b="1" dirty="0">
                <a:latin typeface="宋体" panose="02010600030101010101" pitchFamily="2" charset="-122"/>
                <a:ea typeface="宋体" panose="02010600030101010101" pitchFamily="2" charset="-122"/>
              </a:rPr>
              <a:t>人工神经网络的训练</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203" y="-1224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02451" y="1024706"/>
            <a:ext cx="6580632" cy="956078"/>
          </a:xfrm>
        </p:spPr>
        <p:txBody>
          <a:bodyPr rtlCol="0">
            <a:noAutofit/>
          </a:bodyPr>
          <a:lstStyle/>
          <a:p>
            <a:pPr>
              <a:buNone/>
            </a:pPr>
            <a:r>
              <a:rPr lang="en-US" altLang="zh-CN" b="1" dirty="0">
                <a:latin typeface="华文宋体" panose="02010600040101010101" pitchFamily="2" charset="-122"/>
                <a:ea typeface="华文宋体" panose="02010600040101010101" pitchFamily="2" charset="-122"/>
              </a:rPr>
              <a:t>4.1 </a:t>
            </a:r>
            <a:r>
              <a:rPr lang="zh-CN" altLang="en-US" b="1" dirty="0">
                <a:latin typeface="华文宋体" panose="02010600040101010101" pitchFamily="2" charset="-122"/>
                <a:ea typeface="华文宋体" panose="02010600040101010101" pitchFamily="2" charset="-122"/>
              </a:rPr>
              <a:t>生物神经网</a:t>
            </a:r>
            <a:endParaRPr lang="en-US" altLang="zh-CN" b="1" dirty="0">
              <a:latin typeface="华文宋体" panose="02010600040101010101" pitchFamily="2" charset="-122"/>
              <a:ea typeface="华文宋体" panose="02010600040101010101" pitchFamily="2" charset="-122"/>
            </a:endParaRPr>
          </a:p>
          <a:p>
            <a:pPr>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）构成</a:t>
            </a:r>
            <a:endParaRPr lang="zh-CN" altLang="en-US" dirty="0">
              <a:latin typeface="华文宋体" panose="02010600040101010101" pitchFamily="2" charset="-122"/>
              <a:ea typeface="华文宋体" panose="02010600040101010101" pitchFamily="2" charset="-122"/>
            </a:endParaRPr>
          </a:p>
          <a:p>
            <a:pPr>
              <a:buNone/>
            </a:pPr>
            <a:endParaRPr lang="zh-CN" altLang="en-US" b="1" dirty="0">
              <a:latin typeface="宋体" panose="02010600030101010101" pitchFamily="2" charset="-122"/>
              <a:ea typeface="宋体" panose="0201060003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12" name="Group 4"/>
          <p:cNvGrpSpPr/>
          <p:nvPr/>
        </p:nvGrpSpPr>
        <p:grpSpPr bwMode="auto">
          <a:xfrm>
            <a:off x="2003085" y="2214390"/>
            <a:ext cx="5679998" cy="3375852"/>
            <a:chOff x="0" y="0"/>
            <a:chExt cx="3528" cy="1834"/>
          </a:xfrm>
        </p:grpSpPr>
        <p:sp>
          <p:nvSpPr>
            <p:cNvPr id="15" name="Rectangle 5"/>
            <p:cNvSpPr>
              <a:spLocks noChangeArrowheads="1"/>
            </p:cNvSpPr>
            <p:nvPr/>
          </p:nvSpPr>
          <p:spPr bwMode="auto">
            <a:xfrm>
              <a:off x="1488" y="960"/>
              <a:ext cx="13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p>
          </p:txBody>
        </p:sp>
        <p:grpSp>
          <p:nvGrpSpPr>
            <p:cNvPr id="16" name="Group 6"/>
            <p:cNvGrpSpPr/>
            <p:nvPr/>
          </p:nvGrpSpPr>
          <p:grpSpPr bwMode="auto">
            <a:xfrm>
              <a:off x="0" y="288"/>
              <a:ext cx="2670" cy="1536"/>
              <a:chOff x="0" y="0"/>
              <a:chExt cx="6675" cy="3840"/>
            </a:xfrm>
          </p:grpSpPr>
          <p:sp>
            <p:nvSpPr>
              <p:cNvPr id="21" name="Freeform 7"/>
              <p:cNvSpPr>
                <a:spLocks noChangeArrowheads="1"/>
              </p:cNvSpPr>
              <p:nvPr/>
            </p:nvSpPr>
            <p:spPr bwMode="auto">
              <a:xfrm>
                <a:off x="828" y="1062"/>
                <a:ext cx="825" cy="1184"/>
              </a:xfrm>
              <a:custGeom>
                <a:avLst/>
                <a:gdLst>
                  <a:gd name="T0" fmla="*/ 435 w 825"/>
                  <a:gd name="T1" fmla="*/ 0 h 1184"/>
                  <a:gd name="T2" fmla="*/ 495 w 825"/>
                  <a:gd name="T3" fmla="*/ 300 h 1184"/>
                  <a:gd name="T4" fmla="*/ 540 w 825"/>
                  <a:gd name="T5" fmla="*/ 450 h 1184"/>
                  <a:gd name="T6" fmla="*/ 555 w 825"/>
                  <a:gd name="T7" fmla="*/ 495 h 1184"/>
                  <a:gd name="T8" fmla="*/ 600 w 825"/>
                  <a:gd name="T9" fmla="*/ 705 h 1184"/>
                  <a:gd name="T10" fmla="*/ 615 w 825"/>
                  <a:gd name="T11" fmla="*/ 750 h 1184"/>
                  <a:gd name="T12" fmla="*/ 0 w 825"/>
                  <a:gd name="T13" fmla="*/ 900 h 1184"/>
                  <a:gd name="T14" fmla="*/ 465 w 825"/>
                  <a:gd name="T15" fmla="*/ 1080 h 1184"/>
                  <a:gd name="T16" fmla="*/ 555 w 825"/>
                  <a:gd name="T17" fmla="*/ 1125 h 1184"/>
                  <a:gd name="T18" fmla="*/ 690 w 825"/>
                  <a:gd name="T19" fmla="*/ 1170 h 1184"/>
                  <a:gd name="T20" fmla="*/ 825 w 825"/>
                  <a:gd name="T21" fmla="*/ 1170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5"/>
                  <a:gd name="T34" fmla="*/ 0 h 1184"/>
                  <a:gd name="T35" fmla="*/ 825 w 825"/>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5" h="1184">
                    <a:moveTo>
                      <a:pt x="435" y="0"/>
                    </a:moveTo>
                    <a:cubicBezTo>
                      <a:pt x="444" y="122"/>
                      <a:pt x="431" y="204"/>
                      <a:pt x="495" y="300"/>
                    </a:cubicBezTo>
                    <a:cubicBezTo>
                      <a:pt x="518" y="391"/>
                      <a:pt x="503" y="340"/>
                      <a:pt x="540" y="450"/>
                    </a:cubicBezTo>
                    <a:cubicBezTo>
                      <a:pt x="545" y="465"/>
                      <a:pt x="555" y="495"/>
                      <a:pt x="555" y="495"/>
                    </a:cubicBezTo>
                    <a:cubicBezTo>
                      <a:pt x="574" y="646"/>
                      <a:pt x="557" y="577"/>
                      <a:pt x="600" y="705"/>
                    </a:cubicBezTo>
                    <a:cubicBezTo>
                      <a:pt x="605" y="720"/>
                      <a:pt x="615" y="750"/>
                      <a:pt x="615" y="750"/>
                    </a:cubicBezTo>
                    <a:cubicBezTo>
                      <a:pt x="478" y="956"/>
                      <a:pt x="221" y="892"/>
                      <a:pt x="0" y="900"/>
                    </a:cubicBezTo>
                    <a:cubicBezTo>
                      <a:pt x="141" y="1041"/>
                      <a:pt x="285" y="1029"/>
                      <a:pt x="465" y="1080"/>
                    </a:cubicBezTo>
                    <a:cubicBezTo>
                      <a:pt x="580" y="1113"/>
                      <a:pt x="437" y="1072"/>
                      <a:pt x="555" y="1125"/>
                    </a:cubicBezTo>
                    <a:cubicBezTo>
                      <a:pt x="555" y="1125"/>
                      <a:pt x="667" y="1162"/>
                      <a:pt x="690" y="1170"/>
                    </a:cubicBezTo>
                    <a:cubicBezTo>
                      <a:pt x="733" y="1184"/>
                      <a:pt x="780" y="1170"/>
                      <a:pt x="825" y="117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Freeform 8"/>
              <p:cNvSpPr>
                <a:spLocks noChangeArrowheads="1"/>
              </p:cNvSpPr>
              <p:nvPr/>
            </p:nvSpPr>
            <p:spPr bwMode="auto">
              <a:xfrm>
                <a:off x="3873" y="3099"/>
                <a:ext cx="150" cy="123"/>
              </a:xfrm>
              <a:custGeom>
                <a:avLst/>
                <a:gdLst>
                  <a:gd name="T0" fmla="*/ 0 w 150"/>
                  <a:gd name="T1" fmla="*/ 3 h 123"/>
                  <a:gd name="T2" fmla="*/ 75 w 150"/>
                  <a:gd name="T3" fmla="*/ 123 h 123"/>
                  <a:gd name="T4" fmla="*/ 150 w 150"/>
                  <a:gd name="T5" fmla="*/ 78 h 123"/>
                  <a:gd name="T6" fmla="*/ 87 w 150"/>
                  <a:gd name="T7" fmla="*/ 0 h 123"/>
                  <a:gd name="T8" fmla="*/ 0 60000 65536"/>
                  <a:gd name="T9" fmla="*/ 0 60000 65536"/>
                  <a:gd name="T10" fmla="*/ 0 60000 65536"/>
                  <a:gd name="T11" fmla="*/ 0 60000 65536"/>
                  <a:gd name="T12" fmla="*/ 0 w 150"/>
                  <a:gd name="T13" fmla="*/ 0 h 123"/>
                  <a:gd name="T14" fmla="*/ 150 w 150"/>
                  <a:gd name="T15" fmla="*/ 123 h 123"/>
                </a:gdLst>
                <a:ahLst/>
                <a:cxnLst>
                  <a:cxn ang="T8">
                    <a:pos x="T0" y="T1"/>
                  </a:cxn>
                  <a:cxn ang="T9">
                    <a:pos x="T2" y="T3"/>
                  </a:cxn>
                  <a:cxn ang="T10">
                    <a:pos x="T4" y="T5"/>
                  </a:cxn>
                  <a:cxn ang="T11">
                    <a:pos x="T6" y="T7"/>
                  </a:cxn>
                </a:cxnLst>
                <a:rect l="T12" t="T13" r="T14" b="T15"/>
                <a:pathLst>
                  <a:path w="150" h="123">
                    <a:moveTo>
                      <a:pt x="0" y="3"/>
                    </a:moveTo>
                    <a:cubicBezTo>
                      <a:pt x="36" y="110"/>
                      <a:pt x="4" y="75"/>
                      <a:pt x="75" y="123"/>
                    </a:cubicBezTo>
                    <a:cubicBezTo>
                      <a:pt x="129" y="87"/>
                      <a:pt x="104" y="101"/>
                      <a:pt x="150" y="78"/>
                    </a:cubicBezTo>
                    <a:lnTo>
                      <a:pt x="87" y="0"/>
                    </a:lnTo>
                  </a:path>
                </a:pathLst>
              </a:custGeom>
              <a:solidFill>
                <a:srgbClr val="000000"/>
              </a:solidFill>
              <a:ln w="9525">
                <a:solidFill>
                  <a:srgbClr val="000000"/>
                </a:solidFill>
                <a:miter lim="800000"/>
              </a:ln>
            </p:spPr>
            <p:txBody>
              <a:bodyPr/>
              <a:lstStyle/>
              <a:p>
                <a:endParaRPr lang="zh-CN" altLang="en-US"/>
              </a:p>
            </p:txBody>
          </p:sp>
          <p:sp>
            <p:nvSpPr>
              <p:cNvPr id="23" name="Freeform 9"/>
              <p:cNvSpPr>
                <a:spLocks noChangeArrowheads="1"/>
              </p:cNvSpPr>
              <p:nvPr/>
            </p:nvSpPr>
            <p:spPr bwMode="auto">
              <a:xfrm>
                <a:off x="1368" y="2235"/>
                <a:ext cx="930" cy="839"/>
              </a:xfrm>
              <a:custGeom>
                <a:avLst/>
                <a:gdLst>
                  <a:gd name="T0" fmla="*/ 285 w 930"/>
                  <a:gd name="T1" fmla="*/ 0 h 839"/>
                  <a:gd name="T2" fmla="*/ 435 w 930"/>
                  <a:gd name="T3" fmla="*/ 60 h 839"/>
                  <a:gd name="T4" fmla="*/ 435 w 930"/>
                  <a:gd name="T5" fmla="*/ 240 h 839"/>
                  <a:gd name="T6" fmla="*/ 330 w 930"/>
                  <a:gd name="T7" fmla="*/ 525 h 839"/>
                  <a:gd name="T8" fmla="*/ 0 w 930"/>
                  <a:gd name="T9" fmla="*/ 795 h 839"/>
                  <a:gd name="T10" fmla="*/ 405 w 930"/>
                  <a:gd name="T11" fmla="*/ 780 h 839"/>
                  <a:gd name="T12" fmla="*/ 630 w 930"/>
                  <a:gd name="T13" fmla="*/ 675 h 839"/>
                  <a:gd name="T14" fmla="*/ 720 w 930"/>
                  <a:gd name="T15" fmla="*/ 615 h 839"/>
                  <a:gd name="T16" fmla="*/ 765 w 930"/>
                  <a:gd name="T17" fmla="*/ 585 h 839"/>
                  <a:gd name="T18" fmla="*/ 825 w 930"/>
                  <a:gd name="T19" fmla="*/ 405 h 839"/>
                  <a:gd name="T20" fmla="*/ 855 w 930"/>
                  <a:gd name="T21" fmla="*/ 315 h 839"/>
                  <a:gd name="T22" fmla="*/ 885 w 930"/>
                  <a:gd name="T23" fmla="*/ 270 h 839"/>
                  <a:gd name="T24" fmla="*/ 915 w 930"/>
                  <a:gd name="T25" fmla="*/ 180 h 839"/>
                  <a:gd name="T26" fmla="*/ 930 w 930"/>
                  <a:gd name="T27" fmla="*/ 150 h 8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30"/>
                  <a:gd name="T43" fmla="*/ 0 h 839"/>
                  <a:gd name="T44" fmla="*/ 930 w 930"/>
                  <a:gd name="T45" fmla="*/ 839 h 8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30" h="839">
                    <a:moveTo>
                      <a:pt x="285" y="0"/>
                    </a:moveTo>
                    <a:cubicBezTo>
                      <a:pt x="345" y="15"/>
                      <a:pt x="384" y="26"/>
                      <a:pt x="435" y="60"/>
                    </a:cubicBezTo>
                    <a:cubicBezTo>
                      <a:pt x="485" y="135"/>
                      <a:pt x="451" y="151"/>
                      <a:pt x="435" y="240"/>
                    </a:cubicBezTo>
                    <a:cubicBezTo>
                      <a:pt x="415" y="352"/>
                      <a:pt x="412" y="443"/>
                      <a:pt x="330" y="525"/>
                    </a:cubicBezTo>
                    <a:cubicBezTo>
                      <a:pt x="280" y="674"/>
                      <a:pt x="117" y="717"/>
                      <a:pt x="0" y="795"/>
                    </a:cubicBezTo>
                    <a:cubicBezTo>
                      <a:pt x="131" y="839"/>
                      <a:pt x="273" y="813"/>
                      <a:pt x="405" y="780"/>
                    </a:cubicBezTo>
                    <a:cubicBezTo>
                      <a:pt x="474" y="734"/>
                      <a:pt x="551" y="701"/>
                      <a:pt x="630" y="675"/>
                    </a:cubicBezTo>
                    <a:cubicBezTo>
                      <a:pt x="664" y="664"/>
                      <a:pt x="690" y="635"/>
                      <a:pt x="720" y="615"/>
                    </a:cubicBezTo>
                    <a:cubicBezTo>
                      <a:pt x="735" y="605"/>
                      <a:pt x="765" y="585"/>
                      <a:pt x="765" y="585"/>
                    </a:cubicBezTo>
                    <a:cubicBezTo>
                      <a:pt x="785" y="525"/>
                      <a:pt x="805" y="465"/>
                      <a:pt x="825" y="405"/>
                    </a:cubicBezTo>
                    <a:cubicBezTo>
                      <a:pt x="835" y="375"/>
                      <a:pt x="837" y="341"/>
                      <a:pt x="855" y="315"/>
                    </a:cubicBezTo>
                    <a:cubicBezTo>
                      <a:pt x="865" y="300"/>
                      <a:pt x="878" y="286"/>
                      <a:pt x="885" y="270"/>
                    </a:cubicBezTo>
                    <a:cubicBezTo>
                      <a:pt x="898" y="241"/>
                      <a:pt x="901" y="208"/>
                      <a:pt x="915" y="180"/>
                    </a:cubicBezTo>
                    <a:cubicBezTo>
                      <a:pt x="920" y="170"/>
                      <a:pt x="925" y="160"/>
                      <a:pt x="930" y="1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Freeform 10"/>
              <p:cNvSpPr>
                <a:spLocks noChangeArrowheads="1"/>
              </p:cNvSpPr>
              <p:nvPr/>
            </p:nvSpPr>
            <p:spPr bwMode="auto">
              <a:xfrm>
                <a:off x="3240" y="2268"/>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5" name="Group 11"/>
              <p:cNvGrpSpPr/>
              <p:nvPr/>
            </p:nvGrpSpPr>
            <p:grpSpPr bwMode="auto">
              <a:xfrm>
                <a:off x="0" y="0"/>
                <a:ext cx="6675" cy="3840"/>
                <a:chOff x="0" y="0"/>
                <a:chExt cx="6675" cy="3840"/>
              </a:xfrm>
            </p:grpSpPr>
            <p:sp>
              <p:nvSpPr>
                <p:cNvPr id="26" name="Oval 12"/>
                <p:cNvSpPr>
                  <a:spLocks noChangeArrowheads="1"/>
                </p:cNvSpPr>
                <p:nvPr/>
              </p:nvSpPr>
              <p:spPr bwMode="auto">
                <a:xfrm>
                  <a:off x="180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7" name="Oval 13"/>
                <p:cNvSpPr>
                  <a:spLocks noChangeArrowheads="1"/>
                </p:cNvSpPr>
                <p:nvPr/>
              </p:nvSpPr>
              <p:spPr bwMode="auto">
                <a:xfrm>
                  <a:off x="5220" y="169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8" name="Freeform 14"/>
                <p:cNvSpPr>
                  <a:spLocks noChangeArrowheads="1"/>
                </p:cNvSpPr>
                <p:nvPr/>
              </p:nvSpPr>
              <p:spPr bwMode="auto">
                <a:xfrm>
                  <a:off x="1278" y="1032"/>
                  <a:ext cx="1956" cy="1515"/>
                </a:xfrm>
                <a:custGeom>
                  <a:avLst/>
                  <a:gdLst>
                    <a:gd name="T0" fmla="*/ 0 w 1956"/>
                    <a:gd name="T1" fmla="*/ 0 h 1515"/>
                    <a:gd name="T2" fmla="*/ 180 w 1956"/>
                    <a:gd name="T3" fmla="*/ 165 h 1515"/>
                    <a:gd name="T4" fmla="*/ 630 w 1956"/>
                    <a:gd name="T5" fmla="*/ 405 h 1515"/>
                    <a:gd name="T6" fmla="*/ 975 w 1956"/>
                    <a:gd name="T7" fmla="*/ 375 h 1515"/>
                    <a:gd name="T8" fmla="*/ 1065 w 1956"/>
                    <a:gd name="T9" fmla="*/ 315 h 1515"/>
                    <a:gd name="T10" fmla="*/ 1110 w 1956"/>
                    <a:gd name="T11" fmla="*/ 270 h 1515"/>
                    <a:gd name="T12" fmla="*/ 1320 w 1956"/>
                    <a:gd name="T13" fmla="*/ 195 h 1515"/>
                    <a:gd name="T14" fmla="*/ 1380 w 1956"/>
                    <a:gd name="T15" fmla="*/ 165 h 1515"/>
                    <a:gd name="T16" fmla="*/ 1350 w 1956"/>
                    <a:gd name="T17" fmla="*/ 210 h 1515"/>
                    <a:gd name="T18" fmla="*/ 1275 w 1956"/>
                    <a:gd name="T19" fmla="*/ 300 h 1515"/>
                    <a:gd name="T20" fmla="*/ 1230 w 1956"/>
                    <a:gd name="T21" fmla="*/ 330 h 1515"/>
                    <a:gd name="T22" fmla="*/ 1050 w 1956"/>
                    <a:gd name="T23" fmla="*/ 570 h 1515"/>
                    <a:gd name="T24" fmla="*/ 1005 w 1956"/>
                    <a:gd name="T25" fmla="*/ 705 h 1515"/>
                    <a:gd name="T26" fmla="*/ 990 w 1956"/>
                    <a:gd name="T27" fmla="*/ 750 h 1515"/>
                    <a:gd name="T28" fmla="*/ 1050 w 1956"/>
                    <a:gd name="T29" fmla="*/ 930 h 1515"/>
                    <a:gd name="T30" fmla="*/ 1140 w 1956"/>
                    <a:gd name="T31" fmla="*/ 975 h 1515"/>
                    <a:gd name="T32" fmla="*/ 1560 w 1956"/>
                    <a:gd name="T33" fmla="*/ 1155 h 1515"/>
                    <a:gd name="T34" fmla="*/ 1740 w 1956"/>
                    <a:gd name="T35" fmla="*/ 1305 h 1515"/>
                    <a:gd name="T36" fmla="*/ 1845 w 1956"/>
                    <a:gd name="T37" fmla="*/ 1425 h 1515"/>
                    <a:gd name="T38" fmla="*/ 1950 w 1956"/>
                    <a:gd name="T39" fmla="*/ 1500 h 1515"/>
                    <a:gd name="T40" fmla="*/ 1815 w 1956"/>
                    <a:gd name="T41" fmla="*/ 1470 h 1515"/>
                    <a:gd name="T42" fmla="*/ 1665 w 1956"/>
                    <a:gd name="T43" fmla="*/ 1440 h 1515"/>
                    <a:gd name="T44" fmla="*/ 1350 w 1956"/>
                    <a:gd name="T45" fmla="*/ 1380 h 1515"/>
                    <a:gd name="T46" fmla="*/ 990 w 1956"/>
                    <a:gd name="T47" fmla="*/ 1335 h 15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56"/>
                    <a:gd name="T73" fmla="*/ 0 h 1515"/>
                    <a:gd name="T74" fmla="*/ 1956 w 1956"/>
                    <a:gd name="T75" fmla="*/ 1515 h 15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56" h="1515">
                      <a:moveTo>
                        <a:pt x="0" y="0"/>
                      </a:moveTo>
                      <a:cubicBezTo>
                        <a:pt x="68" y="68"/>
                        <a:pt x="90" y="120"/>
                        <a:pt x="180" y="165"/>
                      </a:cubicBezTo>
                      <a:cubicBezTo>
                        <a:pt x="274" y="306"/>
                        <a:pt x="479" y="355"/>
                        <a:pt x="630" y="405"/>
                      </a:cubicBezTo>
                      <a:cubicBezTo>
                        <a:pt x="745" y="399"/>
                        <a:pt x="874" y="431"/>
                        <a:pt x="975" y="375"/>
                      </a:cubicBezTo>
                      <a:cubicBezTo>
                        <a:pt x="1007" y="357"/>
                        <a:pt x="1040" y="340"/>
                        <a:pt x="1065" y="315"/>
                      </a:cubicBezTo>
                      <a:cubicBezTo>
                        <a:pt x="1080" y="300"/>
                        <a:pt x="1092" y="281"/>
                        <a:pt x="1110" y="270"/>
                      </a:cubicBezTo>
                      <a:cubicBezTo>
                        <a:pt x="1214" y="204"/>
                        <a:pt x="1215" y="213"/>
                        <a:pt x="1320" y="195"/>
                      </a:cubicBezTo>
                      <a:cubicBezTo>
                        <a:pt x="1340" y="185"/>
                        <a:pt x="1360" y="155"/>
                        <a:pt x="1380" y="165"/>
                      </a:cubicBezTo>
                      <a:cubicBezTo>
                        <a:pt x="1396" y="173"/>
                        <a:pt x="1362" y="196"/>
                        <a:pt x="1350" y="210"/>
                      </a:cubicBezTo>
                      <a:cubicBezTo>
                        <a:pt x="1325" y="240"/>
                        <a:pt x="1303" y="272"/>
                        <a:pt x="1275" y="300"/>
                      </a:cubicBezTo>
                      <a:cubicBezTo>
                        <a:pt x="1262" y="313"/>
                        <a:pt x="1244" y="318"/>
                        <a:pt x="1230" y="330"/>
                      </a:cubicBezTo>
                      <a:cubicBezTo>
                        <a:pt x="1169" y="381"/>
                        <a:pt x="1082" y="499"/>
                        <a:pt x="1050" y="570"/>
                      </a:cubicBezTo>
                      <a:cubicBezTo>
                        <a:pt x="1050" y="570"/>
                        <a:pt x="1013" y="682"/>
                        <a:pt x="1005" y="705"/>
                      </a:cubicBezTo>
                      <a:cubicBezTo>
                        <a:pt x="1000" y="720"/>
                        <a:pt x="990" y="750"/>
                        <a:pt x="990" y="750"/>
                      </a:cubicBezTo>
                      <a:cubicBezTo>
                        <a:pt x="1000" y="810"/>
                        <a:pt x="1003" y="883"/>
                        <a:pt x="1050" y="930"/>
                      </a:cubicBezTo>
                      <a:cubicBezTo>
                        <a:pt x="1088" y="968"/>
                        <a:pt x="1095" y="955"/>
                        <a:pt x="1140" y="975"/>
                      </a:cubicBezTo>
                      <a:cubicBezTo>
                        <a:pt x="1279" y="1038"/>
                        <a:pt x="1421" y="1093"/>
                        <a:pt x="1560" y="1155"/>
                      </a:cubicBezTo>
                      <a:cubicBezTo>
                        <a:pt x="1627" y="1185"/>
                        <a:pt x="1683" y="1256"/>
                        <a:pt x="1740" y="1305"/>
                      </a:cubicBezTo>
                      <a:cubicBezTo>
                        <a:pt x="1904" y="1445"/>
                        <a:pt x="1707" y="1287"/>
                        <a:pt x="1845" y="1425"/>
                      </a:cubicBezTo>
                      <a:cubicBezTo>
                        <a:pt x="1853" y="1433"/>
                        <a:pt x="1956" y="1494"/>
                        <a:pt x="1950" y="1500"/>
                      </a:cubicBezTo>
                      <a:cubicBezTo>
                        <a:pt x="1935" y="1515"/>
                        <a:pt x="1842" y="1478"/>
                        <a:pt x="1815" y="1470"/>
                      </a:cubicBezTo>
                      <a:cubicBezTo>
                        <a:pt x="1640" y="1420"/>
                        <a:pt x="1901" y="1499"/>
                        <a:pt x="1665" y="1440"/>
                      </a:cubicBezTo>
                      <a:cubicBezTo>
                        <a:pt x="1472" y="1392"/>
                        <a:pt x="1591" y="1404"/>
                        <a:pt x="1350" y="1380"/>
                      </a:cubicBezTo>
                      <a:cubicBezTo>
                        <a:pt x="1231" y="1368"/>
                        <a:pt x="1110" y="1335"/>
                        <a:pt x="990" y="13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Freeform 15"/>
                <p:cNvSpPr>
                  <a:spLocks noChangeArrowheads="1"/>
                </p:cNvSpPr>
                <p:nvPr/>
              </p:nvSpPr>
              <p:spPr bwMode="auto">
                <a:xfrm>
                  <a:off x="4053" y="507"/>
                  <a:ext cx="2223" cy="2022"/>
                </a:xfrm>
                <a:custGeom>
                  <a:avLst/>
                  <a:gdLst>
                    <a:gd name="T0" fmla="*/ 1050 w 2223"/>
                    <a:gd name="T1" fmla="*/ 435 h 2022"/>
                    <a:gd name="T2" fmla="*/ 1125 w 2223"/>
                    <a:gd name="T3" fmla="*/ 0 h 2022"/>
                    <a:gd name="T4" fmla="*/ 1170 w 2223"/>
                    <a:gd name="T5" fmla="*/ 150 h 2022"/>
                    <a:gd name="T6" fmla="*/ 1200 w 2223"/>
                    <a:gd name="T7" fmla="*/ 645 h 2022"/>
                    <a:gd name="T8" fmla="*/ 1215 w 2223"/>
                    <a:gd name="T9" fmla="*/ 720 h 2022"/>
                    <a:gd name="T10" fmla="*/ 1335 w 2223"/>
                    <a:gd name="T11" fmla="*/ 735 h 2022"/>
                    <a:gd name="T12" fmla="*/ 1725 w 2223"/>
                    <a:gd name="T13" fmla="*/ 780 h 2022"/>
                    <a:gd name="T14" fmla="*/ 1845 w 2223"/>
                    <a:gd name="T15" fmla="*/ 795 h 2022"/>
                    <a:gd name="T16" fmla="*/ 1995 w 2223"/>
                    <a:gd name="T17" fmla="*/ 840 h 2022"/>
                    <a:gd name="T18" fmla="*/ 2040 w 2223"/>
                    <a:gd name="T19" fmla="*/ 870 h 2022"/>
                    <a:gd name="T20" fmla="*/ 2100 w 2223"/>
                    <a:gd name="T21" fmla="*/ 885 h 2022"/>
                    <a:gd name="T22" fmla="*/ 2145 w 2223"/>
                    <a:gd name="T23" fmla="*/ 915 h 2022"/>
                    <a:gd name="T24" fmla="*/ 2205 w 2223"/>
                    <a:gd name="T25" fmla="*/ 930 h 2022"/>
                    <a:gd name="T26" fmla="*/ 2085 w 2223"/>
                    <a:gd name="T27" fmla="*/ 945 h 2022"/>
                    <a:gd name="T28" fmla="*/ 1860 w 2223"/>
                    <a:gd name="T29" fmla="*/ 960 h 2022"/>
                    <a:gd name="T30" fmla="*/ 1800 w 2223"/>
                    <a:gd name="T31" fmla="*/ 975 h 2022"/>
                    <a:gd name="T32" fmla="*/ 1695 w 2223"/>
                    <a:gd name="T33" fmla="*/ 1185 h 2022"/>
                    <a:gd name="T34" fmla="*/ 1710 w 2223"/>
                    <a:gd name="T35" fmla="*/ 1350 h 2022"/>
                    <a:gd name="T36" fmla="*/ 1755 w 2223"/>
                    <a:gd name="T37" fmla="*/ 1440 h 2022"/>
                    <a:gd name="T38" fmla="*/ 1830 w 2223"/>
                    <a:gd name="T39" fmla="*/ 1620 h 2022"/>
                    <a:gd name="T40" fmla="*/ 1860 w 2223"/>
                    <a:gd name="T41" fmla="*/ 1665 h 2022"/>
                    <a:gd name="T42" fmla="*/ 1995 w 2223"/>
                    <a:gd name="T43" fmla="*/ 1890 h 2022"/>
                    <a:gd name="T44" fmla="*/ 2010 w 2223"/>
                    <a:gd name="T45" fmla="*/ 1935 h 2022"/>
                    <a:gd name="T46" fmla="*/ 2040 w 2223"/>
                    <a:gd name="T47" fmla="*/ 1980 h 2022"/>
                    <a:gd name="T48" fmla="*/ 1980 w 2223"/>
                    <a:gd name="T49" fmla="*/ 1995 h 2022"/>
                    <a:gd name="T50" fmla="*/ 1530 w 2223"/>
                    <a:gd name="T51" fmla="*/ 1905 h 2022"/>
                    <a:gd name="T52" fmla="*/ 1335 w 2223"/>
                    <a:gd name="T53" fmla="*/ 1830 h 2022"/>
                    <a:gd name="T54" fmla="*/ 1290 w 2223"/>
                    <a:gd name="T55" fmla="*/ 1815 h 2022"/>
                    <a:gd name="T56" fmla="*/ 960 w 2223"/>
                    <a:gd name="T57" fmla="*/ 1860 h 2022"/>
                    <a:gd name="T58" fmla="*/ 780 w 2223"/>
                    <a:gd name="T59" fmla="*/ 1935 h 2022"/>
                    <a:gd name="T60" fmla="*/ 300 w 2223"/>
                    <a:gd name="T61" fmla="*/ 1965 h 2022"/>
                    <a:gd name="T62" fmla="*/ 225 w 2223"/>
                    <a:gd name="T63" fmla="*/ 1980 h 2022"/>
                    <a:gd name="T64" fmla="*/ 60 w 2223"/>
                    <a:gd name="T65" fmla="*/ 1965 h 2022"/>
                    <a:gd name="T66" fmla="*/ 105 w 2223"/>
                    <a:gd name="T67" fmla="*/ 1920 h 2022"/>
                    <a:gd name="T68" fmla="*/ 285 w 2223"/>
                    <a:gd name="T69" fmla="*/ 1830 h 2022"/>
                    <a:gd name="T70" fmla="*/ 420 w 2223"/>
                    <a:gd name="T71" fmla="*/ 1725 h 2022"/>
                    <a:gd name="T72" fmla="*/ 465 w 2223"/>
                    <a:gd name="T73" fmla="*/ 1695 h 2022"/>
                    <a:gd name="T74" fmla="*/ 645 w 2223"/>
                    <a:gd name="T75" fmla="*/ 1635 h 2022"/>
                    <a:gd name="T76" fmla="*/ 660 w 2223"/>
                    <a:gd name="T77" fmla="*/ 1590 h 2022"/>
                    <a:gd name="T78" fmla="*/ 720 w 2223"/>
                    <a:gd name="T79" fmla="*/ 1500 h 2022"/>
                    <a:gd name="T80" fmla="*/ 615 w 2223"/>
                    <a:gd name="T81" fmla="*/ 1200 h 2022"/>
                    <a:gd name="T82" fmla="*/ 420 w 2223"/>
                    <a:gd name="T83" fmla="*/ 1170 h 2022"/>
                    <a:gd name="T84" fmla="*/ 120 w 2223"/>
                    <a:gd name="T85" fmla="*/ 1095 h 2022"/>
                    <a:gd name="T86" fmla="*/ 0 w 2223"/>
                    <a:gd name="T87" fmla="*/ 1065 h 20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23"/>
                    <a:gd name="T133" fmla="*/ 0 h 2022"/>
                    <a:gd name="T134" fmla="*/ 2223 w 2223"/>
                    <a:gd name="T135" fmla="*/ 2022 h 20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23" h="2022">
                      <a:moveTo>
                        <a:pt x="1050" y="435"/>
                      </a:moveTo>
                      <a:cubicBezTo>
                        <a:pt x="1068" y="288"/>
                        <a:pt x="1096" y="145"/>
                        <a:pt x="1125" y="0"/>
                      </a:cubicBezTo>
                      <a:cubicBezTo>
                        <a:pt x="1142" y="50"/>
                        <a:pt x="1153" y="100"/>
                        <a:pt x="1170" y="150"/>
                      </a:cubicBezTo>
                      <a:cubicBezTo>
                        <a:pt x="1183" y="315"/>
                        <a:pt x="1187" y="480"/>
                        <a:pt x="1200" y="645"/>
                      </a:cubicBezTo>
                      <a:cubicBezTo>
                        <a:pt x="1202" y="670"/>
                        <a:pt x="1194" y="706"/>
                        <a:pt x="1215" y="720"/>
                      </a:cubicBezTo>
                      <a:cubicBezTo>
                        <a:pt x="1249" y="742"/>
                        <a:pt x="1295" y="731"/>
                        <a:pt x="1335" y="735"/>
                      </a:cubicBezTo>
                      <a:cubicBezTo>
                        <a:pt x="1749" y="781"/>
                        <a:pt x="1140" y="707"/>
                        <a:pt x="1725" y="780"/>
                      </a:cubicBezTo>
                      <a:cubicBezTo>
                        <a:pt x="1765" y="785"/>
                        <a:pt x="1845" y="795"/>
                        <a:pt x="1845" y="795"/>
                      </a:cubicBezTo>
                      <a:cubicBezTo>
                        <a:pt x="2015" y="880"/>
                        <a:pt x="1771" y="765"/>
                        <a:pt x="1995" y="840"/>
                      </a:cubicBezTo>
                      <a:cubicBezTo>
                        <a:pt x="2012" y="846"/>
                        <a:pt x="2023" y="863"/>
                        <a:pt x="2040" y="870"/>
                      </a:cubicBezTo>
                      <a:cubicBezTo>
                        <a:pt x="2059" y="878"/>
                        <a:pt x="2080" y="880"/>
                        <a:pt x="2100" y="885"/>
                      </a:cubicBezTo>
                      <a:cubicBezTo>
                        <a:pt x="2115" y="895"/>
                        <a:pt x="2128" y="908"/>
                        <a:pt x="2145" y="915"/>
                      </a:cubicBezTo>
                      <a:cubicBezTo>
                        <a:pt x="2164" y="923"/>
                        <a:pt x="2223" y="921"/>
                        <a:pt x="2205" y="930"/>
                      </a:cubicBezTo>
                      <a:cubicBezTo>
                        <a:pt x="2169" y="948"/>
                        <a:pt x="2125" y="942"/>
                        <a:pt x="2085" y="945"/>
                      </a:cubicBezTo>
                      <a:cubicBezTo>
                        <a:pt x="2010" y="952"/>
                        <a:pt x="1935" y="955"/>
                        <a:pt x="1860" y="960"/>
                      </a:cubicBezTo>
                      <a:cubicBezTo>
                        <a:pt x="1840" y="965"/>
                        <a:pt x="1819" y="967"/>
                        <a:pt x="1800" y="975"/>
                      </a:cubicBezTo>
                      <a:cubicBezTo>
                        <a:pt x="1714" y="1012"/>
                        <a:pt x="1708" y="1106"/>
                        <a:pt x="1695" y="1185"/>
                      </a:cubicBezTo>
                      <a:cubicBezTo>
                        <a:pt x="1700" y="1240"/>
                        <a:pt x="1702" y="1295"/>
                        <a:pt x="1710" y="1350"/>
                      </a:cubicBezTo>
                      <a:cubicBezTo>
                        <a:pt x="1718" y="1403"/>
                        <a:pt x="1731" y="1392"/>
                        <a:pt x="1755" y="1440"/>
                      </a:cubicBezTo>
                      <a:cubicBezTo>
                        <a:pt x="1784" y="1499"/>
                        <a:pt x="1809" y="1556"/>
                        <a:pt x="1830" y="1620"/>
                      </a:cubicBezTo>
                      <a:cubicBezTo>
                        <a:pt x="1836" y="1637"/>
                        <a:pt x="1853" y="1649"/>
                        <a:pt x="1860" y="1665"/>
                      </a:cubicBezTo>
                      <a:cubicBezTo>
                        <a:pt x="1898" y="1751"/>
                        <a:pt x="1911" y="1834"/>
                        <a:pt x="1995" y="1890"/>
                      </a:cubicBezTo>
                      <a:cubicBezTo>
                        <a:pt x="2000" y="1905"/>
                        <a:pt x="2003" y="1921"/>
                        <a:pt x="2010" y="1935"/>
                      </a:cubicBezTo>
                      <a:cubicBezTo>
                        <a:pt x="2018" y="1951"/>
                        <a:pt x="2048" y="1964"/>
                        <a:pt x="2040" y="1980"/>
                      </a:cubicBezTo>
                      <a:cubicBezTo>
                        <a:pt x="2031" y="1998"/>
                        <a:pt x="2000" y="1990"/>
                        <a:pt x="1980" y="1995"/>
                      </a:cubicBezTo>
                      <a:cubicBezTo>
                        <a:pt x="1697" y="1982"/>
                        <a:pt x="1706" y="2022"/>
                        <a:pt x="1530" y="1905"/>
                      </a:cubicBezTo>
                      <a:cubicBezTo>
                        <a:pt x="1468" y="1864"/>
                        <a:pt x="1407" y="1854"/>
                        <a:pt x="1335" y="1830"/>
                      </a:cubicBezTo>
                      <a:cubicBezTo>
                        <a:pt x="1320" y="1825"/>
                        <a:pt x="1290" y="1815"/>
                        <a:pt x="1290" y="1815"/>
                      </a:cubicBezTo>
                      <a:cubicBezTo>
                        <a:pt x="1039" y="1833"/>
                        <a:pt x="1148" y="1813"/>
                        <a:pt x="960" y="1860"/>
                      </a:cubicBezTo>
                      <a:cubicBezTo>
                        <a:pt x="901" y="1875"/>
                        <a:pt x="840" y="1922"/>
                        <a:pt x="780" y="1935"/>
                      </a:cubicBezTo>
                      <a:cubicBezTo>
                        <a:pt x="623" y="1969"/>
                        <a:pt x="460" y="1958"/>
                        <a:pt x="300" y="1965"/>
                      </a:cubicBezTo>
                      <a:cubicBezTo>
                        <a:pt x="275" y="1970"/>
                        <a:pt x="250" y="1980"/>
                        <a:pt x="225" y="1980"/>
                      </a:cubicBezTo>
                      <a:cubicBezTo>
                        <a:pt x="170" y="1980"/>
                        <a:pt x="109" y="1990"/>
                        <a:pt x="60" y="1965"/>
                      </a:cubicBezTo>
                      <a:cubicBezTo>
                        <a:pt x="41" y="1956"/>
                        <a:pt x="89" y="1934"/>
                        <a:pt x="105" y="1920"/>
                      </a:cubicBezTo>
                      <a:cubicBezTo>
                        <a:pt x="147" y="1885"/>
                        <a:pt x="233" y="1847"/>
                        <a:pt x="285" y="1830"/>
                      </a:cubicBezTo>
                      <a:cubicBezTo>
                        <a:pt x="462" y="1653"/>
                        <a:pt x="306" y="1782"/>
                        <a:pt x="420" y="1725"/>
                      </a:cubicBezTo>
                      <a:cubicBezTo>
                        <a:pt x="436" y="1717"/>
                        <a:pt x="448" y="1701"/>
                        <a:pt x="465" y="1695"/>
                      </a:cubicBezTo>
                      <a:cubicBezTo>
                        <a:pt x="543" y="1669"/>
                        <a:pt x="578" y="1680"/>
                        <a:pt x="645" y="1635"/>
                      </a:cubicBezTo>
                      <a:cubicBezTo>
                        <a:pt x="650" y="1620"/>
                        <a:pt x="652" y="1604"/>
                        <a:pt x="660" y="1590"/>
                      </a:cubicBezTo>
                      <a:cubicBezTo>
                        <a:pt x="678" y="1558"/>
                        <a:pt x="720" y="1500"/>
                        <a:pt x="720" y="1500"/>
                      </a:cubicBezTo>
                      <a:cubicBezTo>
                        <a:pt x="753" y="1366"/>
                        <a:pt x="727" y="1274"/>
                        <a:pt x="615" y="1200"/>
                      </a:cubicBezTo>
                      <a:cubicBezTo>
                        <a:pt x="560" y="1164"/>
                        <a:pt x="485" y="1177"/>
                        <a:pt x="420" y="1170"/>
                      </a:cubicBezTo>
                      <a:cubicBezTo>
                        <a:pt x="321" y="1137"/>
                        <a:pt x="223" y="1112"/>
                        <a:pt x="120" y="1095"/>
                      </a:cubicBezTo>
                      <a:cubicBezTo>
                        <a:pt x="54" y="1051"/>
                        <a:pt x="93" y="1065"/>
                        <a:pt x="0" y="106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16"/>
                <p:cNvSpPr>
                  <a:spLocks noChangeArrowheads="1"/>
                </p:cNvSpPr>
                <p:nvPr/>
              </p:nvSpPr>
              <p:spPr bwMode="auto">
                <a:xfrm>
                  <a:off x="3993" y="927"/>
                  <a:ext cx="1125" cy="585"/>
                </a:xfrm>
                <a:custGeom>
                  <a:avLst/>
                  <a:gdLst>
                    <a:gd name="T0" fmla="*/ 1125 w 1125"/>
                    <a:gd name="T1" fmla="*/ 0 h 585"/>
                    <a:gd name="T2" fmla="*/ 885 w 1125"/>
                    <a:gd name="T3" fmla="*/ 105 h 585"/>
                    <a:gd name="T4" fmla="*/ 795 w 1125"/>
                    <a:gd name="T5" fmla="*/ 195 h 585"/>
                    <a:gd name="T6" fmla="*/ 765 w 1125"/>
                    <a:gd name="T7" fmla="*/ 240 h 585"/>
                    <a:gd name="T8" fmla="*/ 585 w 1125"/>
                    <a:gd name="T9" fmla="*/ 360 h 585"/>
                    <a:gd name="T10" fmla="*/ 525 w 1125"/>
                    <a:gd name="T11" fmla="*/ 405 h 585"/>
                    <a:gd name="T12" fmla="*/ 465 w 1125"/>
                    <a:gd name="T13" fmla="*/ 435 h 585"/>
                    <a:gd name="T14" fmla="*/ 405 w 1125"/>
                    <a:gd name="T15" fmla="*/ 495 h 585"/>
                    <a:gd name="T16" fmla="*/ 165 w 1125"/>
                    <a:gd name="T17" fmla="*/ 555 h 585"/>
                    <a:gd name="T18" fmla="*/ 0 w 1125"/>
                    <a:gd name="T19" fmla="*/ 585 h 5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25"/>
                    <a:gd name="T31" fmla="*/ 0 h 585"/>
                    <a:gd name="T32" fmla="*/ 1125 w 1125"/>
                    <a:gd name="T33" fmla="*/ 585 h 5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25" h="585">
                      <a:moveTo>
                        <a:pt x="1125" y="0"/>
                      </a:moveTo>
                      <a:cubicBezTo>
                        <a:pt x="1051" y="49"/>
                        <a:pt x="953" y="44"/>
                        <a:pt x="885" y="105"/>
                      </a:cubicBezTo>
                      <a:cubicBezTo>
                        <a:pt x="853" y="133"/>
                        <a:pt x="819" y="160"/>
                        <a:pt x="795" y="195"/>
                      </a:cubicBezTo>
                      <a:cubicBezTo>
                        <a:pt x="785" y="210"/>
                        <a:pt x="778" y="228"/>
                        <a:pt x="765" y="240"/>
                      </a:cubicBezTo>
                      <a:cubicBezTo>
                        <a:pt x="596" y="392"/>
                        <a:pt x="704" y="286"/>
                        <a:pt x="585" y="360"/>
                      </a:cubicBezTo>
                      <a:cubicBezTo>
                        <a:pt x="564" y="373"/>
                        <a:pt x="546" y="392"/>
                        <a:pt x="525" y="405"/>
                      </a:cubicBezTo>
                      <a:cubicBezTo>
                        <a:pt x="506" y="417"/>
                        <a:pt x="483" y="422"/>
                        <a:pt x="465" y="435"/>
                      </a:cubicBezTo>
                      <a:cubicBezTo>
                        <a:pt x="442" y="452"/>
                        <a:pt x="428" y="478"/>
                        <a:pt x="405" y="495"/>
                      </a:cubicBezTo>
                      <a:cubicBezTo>
                        <a:pt x="335" y="547"/>
                        <a:pt x="246" y="544"/>
                        <a:pt x="165" y="555"/>
                      </a:cubicBezTo>
                      <a:cubicBezTo>
                        <a:pt x="116" y="562"/>
                        <a:pt x="51" y="585"/>
                        <a:pt x="0" y="58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17"/>
                <p:cNvSpPr>
                  <a:spLocks noChangeArrowheads="1"/>
                </p:cNvSpPr>
                <p:nvPr/>
              </p:nvSpPr>
              <p:spPr bwMode="auto">
                <a:xfrm>
                  <a:off x="3228" y="2547"/>
                  <a:ext cx="2250" cy="855"/>
                </a:xfrm>
                <a:custGeom>
                  <a:avLst/>
                  <a:gdLst>
                    <a:gd name="T0" fmla="*/ 0 w 2250"/>
                    <a:gd name="T1" fmla="*/ 0 h 855"/>
                    <a:gd name="T2" fmla="*/ 135 w 2250"/>
                    <a:gd name="T3" fmla="*/ 165 h 855"/>
                    <a:gd name="T4" fmla="*/ 300 w 2250"/>
                    <a:gd name="T5" fmla="*/ 360 h 855"/>
                    <a:gd name="T6" fmla="*/ 360 w 2250"/>
                    <a:gd name="T7" fmla="*/ 405 h 855"/>
                    <a:gd name="T8" fmla="*/ 405 w 2250"/>
                    <a:gd name="T9" fmla="*/ 450 h 855"/>
                    <a:gd name="T10" fmla="*/ 1005 w 2250"/>
                    <a:gd name="T11" fmla="*/ 630 h 855"/>
                    <a:gd name="T12" fmla="*/ 1335 w 2250"/>
                    <a:gd name="T13" fmla="*/ 720 h 855"/>
                    <a:gd name="T14" fmla="*/ 1755 w 2250"/>
                    <a:gd name="T15" fmla="*/ 810 h 855"/>
                    <a:gd name="T16" fmla="*/ 1935 w 2250"/>
                    <a:gd name="T17" fmla="*/ 825 h 855"/>
                    <a:gd name="T18" fmla="*/ 2250 w 2250"/>
                    <a:gd name="T19" fmla="*/ 855 h 8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50"/>
                    <a:gd name="T31" fmla="*/ 0 h 855"/>
                    <a:gd name="T32" fmla="*/ 2250 w 2250"/>
                    <a:gd name="T33" fmla="*/ 855 h 8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50" h="855">
                      <a:moveTo>
                        <a:pt x="0" y="0"/>
                      </a:moveTo>
                      <a:cubicBezTo>
                        <a:pt x="103" y="137"/>
                        <a:pt x="55" y="85"/>
                        <a:pt x="135" y="165"/>
                      </a:cubicBezTo>
                      <a:cubicBezTo>
                        <a:pt x="163" y="248"/>
                        <a:pt x="239" y="299"/>
                        <a:pt x="300" y="360"/>
                      </a:cubicBezTo>
                      <a:cubicBezTo>
                        <a:pt x="318" y="378"/>
                        <a:pt x="341" y="389"/>
                        <a:pt x="360" y="405"/>
                      </a:cubicBezTo>
                      <a:cubicBezTo>
                        <a:pt x="376" y="419"/>
                        <a:pt x="386" y="441"/>
                        <a:pt x="405" y="450"/>
                      </a:cubicBezTo>
                      <a:cubicBezTo>
                        <a:pt x="588" y="537"/>
                        <a:pt x="806" y="597"/>
                        <a:pt x="1005" y="630"/>
                      </a:cubicBezTo>
                      <a:cubicBezTo>
                        <a:pt x="1116" y="672"/>
                        <a:pt x="1221" y="692"/>
                        <a:pt x="1335" y="720"/>
                      </a:cubicBezTo>
                      <a:cubicBezTo>
                        <a:pt x="1479" y="756"/>
                        <a:pt x="1606" y="795"/>
                        <a:pt x="1755" y="810"/>
                      </a:cubicBezTo>
                      <a:cubicBezTo>
                        <a:pt x="1815" y="816"/>
                        <a:pt x="1875" y="820"/>
                        <a:pt x="1935" y="825"/>
                      </a:cubicBezTo>
                      <a:cubicBezTo>
                        <a:pt x="2040" y="835"/>
                        <a:pt x="2250" y="855"/>
                        <a:pt x="2250" y="85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8"/>
                <p:cNvSpPr>
                  <a:spLocks noChangeArrowheads="1"/>
                </p:cNvSpPr>
                <p:nvPr/>
              </p:nvSpPr>
              <p:spPr bwMode="auto">
                <a:xfrm>
                  <a:off x="2643" y="552"/>
                  <a:ext cx="1305" cy="690"/>
                </a:xfrm>
                <a:custGeom>
                  <a:avLst/>
                  <a:gdLst>
                    <a:gd name="T0" fmla="*/ 0 w 1305"/>
                    <a:gd name="T1" fmla="*/ 690 h 690"/>
                    <a:gd name="T2" fmla="*/ 90 w 1305"/>
                    <a:gd name="T3" fmla="*/ 375 h 690"/>
                    <a:gd name="T4" fmla="*/ 180 w 1305"/>
                    <a:gd name="T5" fmla="*/ 285 h 690"/>
                    <a:gd name="T6" fmla="*/ 300 w 1305"/>
                    <a:gd name="T7" fmla="*/ 240 h 690"/>
                    <a:gd name="T8" fmla="*/ 600 w 1305"/>
                    <a:gd name="T9" fmla="*/ 150 h 690"/>
                    <a:gd name="T10" fmla="*/ 810 w 1305"/>
                    <a:gd name="T11" fmla="*/ 120 h 690"/>
                    <a:gd name="T12" fmla="*/ 960 w 1305"/>
                    <a:gd name="T13" fmla="*/ 60 h 690"/>
                    <a:gd name="T14" fmla="*/ 1260 w 1305"/>
                    <a:gd name="T15" fmla="*/ 15 h 690"/>
                    <a:gd name="T16" fmla="*/ 1305 w 1305"/>
                    <a:gd name="T17" fmla="*/ 0 h 6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5"/>
                    <a:gd name="T28" fmla="*/ 0 h 690"/>
                    <a:gd name="T29" fmla="*/ 1305 w 1305"/>
                    <a:gd name="T30" fmla="*/ 690 h 6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5" h="690">
                      <a:moveTo>
                        <a:pt x="0" y="690"/>
                      </a:moveTo>
                      <a:cubicBezTo>
                        <a:pt x="25" y="591"/>
                        <a:pt x="19" y="455"/>
                        <a:pt x="90" y="375"/>
                      </a:cubicBezTo>
                      <a:cubicBezTo>
                        <a:pt x="118" y="343"/>
                        <a:pt x="150" y="315"/>
                        <a:pt x="180" y="285"/>
                      </a:cubicBezTo>
                      <a:cubicBezTo>
                        <a:pt x="210" y="255"/>
                        <a:pt x="260" y="254"/>
                        <a:pt x="300" y="240"/>
                      </a:cubicBezTo>
                      <a:cubicBezTo>
                        <a:pt x="390" y="209"/>
                        <a:pt x="503" y="168"/>
                        <a:pt x="600" y="150"/>
                      </a:cubicBezTo>
                      <a:cubicBezTo>
                        <a:pt x="671" y="137"/>
                        <a:pt x="740" y="138"/>
                        <a:pt x="810" y="120"/>
                      </a:cubicBezTo>
                      <a:cubicBezTo>
                        <a:pt x="1060" y="58"/>
                        <a:pt x="774" y="122"/>
                        <a:pt x="960" y="60"/>
                      </a:cubicBezTo>
                      <a:cubicBezTo>
                        <a:pt x="1079" y="20"/>
                        <a:pt x="1126" y="26"/>
                        <a:pt x="1260" y="15"/>
                      </a:cubicBezTo>
                      <a:cubicBezTo>
                        <a:pt x="1275" y="10"/>
                        <a:pt x="1305" y="0"/>
                        <a:pt x="1305"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19"/>
                <p:cNvSpPr>
                  <a:spLocks noChangeArrowheads="1"/>
                </p:cNvSpPr>
                <p:nvPr/>
              </p:nvSpPr>
              <p:spPr bwMode="auto">
                <a:xfrm>
                  <a:off x="603" y="671"/>
                  <a:ext cx="675" cy="391"/>
                </a:xfrm>
                <a:custGeom>
                  <a:avLst/>
                  <a:gdLst>
                    <a:gd name="T0" fmla="*/ 675 w 675"/>
                    <a:gd name="T1" fmla="*/ 391 h 391"/>
                    <a:gd name="T2" fmla="*/ 645 w 675"/>
                    <a:gd name="T3" fmla="*/ 211 h 391"/>
                    <a:gd name="T4" fmla="*/ 555 w 675"/>
                    <a:gd name="T5" fmla="*/ 121 h 391"/>
                    <a:gd name="T6" fmla="*/ 285 w 675"/>
                    <a:gd name="T7" fmla="*/ 16 h 391"/>
                    <a:gd name="T8" fmla="*/ 0 w 675"/>
                    <a:gd name="T9" fmla="*/ 1 h 391"/>
                    <a:gd name="T10" fmla="*/ 0 60000 65536"/>
                    <a:gd name="T11" fmla="*/ 0 60000 65536"/>
                    <a:gd name="T12" fmla="*/ 0 60000 65536"/>
                    <a:gd name="T13" fmla="*/ 0 60000 65536"/>
                    <a:gd name="T14" fmla="*/ 0 60000 65536"/>
                    <a:gd name="T15" fmla="*/ 0 w 675"/>
                    <a:gd name="T16" fmla="*/ 0 h 391"/>
                    <a:gd name="T17" fmla="*/ 675 w 675"/>
                    <a:gd name="T18" fmla="*/ 391 h 391"/>
                  </a:gdLst>
                  <a:ahLst/>
                  <a:cxnLst>
                    <a:cxn ang="T10">
                      <a:pos x="T0" y="T1"/>
                    </a:cxn>
                    <a:cxn ang="T11">
                      <a:pos x="T2" y="T3"/>
                    </a:cxn>
                    <a:cxn ang="T12">
                      <a:pos x="T4" y="T5"/>
                    </a:cxn>
                    <a:cxn ang="T13">
                      <a:pos x="T6" y="T7"/>
                    </a:cxn>
                    <a:cxn ang="T14">
                      <a:pos x="T8" y="T9"/>
                    </a:cxn>
                  </a:cxnLst>
                  <a:rect l="T15" t="T16" r="T17" b="T18"/>
                  <a:pathLst>
                    <a:path w="675" h="391">
                      <a:moveTo>
                        <a:pt x="675" y="391"/>
                      </a:moveTo>
                      <a:cubicBezTo>
                        <a:pt x="665" y="331"/>
                        <a:pt x="670" y="267"/>
                        <a:pt x="645" y="211"/>
                      </a:cubicBezTo>
                      <a:cubicBezTo>
                        <a:pt x="628" y="172"/>
                        <a:pt x="580" y="155"/>
                        <a:pt x="555" y="121"/>
                      </a:cubicBezTo>
                      <a:cubicBezTo>
                        <a:pt x="469" y="6"/>
                        <a:pt x="455" y="29"/>
                        <a:pt x="285" y="16"/>
                      </a:cubicBezTo>
                      <a:cubicBezTo>
                        <a:pt x="65" y="0"/>
                        <a:pt x="129" y="1"/>
                        <a:pt x="0" y="1"/>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20"/>
                <p:cNvSpPr>
                  <a:spLocks noChangeArrowheads="1"/>
                </p:cNvSpPr>
                <p:nvPr/>
              </p:nvSpPr>
              <p:spPr bwMode="auto">
                <a:xfrm>
                  <a:off x="318" y="1840"/>
                  <a:ext cx="555" cy="257"/>
                </a:xfrm>
                <a:custGeom>
                  <a:avLst/>
                  <a:gdLst>
                    <a:gd name="T0" fmla="*/ 555 w 555"/>
                    <a:gd name="T1" fmla="*/ 137 h 257"/>
                    <a:gd name="T2" fmla="*/ 0 w 555"/>
                    <a:gd name="T3" fmla="*/ 257 h 257"/>
                    <a:gd name="T4" fmla="*/ 0 60000 65536"/>
                    <a:gd name="T5" fmla="*/ 0 60000 65536"/>
                    <a:gd name="T6" fmla="*/ 0 w 555"/>
                    <a:gd name="T7" fmla="*/ 0 h 257"/>
                    <a:gd name="T8" fmla="*/ 555 w 555"/>
                    <a:gd name="T9" fmla="*/ 257 h 257"/>
                  </a:gdLst>
                  <a:ahLst/>
                  <a:cxnLst>
                    <a:cxn ang="T4">
                      <a:pos x="T0" y="T1"/>
                    </a:cxn>
                    <a:cxn ang="T5">
                      <a:pos x="T2" y="T3"/>
                    </a:cxn>
                  </a:cxnLst>
                  <a:rect l="T6" t="T7" r="T8" b="T9"/>
                  <a:pathLst>
                    <a:path w="555" h="257">
                      <a:moveTo>
                        <a:pt x="555" y="137"/>
                      </a:moveTo>
                      <a:cubicBezTo>
                        <a:pt x="228" y="155"/>
                        <a:pt x="0" y="0"/>
                        <a:pt x="0" y="257"/>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21"/>
                <p:cNvSpPr>
                  <a:spLocks noChangeArrowheads="1"/>
                </p:cNvSpPr>
                <p:nvPr/>
              </p:nvSpPr>
              <p:spPr bwMode="auto">
                <a:xfrm>
                  <a:off x="393" y="2997"/>
                  <a:ext cx="930" cy="420"/>
                </a:xfrm>
                <a:custGeom>
                  <a:avLst/>
                  <a:gdLst>
                    <a:gd name="T0" fmla="*/ 930 w 930"/>
                    <a:gd name="T1" fmla="*/ 45 h 420"/>
                    <a:gd name="T2" fmla="*/ 240 w 930"/>
                    <a:gd name="T3" fmla="*/ 0 h 420"/>
                    <a:gd name="T4" fmla="*/ 120 w 930"/>
                    <a:gd name="T5" fmla="*/ 45 h 420"/>
                    <a:gd name="T6" fmla="*/ 90 w 930"/>
                    <a:gd name="T7" fmla="*/ 105 h 420"/>
                    <a:gd name="T8" fmla="*/ 0 w 930"/>
                    <a:gd name="T9" fmla="*/ 420 h 420"/>
                    <a:gd name="T10" fmla="*/ 0 60000 65536"/>
                    <a:gd name="T11" fmla="*/ 0 60000 65536"/>
                    <a:gd name="T12" fmla="*/ 0 60000 65536"/>
                    <a:gd name="T13" fmla="*/ 0 60000 65536"/>
                    <a:gd name="T14" fmla="*/ 0 60000 65536"/>
                    <a:gd name="T15" fmla="*/ 0 w 930"/>
                    <a:gd name="T16" fmla="*/ 0 h 420"/>
                    <a:gd name="T17" fmla="*/ 930 w 930"/>
                    <a:gd name="T18" fmla="*/ 420 h 420"/>
                  </a:gdLst>
                  <a:ahLst/>
                  <a:cxnLst>
                    <a:cxn ang="T10">
                      <a:pos x="T0" y="T1"/>
                    </a:cxn>
                    <a:cxn ang="T11">
                      <a:pos x="T2" y="T3"/>
                    </a:cxn>
                    <a:cxn ang="T12">
                      <a:pos x="T4" y="T5"/>
                    </a:cxn>
                    <a:cxn ang="T13">
                      <a:pos x="T6" y="T7"/>
                    </a:cxn>
                    <a:cxn ang="T14">
                      <a:pos x="T8" y="T9"/>
                    </a:cxn>
                  </a:cxnLst>
                  <a:rect l="T15" t="T16" r="T17" b="T18"/>
                  <a:pathLst>
                    <a:path w="930" h="420">
                      <a:moveTo>
                        <a:pt x="930" y="45"/>
                      </a:moveTo>
                      <a:cubicBezTo>
                        <a:pt x="692" y="37"/>
                        <a:pt x="473" y="29"/>
                        <a:pt x="240" y="0"/>
                      </a:cubicBezTo>
                      <a:cubicBezTo>
                        <a:pt x="197" y="9"/>
                        <a:pt x="151" y="8"/>
                        <a:pt x="120" y="45"/>
                      </a:cubicBezTo>
                      <a:cubicBezTo>
                        <a:pt x="106" y="62"/>
                        <a:pt x="101" y="86"/>
                        <a:pt x="90" y="105"/>
                      </a:cubicBezTo>
                      <a:cubicBezTo>
                        <a:pt x="33" y="205"/>
                        <a:pt x="0" y="305"/>
                        <a:pt x="0" y="42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22"/>
                <p:cNvSpPr>
                  <a:spLocks noChangeArrowheads="1"/>
                </p:cNvSpPr>
                <p:nvPr/>
              </p:nvSpPr>
              <p:spPr bwMode="auto">
                <a:xfrm>
                  <a:off x="2831" y="1057"/>
                  <a:ext cx="1222" cy="485"/>
                </a:xfrm>
                <a:custGeom>
                  <a:avLst/>
                  <a:gdLst>
                    <a:gd name="T0" fmla="*/ 1222 w 1222"/>
                    <a:gd name="T1" fmla="*/ 485 h 485"/>
                    <a:gd name="T2" fmla="*/ 1072 w 1222"/>
                    <a:gd name="T3" fmla="*/ 410 h 485"/>
                    <a:gd name="T4" fmla="*/ 772 w 1222"/>
                    <a:gd name="T5" fmla="*/ 335 h 485"/>
                    <a:gd name="T6" fmla="*/ 442 w 1222"/>
                    <a:gd name="T7" fmla="*/ 200 h 485"/>
                    <a:gd name="T8" fmla="*/ 157 w 1222"/>
                    <a:gd name="T9" fmla="*/ 110 h 485"/>
                    <a:gd name="T10" fmla="*/ 97 w 1222"/>
                    <a:gd name="T11" fmla="*/ 80 h 485"/>
                    <a:gd name="T12" fmla="*/ 52 w 1222"/>
                    <a:gd name="T13" fmla="*/ 65 h 485"/>
                    <a:gd name="T14" fmla="*/ 22 w 1222"/>
                    <a:gd name="T15" fmla="*/ 5 h 485"/>
                    <a:gd name="T16" fmla="*/ 0 60000 65536"/>
                    <a:gd name="T17" fmla="*/ 0 60000 65536"/>
                    <a:gd name="T18" fmla="*/ 0 60000 65536"/>
                    <a:gd name="T19" fmla="*/ 0 60000 65536"/>
                    <a:gd name="T20" fmla="*/ 0 60000 65536"/>
                    <a:gd name="T21" fmla="*/ 0 60000 65536"/>
                    <a:gd name="T22" fmla="*/ 0 60000 65536"/>
                    <a:gd name="T23" fmla="*/ 0 60000 65536"/>
                    <a:gd name="T24" fmla="*/ 0 w 1222"/>
                    <a:gd name="T25" fmla="*/ 0 h 485"/>
                    <a:gd name="T26" fmla="*/ 1222 w 1222"/>
                    <a:gd name="T27" fmla="*/ 485 h 4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22" h="485">
                      <a:moveTo>
                        <a:pt x="1222" y="485"/>
                      </a:moveTo>
                      <a:cubicBezTo>
                        <a:pt x="1167" y="467"/>
                        <a:pt x="1127" y="428"/>
                        <a:pt x="1072" y="410"/>
                      </a:cubicBezTo>
                      <a:cubicBezTo>
                        <a:pt x="976" y="378"/>
                        <a:pt x="872" y="352"/>
                        <a:pt x="772" y="335"/>
                      </a:cubicBezTo>
                      <a:cubicBezTo>
                        <a:pt x="630" y="228"/>
                        <a:pt x="610" y="228"/>
                        <a:pt x="442" y="200"/>
                      </a:cubicBezTo>
                      <a:cubicBezTo>
                        <a:pt x="303" y="131"/>
                        <a:pt x="313" y="130"/>
                        <a:pt x="157" y="110"/>
                      </a:cubicBezTo>
                      <a:cubicBezTo>
                        <a:pt x="137" y="100"/>
                        <a:pt x="118" y="89"/>
                        <a:pt x="97" y="80"/>
                      </a:cubicBezTo>
                      <a:cubicBezTo>
                        <a:pt x="82" y="74"/>
                        <a:pt x="62" y="77"/>
                        <a:pt x="52" y="65"/>
                      </a:cubicBezTo>
                      <a:cubicBezTo>
                        <a:pt x="0" y="0"/>
                        <a:pt x="66" y="5"/>
                        <a:pt x="22" y="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23"/>
                <p:cNvSpPr>
                  <a:spLocks noChangeArrowheads="1"/>
                </p:cNvSpPr>
                <p:nvPr/>
              </p:nvSpPr>
              <p:spPr bwMode="auto">
                <a:xfrm>
                  <a:off x="2733" y="2472"/>
                  <a:ext cx="1380" cy="750"/>
                </a:xfrm>
                <a:custGeom>
                  <a:avLst/>
                  <a:gdLst>
                    <a:gd name="T0" fmla="*/ 1380 w 1380"/>
                    <a:gd name="T1" fmla="*/ 0 h 750"/>
                    <a:gd name="T2" fmla="*/ 375 w 1380"/>
                    <a:gd name="T3" fmla="*/ 180 h 750"/>
                    <a:gd name="T4" fmla="*/ 270 w 1380"/>
                    <a:gd name="T5" fmla="*/ 285 h 750"/>
                    <a:gd name="T6" fmla="*/ 240 w 1380"/>
                    <a:gd name="T7" fmla="*/ 345 h 750"/>
                    <a:gd name="T8" fmla="*/ 105 w 1380"/>
                    <a:gd name="T9" fmla="*/ 555 h 750"/>
                    <a:gd name="T10" fmla="*/ 90 w 1380"/>
                    <a:gd name="T11" fmla="*/ 600 h 750"/>
                    <a:gd name="T12" fmla="*/ 30 w 1380"/>
                    <a:gd name="T13" fmla="*/ 705 h 750"/>
                    <a:gd name="T14" fmla="*/ 0 w 1380"/>
                    <a:gd name="T15" fmla="*/ 750 h 750"/>
                    <a:gd name="T16" fmla="*/ 0 60000 65536"/>
                    <a:gd name="T17" fmla="*/ 0 60000 65536"/>
                    <a:gd name="T18" fmla="*/ 0 60000 65536"/>
                    <a:gd name="T19" fmla="*/ 0 60000 65536"/>
                    <a:gd name="T20" fmla="*/ 0 60000 65536"/>
                    <a:gd name="T21" fmla="*/ 0 60000 65536"/>
                    <a:gd name="T22" fmla="*/ 0 60000 65536"/>
                    <a:gd name="T23" fmla="*/ 0 60000 65536"/>
                    <a:gd name="T24" fmla="*/ 0 w 1380"/>
                    <a:gd name="T25" fmla="*/ 0 h 750"/>
                    <a:gd name="T26" fmla="*/ 1380 w 1380"/>
                    <a:gd name="T27" fmla="*/ 750 h 7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0" h="750">
                      <a:moveTo>
                        <a:pt x="1380" y="0"/>
                      </a:moveTo>
                      <a:cubicBezTo>
                        <a:pt x="1020" y="40"/>
                        <a:pt x="718" y="52"/>
                        <a:pt x="375" y="180"/>
                      </a:cubicBezTo>
                      <a:cubicBezTo>
                        <a:pt x="340" y="215"/>
                        <a:pt x="305" y="250"/>
                        <a:pt x="270" y="285"/>
                      </a:cubicBezTo>
                      <a:cubicBezTo>
                        <a:pt x="254" y="301"/>
                        <a:pt x="252" y="326"/>
                        <a:pt x="240" y="345"/>
                      </a:cubicBezTo>
                      <a:cubicBezTo>
                        <a:pt x="196" y="415"/>
                        <a:pt x="151" y="486"/>
                        <a:pt x="105" y="555"/>
                      </a:cubicBezTo>
                      <a:cubicBezTo>
                        <a:pt x="96" y="568"/>
                        <a:pt x="97" y="586"/>
                        <a:pt x="90" y="600"/>
                      </a:cubicBezTo>
                      <a:cubicBezTo>
                        <a:pt x="72" y="636"/>
                        <a:pt x="50" y="670"/>
                        <a:pt x="30" y="705"/>
                      </a:cubicBezTo>
                      <a:cubicBezTo>
                        <a:pt x="21" y="721"/>
                        <a:pt x="0" y="750"/>
                        <a:pt x="0" y="75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24"/>
                <p:cNvSpPr>
                  <a:spLocks noChangeArrowheads="1"/>
                </p:cNvSpPr>
                <p:nvPr/>
              </p:nvSpPr>
              <p:spPr bwMode="auto">
                <a:xfrm>
                  <a:off x="6093" y="2502"/>
                  <a:ext cx="135" cy="1140"/>
                </a:xfrm>
                <a:custGeom>
                  <a:avLst/>
                  <a:gdLst>
                    <a:gd name="T0" fmla="*/ 0 w 135"/>
                    <a:gd name="T1" fmla="*/ 0 h 1140"/>
                    <a:gd name="T2" fmla="*/ 60 w 135"/>
                    <a:gd name="T3" fmla="*/ 165 h 1140"/>
                    <a:gd name="T4" fmla="*/ 90 w 135"/>
                    <a:gd name="T5" fmla="*/ 285 h 1140"/>
                    <a:gd name="T6" fmla="*/ 135 w 135"/>
                    <a:gd name="T7" fmla="*/ 1140 h 1140"/>
                    <a:gd name="T8" fmla="*/ 0 60000 65536"/>
                    <a:gd name="T9" fmla="*/ 0 60000 65536"/>
                    <a:gd name="T10" fmla="*/ 0 60000 65536"/>
                    <a:gd name="T11" fmla="*/ 0 60000 65536"/>
                    <a:gd name="T12" fmla="*/ 0 w 135"/>
                    <a:gd name="T13" fmla="*/ 0 h 1140"/>
                    <a:gd name="T14" fmla="*/ 135 w 135"/>
                    <a:gd name="T15" fmla="*/ 1140 h 1140"/>
                  </a:gdLst>
                  <a:ahLst/>
                  <a:cxnLst>
                    <a:cxn ang="T8">
                      <a:pos x="T0" y="T1"/>
                    </a:cxn>
                    <a:cxn ang="T9">
                      <a:pos x="T2" y="T3"/>
                    </a:cxn>
                    <a:cxn ang="T10">
                      <a:pos x="T4" y="T5"/>
                    </a:cxn>
                    <a:cxn ang="T11">
                      <a:pos x="T6" y="T7"/>
                    </a:cxn>
                  </a:cxnLst>
                  <a:rect l="T12" t="T13" r="T14" b="T15"/>
                  <a:pathLst>
                    <a:path w="135" h="1140">
                      <a:moveTo>
                        <a:pt x="0" y="0"/>
                      </a:moveTo>
                      <a:cubicBezTo>
                        <a:pt x="15" y="61"/>
                        <a:pt x="41" y="107"/>
                        <a:pt x="60" y="165"/>
                      </a:cubicBezTo>
                      <a:cubicBezTo>
                        <a:pt x="73" y="204"/>
                        <a:pt x="90" y="285"/>
                        <a:pt x="90" y="285"/>
                      </a:cubicBezTo>
                      <a:cubicBezTo>
                        <a:pt x="122" y="575"/>
                        <a:pt x="135" y="845"/>
                        <a:pt x="135" y="114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25"/>
                <p:cNvSpPr>
                  <a:spLocks noChangeArrowheads="1"/>
                </p:cNvSpPr>
                <p:nvPr/>
              </p:nvSpPr>
              <p:spPr bwMode="auto">
                <a:xfrm>
                  <a:off x="6228" y="1419"/>
                  <a:ext cx="405" cy="1278"/>
                </a:xfrm>
                <a:custGeom>
                  <a:avLst/>
                  <a:gdLst>
                    <a:gd name="T0" fmla="*/ 0 w 405"/>
                    <a:gd name="T1" fmla="*/ 48 h 1278"/>
                    <a:gd name="T2" fmla="*/ 180 w 405"/>
                    <a:gd name="T3" fmla="*/ 288 h 1278"/>
                    <a:gd name="T4" fmla="*/ 360 w 405"/>
                    <a:gd name="T5" fmla="*/ 1098 h 1278"/>
                    <a:gd name="T6" fmla="*/ 405 w 405"/>
                    <a:gd name="T7" fmla="*/ 1278 h 1278"/>
                    <a:gd name="T8" fmla="*/ 0 60000 65536"/>
                    <a:gd name="T9" fmla="*/ 0 60000 65536"/>
                    <a:gd name="T10" fmla="*/ 0 60000 65536"/>
                    <a:gd name="T11" fmla="*/ 0 60000 65536"/>
                    <a:gd name="T12" fmla="*/ 0 w 405"/>
                    <a:gd name="T13" fmla="*/ 0 h 1278"/>
                    <a:gd name="T14" fmla="*/ 405 w 405"/>
                    <a:gd name="T15" fmla="*/ 1278 h 1278"/>
                  </a:gdLst>
                  <a:ahLst/>
                  <a:cxnLst>
                    <a:cxn ang="T8">
                      <a:pos x="T0" y="T1"/>
                    </a:cxn>
                    <a:cxn ang="T9">
                      <a:pos x="T2" y="T3"/>
                    </a:cxn>
                    <a:cxn ang="T10">
                      <a:pos x="T4" y="T5"/>
                    </a:cxn>
                    <a:cxn ang="T11">
                      <a:pos x="T6" y="T7"/>
                    </a:cxn>
                  </a:cxnLst>
                  <a:rect l="T12" t="T13" r="T14" b="T15"/>
                  <a:pathLst>
                    <a:path w="405" h="1278">
                      <a:moveTo>
                        <a:pt x="0" y="48"/>
                      </a:moveTo>
                      <a:cubicBezTo>
                        <a:pt x="145" y="0"/>
                        <a:pt x="155" y="189"/>
                        <a:pt x="180" y="288"/>
                      </a:cubicBezTo>
                      <a:cubicBezTo>
                        <a:pt x="247" y="557"/>
                        <a:pt x="203" y="862"/>
                        <a:pt x="360" y="1098"/>
                      </a:cubicBezTo>
                      <a:cubicBezTo>
                        <a:pt x="362" y="1105"/>
                        <a:pt x="405" y="1243"/>
                        <a:pt x="405" y="1278"/>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26"/>
                <p:cNvSpPr>
                  <a:spLocks noChangeArrowheads="1"/>
                </p:cNvSpPr>
                <p:nvPr/>
              </p:nvSpPr>
              <p:spPr bwMode="auto">
                <a:xfrm>
                  <a:off x="2280" y="291"/>
                  <a:ext cx="3015" cy="212"/>
                </a:xfrm>
                <a:custGeom>
                  <a:avLst/>
                  <a:gdLst>
                    <a:gd name="T0" fmla="*/ 3015 w 3015"/>
                    <a:gd name="T1" fmla="*/ 197 h 212"/>
                    <a:gd name="T2" fmla="*/ 2550 w 3015"/>
                    <a:gd name="T3" fmla="*/ 47 h 212"/>
                    <a:gd name="T4" fmla="*/ 1830 w 3015"/>
                    <a:gd name="T5" fmla="*/ 2 h 212"/>
                    <a:gd name="T6" fmla="*/ 390 w 3015"/>
                    <a:gd name="T7" fmla="*/ 17 h 212"/>
                    <a:gd name="T8" fmla="*/ 120 w 3015"/>
                    <a:gd name="T9" fmla="*/ 77 h 212"/>
                    <a:gd name="T10" fmla="*/ 30 w 3015"/>
                    <a:gd name="T11" fmla="*/ 167 h 212"/>
                    <a:gd name="T12" fmla="*/ 0 w 3015"/>
                    <a:gd name="T13" fmla="*/ 212 h 212"/>
                    <a:gd name="T14" fmla="*/ 0 60000 65536"/>
                    <a:gd name="T15" fmla="*/ 0 60000 65536"/>
                    <a:gd name="T16" fmla="*/ 0 60000 65536"/>
                    <a:gd name="T17" fmla="*/ 0 60000 65536"/>
                    <a:gd name="T18" fmla="*/ 0 60000 65536"/>
                    <a:gd name="T19" fmla="*/ 0 60000 65536"/>
                    <a:gd name="T20" fmla="*/ 0 60000 65536"/>
                    <a:gd name="T21" fmla="*/ 0 w 3015"/>
                    <a:gd name="T22" fmla="*/ 0 h 212"/>
                    <a:gd name="T23" fmla="*/ 3015 w 3015"/>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5" h="212">
                      <a:moveTo>
                        <a:pt x="3015" y="197"/>
                      </a:moveTo>
                      <a:cubicBezTo>
                        <a:pt x="2860" y="147"/>
                        <a:pt x="2712" y="65"/>
                        <a:pt x="2550" y="47"/>
                      </a:cubicBezTo>
                      <a:cubicBezTo>
                        <a:pt x="2131" y="0"/>
                        <a:pt x="2371" y="20"/>
                        <a:pt x="1830" y="2"/>
                      </a:cubicBezTo>
                      <a:cubicBezTo>
                        <a:pt x="1350" y="7"/>
                        <a:pt x="870" y="4"/>
                        <a:pt x="390" y="17"/>
                      </a:cubicBezTo>
                      <a:cubicBezTo>
                        <a:pt x="325" y="19"/>
                        <a:pt x="192" y="45"/>
                        <a:pt x="120" y="77"/>
                      </a:cubicBezTo>
                      <a:cubicBezTo>
                        <a:pt x="72" y="98"/>
                        <a:pt x="61" y="124"/>
                        <a:pt x="30" y="167"/>
                      </a:cubicBezTo>
                      <a:cubicBezTo>
                        <a:pt x="20" y="182"/>
                        <a:pt x="0" y="212"/>
                        <a:pt x="0" y="212"/>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27"/>
                <p:cNvSpPr>
                  <a:spLocks noChangeArrowheads="1"/>
                </p:cNvSpPr>
                <p:nvPr/>
              </p:nvSpPr>
              <p:spPr bwMode="auto">
                <a:xfrm>
                  <a:off x="2958" y="2802"/>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28"/>
                <p:cNvSpPr>
                  <a:spLocks noChangeArrowheads="1"/>
                </p:cNvSpPr>
                <p:nvPr/>
              </p:nvSpPr>
              <p:spPr bwMode="auto">
                <a:xfrm>
                  <a:off x="360" y="1977"/>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9"/>
                <p:cNvSpPr>
                  <a:spLocks noChangeArrowheads="1"/>
                </p:cNvSpPr>
                <p:nvPr/>
              </p:nvSpPr>
              <p:spPr bwMode="auto">
                <a:xfrm>
                  <a:off x="4320" y="325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30"/>
                <p:cNvSpPr>
                  <a:spLocks noChangeArrowheads="1"/>
                </p:cNvSpPr>
                <p:nvPr/>
              </p:nvSpPr>
              <p:spPr bwMode="auto">
                <a:xfrm>
                  <a:off x="540" y="2994"/>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31"/>
                <p:cNvSpPr>
                  <a:spLocks noChangeArrowheads="1"/>
                </p:cNvSpPr>
                <p:nvPr/>
              </p:nvSpPr>
              <p:spPr bwMode="auto">
                <a:xfrm>
                  <a:off x="6480" y="2475"/>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32"/>
                <p:cNvSpPr>
                  <a:spLocks noChangeArrowheads="1"/>
                </p:cNvSpPr>
                <p:nvPr/>
              </p:nvSpPr>
              <p:spPr bwMode="auto">
                <a:xfrm>
                  <a:off x="2520" y="306"/>
                  <a:ext cx="45" cy="435"/>
                </a:xfrm>
                <a:custGeom>
                  <a:avLst/>
                  <a:gdLst>
                    <a:gd name="T0" fmla="*/ 45 w 45"/>
                    <a:gd name="T1" fmla="*/ 0 h 435"/>
                    <a:gd name="T2" fmla="*/ 0 w 45"/>
                    <a:gd name="T3" fmla="*/ 435 h 435"/>
                    <a:gd name="T4" fmla="*/ 0 60000 65536"/>
                    <a:gd name="T5" fmla="*/ 0 60000 65536"/>
                    <a:gd name="T6" fmla="*/ 0 w 45"/>
                    <a:gd name="T7" fmla="*/ 0 h 435"/>
                    <a:gd name="T8" fmla="*/ 45 w 45"/>
                    <a:gd name="T9" fmla="*/ 435 h 435"/>
                  </a:gdLst>
                  <a:ahLst/>
                  <a:cxnLst>
                    <a:cxn ang="T4">
                      <a:pos x="T0" y="T1"/>
                    </a:cxn>
                    <a:cxn ang="T5">
                      <a:pos x="T2" y="T3"/>
                    </a:cxn>
                  </a:cxnLst>
                  <a:rect l="T6" t="T7" r="T8" b="T9"/>
                  <a:pathLst>
                    <a:path w="45" h="435">
                      <a:moveTo>
                        <a:pt x="45" y="0"/>
                      </a:moveTo>
                      <a:cubicBezTo>
                        <a:pt x="24" y="146"/>
                        <a:pt x="0" y="287"/>
                        <a:pt x="0" y="43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Freeform 33"/>
                <p:cNvSpPr>
                  <a:spLocks noChangeArrowheads="1"/>
                </p:cNvSpPr>
                <p:nvPr/>
              </p:nvSpPr>
              <p:spPr bwMode="auto">
                <a:xfrm>
                  <a:off x="3258" y="145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34"/>
                <p:cNvSpPr>
                  <a:spLocks noChangeArrowheads="1"/>
                </p:cNvSpPr>
                <p:nvPr/>
              </p:nvSpPr>
              <p:spPr bwMode="auto">
                <a:xfrm>
                  <a:off x="2700" y="2631"/>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Freeform 35"/>
                <p:cNvSpPr>
                  <a:spLocks noChangeArrowheads="1"/>
                </p:cNvSpPr>
                <p:nvPr/>
              </p:nvSpPr>
              <p:spPr bwMode="auto">
                <a:xfrm rot="3542574">
                  <a:off x="180" y="1746"/>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36"/>
                <p:cNvSpPr>
                  <a:spLocks noChangeArrowheads="1"/>
                </p:cNvSpPr>
                <p:nvPr/>
              </p:nvSpPr>
              <p:spPr bwMode="auto">
                <a:xfrm>
                  <a:off x="0" y="309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37"/>
                <p:cNvSpPr>
                  <a:spLocks noChangeArrowheads="1"/>
                </p:cNvSpPr>
                <p:nvPr/>
              </p:nvSpPr>
              <p:spPr bwMode="auto">
                <a:xfrm>
                  <a:off x="4218" y="2412"/>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38"/>
                <p:cNvSpPr>
                  <a:spLocks noChangeArrowheads="1"/>
                </p:cNvSpPr>
                <p:nvPr/>
              </p:nvSpPr>
              <p:spPr bwMode="auto">
                <a:xfrm>
                  <a:off x="585" y="759"/>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39"/>
                <p:cNvSpPr>
                  <a:spLocks noChangeArrowheads="1"/>
                </p:cNvSpPr>
                <p:nvPr/>
              </p:nvSpPr>
              <p:spPr bwMode="auto">
                <a:xfrm>
                  <a:off x="1905" y="387"/>
                  <a:ext cx="450" cy="98"/>
                </a:xfrm>
                <a:custGeom>
                  <a:avLst/>
                  <a:gdLst>
                    <a:gd name="T0" fmla="*/ 450 w 450"/>
                    <a:gd name="T1" fmla="*/ 0 h 98"/>
                    <a:gd name="T2" fmla="*/ 90 w 450"/>
                    <a:gd name="T3" fmla="*/ 60 h 98"/>
                    <a:gd name="T4" fmla="*/ 0 w 450"/>
                    <a:gd name="T5" fmla="*/ 90 h 98"/>
                    <a:gd name="T6" fmla="*/ 0 60000 65536"/>
                    <a:gd name="T7" fmla="*/ 0 60000 65536"/>
                    <a:gd name="T8" fmla="*/ 0 60000 65536"/>
                    <a:gd name="T9" fmla="*/ 0 w 450"/>
                    <a:gd name="T10" fmla="*/ 0 h 98"/>
                    <a:gd name="T11" fmla="*/ 450 w 450"/>
                    <a:gd name="T12" fmla="*/ 98 h 98"/>
                  </a:gdLst>
                  <a:ahLst/>
                  <a:cxnLst>
                    <a:cxn ang="T6">
                      <a:pos x="T0" y="T1"/>
                    </a:cxn>
                    <a:cxn ang="T7">
                      <a:pos x="T2" y="T3"/>
                    </a:cxn>
                    <a:cxn ang="T8">
                      <a:pos x="T4" y="T5"/>
                    </a:cxn>
                  </a:cxnLst>
                  <a:rect l="T9" t="T10" r="T11" b="T12"/>
                  <a:pathLst>
                    <a:path w="450" h="98">
                      <a:moveTo>
                        <a:pt x="450" y="0"/>
                      </a:moveTo>
                      <a:cubicBezTo>
                        <a:pt x="325" y="12"/>
                        <a:pt x="212" y="36"/>
                        <a:pt x="90" y="60"/>
                      </a:cubicBezTo>
                      <a:cubicBezTo>
                        <a:pt x="33" y="98"/>
                        <a:pt x="63" y="90"/>
                        <a:pt x="0" y="9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40"/>
                <p:cNvSpPr>
                  <a:spLocks noChangeArrowheads="1"/>
                </p:cNvSpPr>
                <p:nvPr/>
              </p:nvSpPr>
              <p:spPr bwMode="auto">
                <a:xfrm>
                  <a:off x="3213" y="732"/>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41"/>
                <p:cNvSpPr>
                  <a:spLocks noChangeArrowheads="1"/>
                </p:cNvSpPr>
                <p:nvPr/>
              </p:nvSpPr>
              <p:spPr bwMode="auto">
                <a:xfrm rot="5400000">
                  <a:off x="5933" y="2780"/>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42"/>
                <p:cNvSpPr>
                  <a:spLocks noChangeArrowheads="1"/>
                </p:cNvSpPr>
                <p:nvPr/>
              </p:nvSpPr>
              <p:spPr bwMode="auto">
                <a:xfrm rot="-5400000" flipH="1" flipV="1">
                  <a:off x="4062" y="2857"/>
                  <a:ext cx="155" cy="330"/>
                </a:xfrm>
                <a:custGeom>
                  <a:avLst/>
                  <a:gdLst>
                    <a:gd name="T0" fmla="*/ 0 w 225"/>
                    <a:gd name="T1" fmla="*/ 0 h 195"/>
                    <a:gd name="T2" fmla="*/ 34 w 225"/>
                    <a:gd name="T3" fmla="*/ 736 h 195"/>
                    <a:gd name="T4" fmla="*/ 41 w 225"/>
                    <a:gd name="T5" fmla="*/ 1232 h 195"/>
                    <a:gd name="T6" fmla="*/ 51 w 225"/>
                    <a:gd name="T7" fmla="*/ 1598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Freeform 43"/>
                <p:cNvSpPr>
                  <a:spLocks noChangeArrowheads="1"/>
                </p:cNvSpPr>
                <p:nvPr/>
              </p:nvSpPr>
              <p:spPr bwMode="auto">
                <a:xfrm>
                  <a:off x="6450" y="1851"/>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Freeform 44"/>
                <p:cNvSpPr>
                  <a:spLocks noChangeArrowheads="1"/>
                </p:cNvSpPr>
                <p:nvPr/>
              </p:nvSpPr>
              <p:spPr bwMode="auto">
                <a:xfrm>
                  <a:off x="6180" y="3099"/>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 name="Freeform 45"/>
                <p:cNvSpPr>
                  <a:spLocks noChangeArrowheads="1"/>
                </p:cNvSpPr>
                <p:nvPr/>
              </p:nvSpPr>
              <p:spPr bwMode="auto">
                <a:xfrm>
                  <a:off x="4500" y="3255"/>
                  <a:ext cx="225" cy="195"/>
                </a:xfrm>
                <a:custGeom>
                  <a:avLst/>
                  <a:gdLst>
                    <a:gd name="T0" fmla="*/ 0 w 225"/>
                    <a:gd name="T1" fmla="*/ 0 h 195"/>
                    <a:gd name="T2" fmla="*/ 150 w 225"/>
                    <a:gd name="T3" fmla="*/ 90 h 195"/>
                    <a:gd name="T4" fmla="*/ 180 w 225"/>
                    <a:gd name="T5" fmla="*/ 150 h 195"/>
                    <a:gd name="T6" fmla="*/ 225 w 225"/>
                    <a:gd name="T7" fmla="*/ 195 h 195"/>
                    <a:gd name="T8" fmla="*/ 0 60000 65536"/>
                    <a:gd name="T9" fmla="*/ 0 60000 65536"/>
                    <a:gd name="T10" fmla="*/ 0 60000 65536"/>
                    <a:gd name="T11" fmla="*/ 0 60000 65536"/>
                    <a:gd name="T12" fmla="*/ 0 w 225"/>
                    <a:gd name="T13" fmla="*/ 0 h 195"/>
                    <a:gd name="T14" fmla="*/ 225 w 225"/>
                    <a:gd name="T15" fmla="*/ 195 h 195"/>
                  </a:gdLst>
                  <a:ahLst/>
                  <a:cxnLst>
                    <a:cxn ang="T8">
                      <a:pos x="T0" y="T1"/>
                    </a:cxn>
                    <a:cxn ang="T9">
                      <a:pos x="T2" y="T3"/>
                    </a:cxn>
                    <a:cxn ang="T10">
                      <a:pos x="T4" y="T5"/>
                    </a:cxn>
                    <a:cxn ang="T11">
                      <a:pos x="T6" y="T7"/>
                    </a:cxn>
                  </a:cxnLst>
                  <a:rect l="T12" t="T13" r="T14" b="T15"/>
                  <a:pathLst>
                    <a:path w="225" h="195">
                      <a:moveTo>
                        <a:pt x="0" y="0"/>
                      </a:moveTo>
                      <a:cubicBezTo>
                        <a:pt x="75" y="15"/>
                        <a:pt x="111" y="22"/>
                        <a:pt x="150" y="90"/>
                      </a:cubicBezTo>
                      <a:cubicBezTo>
                        <a:pt x="161" y="109"/>
                        <a:pt x="167" y="132"/>
                        <a:pt x="180" y="150"/>
                      </a:cubicBezTo>
                      <a:cubicBezTo>
                        <a:pt x="192" y="167"/>
                        <a:pt x="225" y="195"/>
                        <a:pt x="225"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 name="Freeform 46"/>
                <p:cNvSpPr>
                  <a:spLocks noChangeArrowheads="1"/>
                </p:cNvSpPr>
                <p:nvPr/>
              </p:nvSpPr>
              <p:spPr bwMode="auto">
                <a:xfrm>
                  <a:off x="3231" y="2532"/>
                  <a:ext cx="687" cy="795"/>
                </a:xfrm>
                <a:custGeom>
                  <a:avLst/>
                  <a:gdLst>
                    <a:gd name="T0" fmla="*/ 477 w 687"/>
                    <a:gd name="T1" fmla="*/ 0 h 795"/>
                    <a:gd name="T2" fmla="*/ 402 w 687"/>
                    <a:gd name="T3" fmla="*/ 120 h 795"/>
                    <a:gd name="T4" fmla="*/ 312 w 687"/>
                    <a:gd name="T5" fmla="*/ 150 h 795"/>
                    <a:gd name="T6" fmla="*/ 222 w 687"/>
                    <a:gd name="T7" fmla="*/ 165 h 795"/>
                    <a:gd name="T8" fmla="*/ 132 w 687"/>
                    <a:gd name="T9" fmla="*/ 195 h 795"/>
                    <a:gd name="T10" fmla="*/ 12 w 687"/>
                    <a:gd name="T11" fmla="*/ 495 h 795"/>
                    <a:gd name="T12" fmla="*/ 102 w 687"/>
                    <a:gd name="T13" fmla="*/ 705 h 795"/>
                    <a:gd name="T14" fmla="*/ 402 w 687"/>
                    <a:gd name="T15" fmla="*/ 795 h 795"/>
                    <a:gd name="T16" fmla="*/ 522 w 687"/>
                    <a:gd name="T17" fmla="*/ 780 h 795"/>
                    <a:gd name="T18" fmla="*/ 612 w 687"/>
                    <a:gd name="T19" fmla="*/ 705 h 795"/>
                    <a:gd name="T20" fmla="*/ 687 w 687"/>
                    <a:gd name="T21" fmla="*/ 660 h 7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7"/>
                    <a:gd name="T34" fmla="*/ 0 h 795"/>
                    <a:gd name="T35" fmla="*/ 687 w 687"/>
                    <a:gd name="T36" fmla="*/ 795 h 7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7" h="795">
                      <a:moveTo>
                        <a:pt x="477" y="0"/>
                      </a:moveTo>
                      <a:cubicBezTo>
                        <a:pt x="452" y="74"/>
                        <a:pt x="467" y="91"/>
                        <a:pt x="402" y="120"/>
                      </a:cubicBezTo>
                      <a:cubicBezTo>
                        <a:pt x="373" y="133"/>
                        <a:pt x="342" y="140"/>
                        <a:pt x="312" y="150"/>
                      </a:cubicBezTo>
                      <a:cubicBezTo>
                        <a:pt x="283" y="160"/>
                        <a:pt x="252" y="158"/>
                        <a:pt x="222" y="165"/>
                      </a:cubicBezTo>
                      <a:cubicBezTo>
                        <a:pt x="191" y="173"/>
                        <a:pt x="132" y="195"/>
                        <a:pt x="132" y="195"/>
                      </a:cubicBezTo>
                      <a:cubicBezTo>
                        <a:pt x="71" y="287"/>
                        <a:pt x="34" y="387"/>
                        <a:pt x="12" y="495"/>
                      </a:cubicBezTo>
                      <a:cubicBezTo>
                        <a:pt x="23" y="604"/>
                        <a:pt x="0" y="671"/>
                        <a:pt x="102" y="705"/>
                      </a:cubicBezTo>
                      <a:cubicBezTo>
                        <a:pt x="201" y="779"/>
                        <a:pt x="285" y="780"/>
                        <a:pt x="402" y="795"/>
                      </a:cubicBezTo>
                      <a:cubicBezTo>
                        <a:pt x="442" y="790"/>
                        <a:pt x="483" y="791"/>
                        <a:pt x="522" y="780"/>
                      </a:cubicBezTo>
                      <a:cubicBezTo>
                        <a:pt x="555" y="771"/>
                        <a:pt x="589" y="724"/>
                        <a:pt x="612" y="705"/>
                      </a:cubicBezTo>
                      <a:cubicBezTo>
                        <a:pt x="639" y="682"/>
                        <a:pt x="658" y="675"/>
                        <a:pt x="687" y="66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 name="Freeform 47"/>
                <p:cNvSpPr>
                  <a:spLocks noChangeArrowheads="1"/>
                </p:cNvSpPr>
                <p:nvPr/>
              </p:nvSpPr>
              <p:spPr bwMode="auto">
                <a:xfrm>
                  <a:off x="3602" y="0"/>
                  <a:ext cx="706" cy="330"/>
                </a:xfrm>
                <a:custGeom>
                  <a:avLst/>
                  <a:gdLst>
                    <a:gd name="T0" fmla="*/ 706 w 706"/>
                    <a:gd name="T1" fmla="*/ 330 h 330"/>
                    <a:gd name="T2" fmla="*/ 76 w 706"/>
                    <a:gd name="T3" fmla="*/ 225 h 330"/>
                    <a:gd name="T4" fmla="*/ 16 w 706"/>
                    <a:gd name="T5" fmla="*/ 210 h 330"/>
                    <a:gd name="T6" fmla="*/ 1 w 706"/>
                    <a:gd name="T7" fmla="*/ 0 h 330"/>
                    <a:gd name="T8" fmla="*/ 0 60000 65536"/>
                    <a:gd name="T9" fmla="*/ 0 60000 65536"/>
                    <a:gd name="T10" fmla="*/ 0 60000 65536"/>
                    <a:gd name="T11" fmla="*/ 0 60000 65536"/>
                    <a:gd name="T12" fmla="*/ 0 w 706"/>
                    <a:gd name="T13" fmla="*/ 0 h 330"/>
                    <a:gd name="T14" fmla="*/ 706 w 706"/>
                    <a:gd name="T15" fmla="*/ 330 h 330"/>
                  </a:gdLst>
                  <a:ahLst/>
                  <a:cxnLst>
                    <a:cxn ang="T8">
                      <a:pos x="T0" y="T1"/>
                    </a:cxn>
                    <a:cxn ang="T9">
                      <a:pos x="T2" y="T3"/>
                    </a:cxn>
                    <a:cxn ang="T10">
                      <a:pos x="T4" y="T5"/>
                    </a:cxn>
                    <a:cxn ang="T11">
                      <a:pos x="T6" y="T7"/>
                    </a:cxn>
                  </a:cxnLst>
                  <a:rect l="T12" t="T13" r="T14" b="T15"/>
                  <a:pathLst>
                    <a:path w="706" h="330">
                      <a:moveTo>
                        <a:pt x="706" y="330"/>
                      </a:moveTo>
                      <a:cubicBezTo>
                        <a:pt x="496" y="260"/>
                        <a:pt x="299" y="241"/>
                        <a:pt x="76" y="225"/>
                      </a:cubicBezTo>
                      <a:cubicBezTo>
                        <a:pt x="56" y="220"/>
                        <a:pt x="24" y="229"/>
                        <a:pt x="16" y="210"/>
                      </a:cubicBezTo>
                      <a:cubicBezTo>
                        <a:pt x="0" y="171"/>
                        <a:pt x="1" y="62"/>
                        <a:pt x="1"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Freeform 48"/>
                <p:cNvSpPr>
                  <a:spLocks noChangeArrowheads="1"/>
                </p:cNvSpPr>
                <p:nvPr/>
              </p:nvSpPr>
              <p:spPr bwMode="auto">
                <a:xfrm>
                  <a:off x="3063" y="315"/>
                  <a:ext cx="435" cy="195"/>
                </a:xfrm>
                <a:custGeom>
                  <a:avLst/>
                  <a:gdLst>
                    <a:gd name="T0" fmla="*/ 435 w 435"/>
                    <a:gd name="T1" fmla="*/ 0 h 195"/>
                    <a:gd name="T2" fmla="*/ 90 w 435"/>
                    <a:gd name="T3" fmla="*/ 90 h 195"/>
                    <a:gd name="T4" fmla="*/ 0 w 435"/>
                    <a:gd name="T5" fmla="*/ 195 h 195"/>
                    <a:gd name="T6" fmla="*/ 0 60000 65536"/>
                    <a:gd name="T7" fmla="*/ 0 60000 65536"/>
                    <a:gd name="T8" fmla="*/ 0 60000 65536"/>
                    <a:gd name="T9" fmla="*/ 0 w 435"/>
                    <a:gd name="T10" fmla="*/ 0 h 195"/>
                    <a:gd name="T11" fmla="*/ 435 w 435"/>
                    <a:gd name="T12" fmla="*/ 195 h 195"/>
                  </a:gdLst>
                  <a:ahLst/>
                  <a:cxnLst>
                    <a:cxn ang="T6">
                      <a:pos x="T0" y="T1"/>
                    </a:cxn>
                    <a:cxn ang="T7">
                      <a:pos x="T2" y="T3"/>
                    </a:cxn>
                    <a:cxn ang="T8">
                      <a:pos x="T4" y="T5"/>
                    </a:cxn>
                  </a:cxnLst>
                  <a:rect l="T9" t="T10" r="T11" b="T12"/>
                  <a:pathLst>
                    <a:path w="435" h="195">
                      <a:moveTo>
                        <a:pt x="435" y="0"/>
                      </a:moveTo>
                      <a:cubicBezTo>
                        <a:pt x="258" y="15"/>
                        <a:pt x="228" y="11"/>
                        <a:pt x="90" y="90"/>
                      </a:cubicBezTo>
                      <a:cubicBezTo>
                        <a:pt x="46" y="115"/>
                        <a:pt x="0" y="141"/>
                        <a:pt x="0" y="195"/>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 name="Freeform 49"/>
                <p:cNvSpPr>
                  <a:spLocks noChangeArrowheads="1"/>
                </p:cNvSpPr>
                <p:nvPr/>
              </p:nvSpPr>
              <p:spPr bwMode="auto">
                <a:xfrm>
                  <a:off x="2913" y="611"/>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Freeform 50"/>
                <p:cNvSpPr>
                  <a:spLocks noChangeArrowheads="1"/>
                </p:cNvSpPr>
                <p:nvPr/>
              </p:nvSpPr>
              <p:spPr bwMode="auto">
                <a:xfrm>
                  <a:off x="3060" y="122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Freeform 51"/>
                <p:cNvSpPr>
                  <a:spLocks noChangeArrowheads="1"/>
                </p:cNvSpPr>
                <p:nvPr/>
              </p:nvSpPr>
              <p:spPr bwMode="auto">
                <a:xfrm>
                  <a:off x="3420" y="507"/>
                  <a:ext cx="165" cy="169"/>
                </a:xfrm>
                <a:custGeom>
                  <a:avLst/>
                  <a:gdLst>
                    <a:gd name="T0" fmla="*/ 0 w 165"/>
                    <a:gd name="T1" fmla="*/ 169 h 169"/>
                    <a:gd name="T2" fmla="*/ 120 w 165"/>
                    <a:gd name="T3" fmla="*/ 49 h 169"/>
                    <a:gd name="T4" fmla="*/ 165 w 165"/>
                    <a:gd name="T5" fmla="*/ 4 h 169"/>
                    <a:gd name="T6" fmla="*/ 0 60000 65536"/>
                    <a:gd name="T7" fmla="*/ 0 60000 65536"/>
                    <a:gd name="T8" fmla="*/ 0 60000 65536"/>
                    <a:gd name="T9" fmla="*/ 0 w 165"/>
                    <a:gd name="T10" fmla="*/ 0 h 169"/>
                    <a:gd name="T11" fmla="*/ 165 w 165"/>
                    <a:gd name="T12" fmla="*/ 169 h 169"/>
                  </a:gdLst>
                  <a:ahLst/>
                  <a:cxnLst>
                    <a:cxn ang="T6">
                      <a:pos x="T0" y="T1"/>
                    </a:cxn>
                    <a:cxn ang="T7">
                      <a:pos x="T2" y="T3"/>
                    </a:cxn>
                    <a:cxn ang="T8">
                      <a:pos x="T4" y="T5"/>
                    </a:cxn>
                  </a:cxnLst>
                  <a:rect l="T9" t="T10" r="T11" b="T12"/>
                  <a:pathLst>
                    <a:path w="165" h="169">
                      <a:moveTo>
                        <a:pt x="0" y="169"/>
                      </a:moveTo>
                      <a:cubicBezTo>
                        <a:pt x="38" y="112"/>
                        <a:pt x="77" y="100"/>
                        <a:pt x="120" y="49"/>
                      </a:cubicBezTo>
                      <a:cubicBezTo>
                        <a:pt x="161" y="0"/>
                        <a:pt x="130" y="4"/>
                        <a:pt x="165" y="4"/>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Freeform 52"/>
                <p:cNvSpPr>
                  <a:spLocks noChangeArrowheads="1"/>
                </p:cNvSpPr>
                <p:nvPr/>
              </p:nvSpPr>
              <p:spPr bwMode="auto">
                <a:xfrm>
                  <a:off x="2313" y="89"/>
                  <a:ext cx="615" cy="226"/>
                </a:xfrm>
                <a:custGeom>
                  <a:avLst/>
                  <a:gdLst>
                    <a:gd name="T0" fmla="*/ 615 w 615"/>
                    <a:gd name="T1" fmla="*/ 226 h 226"/>
                    <a:gd name="T2" fmla="*/ 390 w 615"/>
                    <a:gd name="T3" fmla="*/ 121 h 226"/>
                    <a:gd name="T4" fmla="*/ 135 w 615"/>
                    <a:gd name="T5" fmla="*/ 46 h 226"/>
                    <a:gd name="T6" fmla="*/ 90 w 615"/>
                    <a:gd name="T7" fmla="*/ 31 h 226"/>
                    <a:gd name="T8" fmla="*/ 0 w 615"/>
                    <a:gd name="T9" fmla="*/ 16 h 226"/>
                    <a:gd name="T10" fmla="*/ 0 60000 65536"/>
                    <a:gd name="T11" fmla="*/ 0 60000 65536"/>
                    <a:gd name="T12" fmla="*/ 0 60000 65536"/>
                    <a:gd name="T13" fmla="*/ 0 60000 65536"/>
                    <a:gd name="T14" fmla="*/ 0 60000 65536"/>
                    <a:gd name="T15" fmla="*/ 0 w 615"/>
                    <a:gd name="T16" fmla="*/ 0 h 226"/>
                    <a:gd name="T17" fmla="*/ 615 w 615"/>
                    <a:gd name="T18" fmla="*/ 226 h 226"/>
                  </a:gdLst>
                  <a:ahLst/>
                  <a:cxnLst>
                    <a:cxn ang="T10">
                      <a:pos x="T0" y="T1"/>
                    </a:cxn>
                    <a:cxn ang="T11">
                      <a:pos x="T2" y="T3"/>
                    </a:cxn>
                    <a:cxn ang="T12">
                      <a:pos x="T4" y="T5"/>
                    </a:cxn>
                    <a:cxn ang="T13">
                      <a:pos x="T6" y="T7"/>
                    </a:cxn>
                    <a:cxn ang="T14">
                      <a:pos x="T8" y="T9"/>
                    </a:cxn>
                  </a:cxnLst>
                  <a:rect l="T15" t="T16" r="T17" b="T18"/>
                  <a:pathLst>
                    <a:path w="615" h="226">
                      <a:moveTo>
                        <a:pt x="615" y="226"/>
                      </a:moveTo>
                      <a:cubicBezTo>
                        <a:pt x="552" y="163"/>
                        <a:pt x="477" y="138"/>
                        <a:pt x="390" y="121"/>
                      </a:cubicBezTo>
                      <a:cubicBezTo>
                        <a:pt x="350" y="0"/>
                        <a:pt x="244" y="77"/>
                        <a:pt x="135" y="46"/>
                      </a:cubicBezTo>
                      <a:cubicBezTo>
                        <a:pt x="120" y="42"/>
                        <a:pt x="105" y="34"/>
                        <a:pt x="90" y="31"/>
                      </a:cubicBezTo>
                      <a:cubicBezTo>
                        <a:pt x="60" y="24"/>
                        <a:pt x="0" y="16"/>
                        <a:pt x="0" y="16"/>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53"/>
                <p:cNvSpPr>
                  <a:spLocks noChangeArrowheads="1"/>
                </p:cNvSpPr>
                <p:nvPr/>
              </p:nvSpPr>
              <p:spPr bwMode="auto">
                <a:xfrm>
                  <a:off x="2818" y="820"/>
                  <a:ext cx="650" cy="470"/>
                </a:xfrm>
                <a:custGeom>
                  <a:avLst/>
                  <a:gdLst>
                    <a:gd name="T0" fmla="*/ 635 w 650"/>
                    <a:gd name="T1" fmla="*/ 470 h 470"/>
                    <a:gd name="T2" fmla="*/ 515 w 650"/>
                    <a:gd name="T3" fmla="*/ 410 h 470"/>
                    <a:gd name="T4" fmla="*/ 485 w 650"/>
                    <a:gd name="T5" fmla="*/ 365 h 470"/>
                    <a:gd name="T6" fmla="*/ 305 w 650"/>
                    <a:gd name="T7" fmla="*/ 335 h 470"/>
                    <a:gd name="T8" fmla="*/ 140 w 650"/>
                    <a:gd name="T9" fmla="*/ 140 h 470"/>
                    <a:gd name="T10" fmla="*/ 185 w 650"/>
                    <a:gd name="T11" fmla="*/ 185 h 470"/>
                    <a:gd name="T12" fmla="*/ 230 w 650"/>
                    <a:gd name="T13" fmla="*/ 230 h 470"/>
                    <a:gd name="T14" fmla="*/ 0 60000 65536"/>
                    <a:gd name="T15" fmla="*/ 0 60000 65536"/>
                    <a:gd name="T16" fmla="*/ 0 60000 65536"/>
                    <a:gd name="T17" fmla="*/ 0 60000 65536"/>
                    <a:gd name="T18" fmla="*/ 0 60000 65536"/>
                    <a:gd name="T19" fmla="*/ 0 60000 65536"/>
                    <a:gd name="T20" fmla="*/ 0 60000 65536"/>
                    <a:gd name="T21" fmla="*/ 0 w 650"/>
                    <a:gd name="T22" fmla="*/ 0 h 470"/>
                    <a:gd name="T23" fmla="*/ 650 w 650"/>
                    <a:gd name="T24" fmla="*/ 470 h 4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0" h="470">
                      <a:moveTo>
                        <a:pt x="635" y="470"/>
                      </a:moveTo>
                      <a:cubicBezTo>
                        <a:pt x="602" y="372"/>
                        <a:pt x="650" y="470"/>
                        <a:pt x="515" y="410"/>
                      </a:cubicBezTo>
                      <a:cubicBezTo>
                        <a:pt x="499" y="403"/>
                        <a:pt x="502" y="371"/>
                        <a:pt x="485" y="365"/>
                      </a:cubicBezTo>
                      <a:cubicBezTo>
                        <a:pt x="428" y="345"/>
                        <a:pt x="365" y="345"/>
                        <a:pt x="305" y="335"/>
                      </a:cubicBezTo>
                      <a:cubicBezTo>
                        <a:pt x="61" y="59"/>
                        <a:pt x="0" y="0"/>
                        <a:pt x="140" y="140"/>
                      </a:cubicBezTo>
                      <a:cubicBezTo>
                        <a:pt x="155" y="155"/>
                        <a:pt x="167" y="173"/>
                        <a:pt x="185" y="185"/>
                      </a:cubicBezTo>
                      <a:cubicBezTo>
                        <a:pt x="234" y="218"/>
                        <a:pt x="230" y="197"/>
                        <a:pt x="230" y="23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 name="Freeform 54"/>
                <p:cNvSpPr>
                  <a:spLocks noChangeArrowheads="1"/>
                </p:cNvSpPr>
                <p:nvPr/>
              </p:nvSpPr>
              <p:spPr bwMode="auto">
                <a:xfrm>
                  <a:off x="543" y="3240"/>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55"/>
                <p:cNvSpPr>
                  <a:spLocks noChangeArrowheads="1"/>
                </p:cNvSpPr>
                <p:nvPr/>
              </p:nvSpPr>
              <p:spPr bwMode="auto">
                <a:xfrm rot="8538266">
                  <a:off x="5220" y="135"/>
                  <a:ext cx="1005" cy="600"/>
                </a:xfrm>
                <a:custGeom>
                  <a:avLst/>
                  <a:gdLst>
                    <a:gd name="T0" fmla="*/ 0 w 1005"/>
                    <a:gd name="T1" fmla="*/ 0 h 600"/>
                    <a:gd name="T2" fmla="*/ 195 w 1005"/>
                    <a:gd name="T3" fmla="*/ 150 h 600"/>
                    <a:gd name="T4" fmla="*/ 240 w 1005"/>
                    <a:gd name="T5" fmla="*/ 180 h 600"/>
                    <a:gd name="T6" fmla="*/ 285 w 1005"/>
                    <a:gd name="T7" fmla="*/ 210 h 600"/>
                    <a:gd name="T8" fmla="*/ 420 w 1005"/>
                    <a:gd name="T9" fmla="*/ 390 h 600"/>
                    <a:gd name="T10" fmla="*/ 615 w 1005"/>
                    <a:gd name="T11" fmla="*/ 510 h 600"/>
                    <a:gd name="T12" fmla="*/ 855 w 1005"/>
                    <a:gd name="T13" fmla="*/ 540 h 600"/>
                    <a:gd name="T14" fmla="*/ 915 w 1005"/>
                    <a:gd name="T15" fmla="*/ 570 h 600"/>
                    <a:gd name="T16" fmla="*/ 1005 w 1005"/>
                    <a:gd name="T17" fmla="*/ 600 h 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05"/>
                    <a:gd name="T28" fmla="*/ 0 h 600"/>
                    <a:gd name="T29" fmla="*/ 1005 w 1005"/>
                    <a:gd name="T30" fmla="*/ 600 h 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05" h="600">
                      <a:moveTo>
                        <a:pt x="0" y="0"/>
                      </a:moveTo>
                      <a:cubicBezTo>
                        <a:pt x="68" y="51"/>
                        <a:pt x="124" y="103"/>
                        <a:pt x="195" y="150"/>
                      </a:cubicBezTo>
                      <a:cubicBezTo>
                        <a:pt x="210" y="160"/>
                        <a:pt x="225" y="170"/>
                        <a:pt x="240" y="180"/>
                      </a:cubicBezTo>
                      <a:cubicBezTo>
                        <a:pt x="255" y="190"/>
                        <a:pt x="285" y="210"/>
                        <a:pt x="285" y="210"/>
                      </a:cubicBezTo>
                      <a:cubicBezTo>
                        <a:pt x="330" y="278"/>
                        <a:pt x="364" y="334"/>
                        <a:pt x="420" y="390"/>
                      </a:cubicBezTo>
                      <a:cubicBezTo>
                        <a:pt x="452" y="485"/>
                        <a:pt x="528" y="498"/>
                        <a:pt x="615" y="510"/>
                      </a:cubicBezTo>
                      <a:cubicBezTo>
                        <a:pt x="695" y="521"/>
                        <a:pt x="855" y="540"/>
                        <a:pt x="855" y="540"/>
                      </a:cubicBezTo>
                      <a:cubicBezTo>
                        <a:pt x="875" y="550"/>
                        <a:pt x="894" y="562"/>
                        <a:pt x="915" y="570"/>
                      </a:cubicBezTo>
                      <a:cubicBezTo>
                        <a:pt x="944" y="582"/>
                        <a:pt x="1005" y="600"/>
                        <a:pt x="1005" y="60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7" name="Rectangle 56"/>
            <p:cNvSpPr>
              <a:spLocks noChangeArrowheads="1"/>
            </p:cNvSpPr>
            <p:nvPr/>
          </p:nvSpPr>
          <p:spPr bwMode="auto">
            <a:xfrm>
              <a:off x="528" y="0"/>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枝蔓（</a:t>
              </a:r>
              <a:r>
                <a:rPr lang="en-US" altLang="zh-CN" sz="2000" b="1">
                  <a:latin typeface="Times New Roman" panose="02020603050405020304" pitchFamily="18" charset="0"/>
                </a:rPr>
                <a:t>Dendrite</a:t>
              </a:r>
              <a:r>
                <a:rPr lang="zh-CN" altLang="en-US" sz="2000">
                  <a:latin typeface="Times New Roman" panose="02020603050405020304" pitchFamily="18" charset="0"/>
                </a:rPr>
                <a:t>）</a:t>
              </a:r>
            </a:p>
          </p:txBody>
        </p:sp>
        <p:sp>
          <p:nvSpPr>
            <p:cNvPr id="18" name="Rectangle 57"/>
            <p:cNvSpPr>
              <a:spLocks noChangeArrowheads="1"/>
            </p:cNvSpPr>
            <p:nvPr/>
          </p:nvSpPr>
          <p:spPr bwMode="auto">
            <a:xfrm>
              <a:off x="240" y="1008"/>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zh-CN" altLang="en-US" sz="2000" b="1" dirty="0">
                  <a:latin typeface="Times New Roman" panose="02020603050405020304" pitchFamily="18" charset="0"/>
                </a:rPr>
                <a:t>胞体</a:t>
              </a:r>
              <a:r>
                <a:rPr lang="en-US" altLang="zh-CN" sz="2000" b="1" dirty="0">
                  <a:latin typeface="Times New Roman" panose="02020603050405020304" pitchFamily="18" charset="0"/>
                </a:rPr>
                <a:t>(Soma)</a:t>
              </a:r>
              <a:r>
                <a:rPr lang="en-US" altLang="zh-CN" sz="2000" dirty="0">
                  <a:latin typeface="Times New Roman" panose="02020603050405020304" pitchFamily="18" charset="0"/>
                </a:rPr>
                <a:t> </a:t>
              </a:r>
            </a:p>
          </p:txBody>
        </p:sp>
        <p:sp>
          <p:nvSpPr>
            <p:cNvPr id="19" name="Rectangle 58"/>
            <p:cNvSpPr>
              <a:spLocks noChangeArrowheads="1"/>
            </p:cNvSpPr>
            <p:nvPr/>
          </p:nvSpPr>
          <p:spPr bwMode="auto">
            <a:xfrm>
              <a:off x="2304" y="624"/>
              <a:ext cx="12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CN" sz="1000" b="1">
                  <a:latin typeface="Times New Roman" panose="02020603050405020304" pitchFamily="18" charset="0"/>
                </a:rPr>
                <a:t> </a:t>
              </a:r>
              <a:r>
                <a:rPr lang="zh-CN" altLang="en-US" sz="2000" b="1">
                  <a:latin typeface="Times New Roman" panose="02020603050405020304" pitchFamily="18" charset="0"/>
                </a:rPr>
                <a:t>轴突（</a:t>
              </a:r>
              <a:r>
                <a:rPr lang="en-US" altLang="zh-CN" sz="2000" b="1">
                  <a:latin typeface="Times New Roman" panose="02020603050405020304" pitchFamily="18" charset="0"/>
                </a:rPr>
                <a:t>Axon</a:t>
              </a:r>
              <a:r>
                <a:rPr lang="zh-CN" altLang="en-US" sz="2000" b="1">
                  <a:latin typeface="Times New Roman" panose="02020603050405020304" pitchFamily="18" charset="0"/>
                </a:rPr>
                <a:t>）</a:t>
              </a:r>
            </a:p>
          </p:txBody>
        </p:sp>
        <p:sp>
          <p:nvSpPr>
            <p:cNvPr id="20" name="Rectangle 59"/>
            <p:cNvSpPr>
              <a:spLocks noChangeArrowheads="1"/>
            </p:cNvSpPr>
            <p:nvPr/>
          </p:nvSpPr>
          <p:spPr bwMode="auto">
            <a:xfrm>
              <a:off x="1008" y="1584"/>
              <a:ext cx="1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突触（</a:t>
              </a:r>
              <a:r>
                <a:rPr lang="en-US" altLang="zh-CN" sz="2000" b="1">
                  <a:latin typeface="Times New Roman" panose="02020603050405020304" pitchFamily="18" charset="0"/>
                </a:rPr>
                <a:t>Synapse</a:t>
              </a:r>
              <a:r>
                <a:rPr lang="zh-CN" altLang="en-US" sz="2000" b="1">
                  <a:latin typeface="Times New Roman" panose="02020603050405020304" pitchFamily="18" charset="0"/>
                </a:rPr>
                <a:t>）</a:t>
              </a:r>
            </a:p>
          </p:txBody>
        </p:sp>
      </p:grpSp>
      <p:sp>
        <p:nvSpPr>
          <p:cNvPr id="9" name="矩形 8"/>
          <p:cNvSpPr/>
          <p:nvPr/>
        </p:nvSpPr>
        <p:spPr>
          <a:xfrm>
            <a:off x="1402474" y="5590242"/>
            <a:ext cx="2148345" cy="523220"/>
          </a:xfrm>
          <a:prstGeom prst="rect">
            <a:avLst/>
          </a:prstGeom>
        </p:spPr>
        <p:txBody>
          <a:bodyPr wrap="none">
            <a:spAutoFit/>
          </a:bodyPr>
          <a:lstStyle/>
          <a:p>
            <a:pPr>
              <a:spcBef>
                <a:spcPct val="0"/>
              </a:spcBef>
            </a:pP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）工作过程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44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89246" cy="4978486"/>
          </a:xfrm>
        </p:spPr>
        <p:txBody>
          <a:bodyPr rtlCol="0">
            <a:noAutofit/>
          </a:bodyPr>
          <a:lstStyle/>
          <a:p>
            <a:pPr marL="1905" indent="-344805" algn="just">
              <a:lnSpc>
                <a:spcPct val="120000"/>
              </a:lnSpc>
              <a:spcBef>
                <a:spcPts val="0"/>
              </a:spcBef>
              <a:buNone/>
            </a:pPr>
            <a:r>
              <a:rPr lang="en-US" altLang="zh-CN" b="1" dirty="0">
                <a:latin typeface="Times New Roman" panose="02020603050405020304" pitchFamily="18" charset="0"/>
                <a:ea typeface="黑体" panose="02010609060101010101" pitchFamily="49" charset="-122"/>
              </a:rPr>
              <a:t>  </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）生物神经网的六个基本特征：</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a:t>
            </a:r>
            <a:r>
              <a:rPr lang="zh-CN" altLang="en-US" sz="2600" b="1" dirty="0">
                <a:latin typeface="华文宋体" panose="02010600040101010101" pitchFamily="2" charset="-122"/>
                <a:ea typeface="华文宋体" panose="02010600040101010101" pitchFamily="2" charset="-122"/>
              </a:rPr>
              <a:t>）</a:t>
            </a:r>
            <a:r>
              <a:rPr lang="zh-CN" altLang="en-US" sz="2600" b="1" dirty="0">
                <a:solidFill>
                  <a:srgbClr val="FF3300"/>
                </a:solidFill>
                <a:latin typeface="华文宋体" panose="02010600040101010101" pitchFamily="2" charset="-122"/>
                <a:ea typeface="华文宋体" panose="02010600040101010101" pitchFamily="2" charset="-122"/>
              </a:rPr>
              <a:t>神经元</a:t>
            </a:r>
            <a:r>
              <a:rPr lang="zh-CN" altLang="en-US" sz="2600" b="1" dirty="0">
                <a:latin typeface="华文宋体" panose="02010600040101010101" pitchFamily="2" charset="-122"/>
                <a:ea typeface="华文宋体" panose="02010600040101010101" pitchFamily="2" charset="-122"/>
              </a:rPr>
              <a:t>及其</a:t>
            </a:r>
            <a:r>
              <a:rPr lang="zh-CN" altLang="en-US" sz="2600" b="1" dirty="0">
                <a:solidFill>
                  <a:srgbClr val="FF3300"/>
                </a:solidFill>
                <a:latin typeface="华文宋体" panose="02010600040101010101" pitchFamily="2" charset="-122"/>
                <a:ea typeface="华文宋体" panose="02010600040101010101" pitchFamily="2" charset="-122"/>
              </a:rPr>
              <a:t>联接</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2</a:t>
            </a:r>
            <a:r>
              <a:rPr lang="zh-CN" altLang="en-US" sz="2600" b="1" dirty="0">
                <a:latin typeface="华文宋体" panose="02010600040101010101" pitchFamily="2" charset="-122"/>
                <a:ea typeface="华文宋体" panose="02010600040101010101" pitchFamily="2" charset="-122"/>
              </a:rPr>
              <a:t>）神经元之间的</a:t>
            </a:r>
            <a:r>
              <a:rPr lang="zh-CN" altLang="en-US" sz="2600" b="1" dirty="0">
                <a:solidFill>
                  <a:srgbClr val="FF3300"/>
                </a:solidFill>
                <a:latin typeface="华文宋体" panose="02010600040101010101" pitchFamily="2" charset="-122"/>
                <a:ea typeface="华文宋体" panose="02010600040101010101" pitchFamily="2" charset="-122"/>
              </a:rPr>
              <a:t>联接强度</a:t>
            </a:r>
            <a:r>
              <a:rPr lang="zh-CN" altLang="en-US" sz="2600" b="1" dirty="0">
                <a:latin typeface="华文宋体" panose="02010600040101010101" pitchFamily="2" charset="-122"/>
                <a:ea typeface="华文宋体" panose="02010600040101010101" pitchFamily="2" charset="-122"/>
              </a:rPr>
              <a:t>决定信号传递的</a:t>
            </a:r>
            <a:r>
              <a:rPr lang="zh-CN" altLang="en-US" sz="2600" b="1" dirty="0">
                <a:solidFill>
                  <a:srgbClr val="FF3300"/>
                </a:solidFill>
                <a:latin typeface="华文宋体" panose="02010600040101010101" pitchFamily="2" charset="-122"/>
                <a:ea typeface="华文宋体" panose="02010600040101010101" pitchFamily="2" charset="-122"/>
              </a:rPr>
              <a:t>强弱</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3</a:t>
            </a:r>
            <a:r>
              <a:rPr lang="zh-CN" altLang="en-US" sz="2600" b="1" dirty="0">
                <a:latin typeface="华文宋体" panose="02010600040101010101" pitchFamily="2" charset="-122"/>
                <a:ea typeface="华文宋体" panose="02010600040101010101" pitchFamily="2" charset="-122"/>
              </a:rPr>
              <a:t>）神经元之间的</a:t>
            </a:r>
            <a:r>
              <a:rPr lang="zh-CN" altLang="en-US" sz="2600" b="1" dirty="0">
                <a:solidFill>
                  <a:srgbClr val="FF3300"/>
                </a:solidFill>
                <a:latin typeface="华文宋体" panose="02010600040101010101" pitchFamily="2" charset="-122"/>
                <a:ea typeface="华文宋体" panose="02010600040101010101" pitchFamily="2" charset="-122"/>
              </a:rPr>
              <a:t>联接强度</a:t>
            </a:r>
            <a:r>
              <a:rPr lang="zh-CN" altLang="en-US" sz="2600" b="1" dirty="0">
                <a:latin typeface="华文宋体" panose="02010600040101010101" pitchFamily="2" charset="-122"/>
                <a:ea typeface="华文宋体" panose="02010600040101010101" pitchFamily="2" charset="-122"/>
              </a:rPr>
              <a:t>是可以随训练</a:t>
            </a:r>
            <a:r>
              <a:rPr lang="zh-CN" altLang="en-US" sz="2600" b="1" dirty="0">
                <a:solidFill>
                  <a:srgbClr val="FF3300"/>
                </a:solidFill>
                <a:latin typeface="华文宋体" panose="02010600040101010101" pitchFamily="2" charset="-122"/>
                <a:ea typeface="华文宋体" panose="02010600040101010101" pitchFamily="2" charset="-122"/>
              </a:rPr>
              <a:t>改变</a:t>
            </a:r>
            <a:r>
              <a:rPr lang="zh-CN" altLang="en-US" sz="2600" b="1" dirty="0">
                <a:latin typeface="华文宋体" panose="02010600040101010101" pitchFamily="2" charset="-122"/>
                <a:ea typeface="华文宋体" panose="02010600040101010101" pitchFamily="2" charset="-122"/>
              </a:rPr>
              <a:t>的（</a:t>
            </a:r>
            <a:r>
              <a:rPr lang="en-US" altLang="zh-CN" sz="2600" b="1" dirty="0">
                <a:latin typeface="华文宋体" panose="02010600040101010101" pitchFamily="2" charset="-122"/>
                <a:ea typeface="华文宋体" panose="02010600040101010101" pitchFamily="2" charset="-122"/>
              </a:rPr>
              <a:t>4</a:t>
            </a:r>
            <a:r>
              <a:rPr lang="zh-CN" altLang="en-US" sz="2600" b="1" dirty="0">
                <a:latin typeface="华文宋体" panose="02010600040101010101" pitchFamily="2" charset="-122"/>
                <a:ea typeface="华文宋体" panose="02010600040101010101" pitchFamily="2" charset="-122"/>
              </a:rPr>
              <a:t>）信号可以是起</a:t>
            </a:r>
            <a:r>
              <a:rPr lang="zh-CN" altLang="en-US" sz="2600" b="1" dirty="0">
                <a:solidFill>
                  <a:srgbClr val="FF3300"/>
                </a:solidFill>
                <a:latin typeface="华文宋体" panose="02010600040101010101" pitchFamily="2" charset="-122"/>
                <a:ea typeface="华文宋体" panose="02010600040101010101" pitchFamily="2" charset="-122"/>
              </a:rPr>
              <a:t>刺激</a:t>
            </a:r>
            <a:r>
              <a:rPr lang="zh-CN" altLang="en-US" sz="2600" b="1" dirty="0">
                <a:latin typeface="华文宋体" panose="02010600040101010101" pitchFamily="2" charset="-122"/>
                <a:ea typeface="华文宋体" panose="02010600040101010101" pitchFamily="2" charset="-122"/>
              </a:rPr>
              <a:t>作用的，也可以是起</a:t>
            </a:r>
            <a:r>
              <a:rPr lang="zh-CN" altLang="en-US" sz="2600" b="1" dirty="0">
                <a:solidFill>
                  <a:srgbClr val="FF3300"/>
                </a:solidFill>
                <a:latin typeface="华文宋体" panose="02010600040101010101" pitchFamily="2" charset="-122"/>
                <a:ea typeface="华文宋体" panose="02010600040101010101" pitchFamily="2" charset="-122"/>
              </a:rPr>
              <a:t>抑制</a:t>
            </a:r>
            <a:r>
              <a:rPr lang="zh-CN" altLang="en-US" sz="2600" b="1" dirty="0">
                <a:latin typeface="华文宋体" panose="02010600040101010101" pitchFamily="2" charset="-122"/>
                <a:ea typeface="华文宋体" panose="02010600040101010101" pitchFamily="2" charset="-122"/>
              </a:rPr>
              <a:t>作用的</a:t>
            </a:r>
            <a:r>
              <a:rPr lang="en-US" altLang="zh-CN" sz="2600" b="1" dirty="0">
                <a:latin typeface="华文宋体" panose="02010600040101010101" pitchFamily="2" charset="-122"/>
                <a:ea typeface="华文宋体" panose="02010600040101010101" pitchFamily="2" charset="-122"/>
              </a:rPr>
              <a:t>.</a:t>
            </a: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5</a:t>
            </a:r>
            <a:r>
              <a:rPr lang="zh-CN" altLang="en-US" sz="2600" b="1" dirty="0">
                <a:latin typeface="华文宋体" panose="02010600040101010101" pitchFamily="2" charset="-122"/>
                <a:ea typeface="华文宋体" panose="02010600040101010101" pitchFamily="2" charset="-122"/>
              </a:rPr>
              <a:t>）一个神经元接受的信号的</a:t>
            </a:r>
            <a:r>
              <a:rPr lang="zh-CN" altLang="en-US" sz="2600" b="1" dirty="0">
                <a:solidFill>
                  <a:srgbClr val="FF3300"/>
                </a:solidFill>
                <a:latin typeface="华文宋体" panose="02010600040101010101" pitchFamily="2" charset="-122"/>
                <a:ea typeface="华文宋体" panose="02010600040101010101" pitchFamily="2" charset="-122"/>
              </a:rPr>
              <a:t>累积效果</a:t>
            </a:r>
            <a:r>
              <a:rPr lang="zh-CN" altLang="en-US" sz="2600" b="1" dirty="0">
                <a:latin typeface="华文宋体" panose="02010600040101010101" pitchFamily="2" charset="-122"/>
                <a:ea typeface="华文宋体" panose="02010600040101010101" pitchFamily="2" charset="-122"/>
              </a:rPr>
              <a:t>决定该神经元的状态</a:t>
            </a:r>
            <a:endParaRPr lang="en-US" altLang="zh-CN" sz="2600" b="1" dirty="0">
              <a:latin typeface="华文宋体" panose="02010600040101010101" pitchFamily="2" charset="-122"/>
              <a:ea typeface="华文宋体" panose="02010600040101010101" pitchFamily="2" charset="-122"/>
            </a:endParaRPr>
          </a:p>
          <a:p>
            <a:pPr marL="1905" indent="-344805" algn="just">
              <a:lnSpc>
                <a:spcPct val="120000"/>
              </a:lnSpc>
              <a:spcBef>
                <a:spcPts val="0"/>
              </a:spcBef>
              <a:buNone/>
            </a:pP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6)  </a:t>
            </a:r>
            <a:r>
              <a:rPr lang="zh-CN" altLang="en-US" sz="2600" b="1" dirty="0">
                <a:latin typeface="华文宋体" panose="02010600040101010101" pitchFamily="2" charset="-122"/>
                <a:ea typeface="华文宋体" panose="02010600040101010101" pitchFamily="2" charset="-122"/>
              </a:rPr>
              <a:t>每个神经元可以有一个</a:t>
            </a:r>
            <a:r>
              <a:rPr lang="zh-CN" altLang="en-US" sz="2600" b="1" dirty="0">
                <a:solidFill>
                  <a:srgbClr val="FF3300"/>
                </a:solidFill>
                <a:latin typeface="华文宋体" panose="02010600040101010101" pitchFamily="2" charset="-122"/>
                <a:ea typeface="华文宋体" panose="02010600040101010101" pitchFamily="2" charset="-122"/>
              </a:rPr>
              <a:t>阈值</a:t>
            </a:r>
            <a:endParaRPr lang="zh-CN" altLang="en-US" sz="2600" b="1"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44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4697928"/>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4.2 </a:t>
            </a:r>
            <a:r>
              <a:rPr lang="zh-CN" altLang="en-US" b="1" dirty="0">
                <a:latin typeface="华文宋体" panose="02010600040101010101" pitchFamily="2" charset="-122"/>
                <a:ea typeface="华文宋体" panose="02010600040101010101" pitchFamily="2" charset="-122"/>
              </a:rPr>
              <a:t>人工神经元</a:t>
            </a:r>
            <a:r>
              <a:rPr lang="zh-CN" altLang="en-US" dirty="0">
                <a:latin typeface="华文宋体" panose="02010600040101010101" pitchFamily="2" charset="-122"/>
                <a:ea typeface="华文宋体" panose="02010600040101010101" pitchFamily="2" charset="-122"/>
              </a:rPr>
              <a:t> </a:t>
            </a:r>
            <a:endParaRPr lang="en-US" altLang="zh-CN" dirty="0">
              <a:latin typeface="华文宋体" panose="02010600040101010101" pitchFamily="2" charset="-122"/>
              <a:ea typeface="华文宋体" panose="02010600040101010101" pitchFamily="2" charset="-122"/>
            </a:endParaRPr>
          </a:p>
          <a:p>
            <a:pPr algn="just">
              <a:lnSpc>
                <a:spcPct val="150000"/>
              </a:lnSpc>
              <a:spcBef>
                <a:spcPct val="0"/>
              </a:spcBef>
            </a:pPr>
            <a:r>
              <a:rPr lang="zh-CN" altLang="en-US" b="1" dirty="0">
                <a:latin typeface="华文宋体" panose="02010600040101010101" pitchFamily="2" charset="-122"/>
                <a:ea typeface="华文宋体" panose="02010600040101010101" pitchFamily="2" charset="-122"/>
              </a:rPr>
              <a:t>神经元是构成神经网络的最基本单元</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构件</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p>
          <a:p>
            <a:pPr>
              <a:lnSpc>
                <a:spcPct val="150000"/>
              </a:lnSpc>
              <a:spcBef>
                <a:spcPct val="0"/>
              </a:spcBef>
            </a:pPr>
            <a:r>
              <a:rPr lang="zh-CN" altLang="en-US" b="1" dirty="0">
                <a:latin typeface="华文宋体" panose="02010600040101010101" pitchFamily="2" charset="-122"/>
                <a:ea typeface="华文宋体" panose="02010600040101010101" pitchFamily="2" charset="-122"/>
              </a:rPr>
              <a:t>人工神经元模型应该具有生物神经元的</a:t>
            </a:r>
            <a:r>
              <a:rPr lang="zh-CN" altLang="en-US" b="1" dirty="0">
                <a:solidFill>
                  <a:srgbClr val="FF0000"/>
                </a:solidFill>
                <a:latin typeface="华文宋体" panose="02010600040101010101" pitchFamily="2" charset="-122"/>
                <a:ea typeface="华文宋体" panose="02010600040101010101" pitchFamily="2" charset="-122"/>
              </a:rPr>
              <a:t>六个</a:t>
            </a:r>
            <a:r>
              <a:rPr lang="zh-CN" altLang="en-US" b="1" dirty="0">
                <a:latin typeface="华文宋体" panose="02010600040101010101" pitchFamily="2" charset="-122"/>
                <a:ea typeface="华文宋体" panose="02010600040101010101" pitchFamily="2" charset="-122"/>
              </a:rPr>
              <a:t>基本特性。</a:t>
            </a:r>
            <a:r>
              <a:rPr lang="zh-CN" altLang="en-US" dirty="0">
                <a:latin typeface="华文宋体" panose="02010600040101010101" pitchFamily="2" charset="-122"/>
                <a:ea typeface="华文宋体" panose="02010600040101010101" pitchFamily="2" charset="-122"/>
              </a:rPr>
              <a:t> </a:t>
            </a: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555" y="1896696"/>
            <a:ext cx="7271335" cy="2957715"/>
          </a:xfrm>
        </p:spPr>
        <p:txBody>
          <a:bodyPr rtlCol="0">
            <a:normAutofit/>
          </a:bodyPr>
          <a:lstStyle/>
          <a:p>
            <a:pPr>
              <a:lnSpc>
                <a:spcPct val="150000"/>
              </a:lnSpc>
              <a:spcBef>
                <a:spcPts val="0"/>
              </a:spcBef>
            </a:pPr>
            <a:r>
              <a:rPr lang="en-US" altLang="zh-CN" b="1" dirty="0">
                <a:latin typeface="华文宋体" panose="02010600040101010101" pitchFamily="2" charset="-122"/>
                <a:ea typeface="华文宋体" panose="02010600040101010101" pitchFamily="2" charset="-122"/>
              </a:rPr>
              <a:t>Spiking</a:t>
            </a:r>
            <a:r>
              <a:rPr lang="zh-CN" altLang="zh-CN" b="1" dirty="0">
                <a:latin typeface="华文宋体" panose="02010600040101010101" pitchFamily="2" charset="-122"/>
                <a:ea typeface="华文宋体" panose="02010600040101010101" pitchFamily="2" charset="-122"/>
              </a:rPr>
              <a:t>与普通的超级计算机不同，它的基本结构是</a:t>
            </a:r>
            <a:r>
              <a:rPr lang="zh-CN" altLang="zh-CN" b="1" dirty="0">
                <a:solidFill>
                  <a:srgbClr val="C00000"/>
                </a:solidFill>
                <a:latin typeface="华文宋体" panose="02010600040101010101" pitchFamily="2" charset="-122"/>
                <a:ea typeface="华文宋体" panose="02010600040101010101" pitchFamily="2" charset="-122"/>
              </a:rPr>
              <a:t>神经网络结构</a:t>
            </a:r>
            <a:r>
              <a:rPr lang="zh-CN" altLang="zh-CN"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SpiNNaker</a:t>
            </a:r>
            <a:r>
              <a:rPr lang="zh-CN" altLang="zh-CN" b="1" dirty="0">
                <a:latin typeface="华文宋体" panose="02010600040101010101" pitchFamily="2" charset="-122"/>
                <a:ea typeface="华文宋体" panose="02010600040101010101" pitchFamily="2" charset="-122"/>
              </a:rPr>
              <a:t>）</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pPr>
            <a:r>
              <a:rPr lang="en-US" altLang="zh-CN" b="1" dirty="0">
                <a:latin typeface="华文宋体" panose="02010600040101010101" pitchFamily="2" charset="-122"/>
                <a:ea typeface="华文宋体" panose="02010600040101010101" pitchFamily="2" charset="-122"/>
              </a:rPr>
              <a:t>100</a:t>
            </a:r>
            <a:r>
              <a:rPr lang="zh-CN" altLang="zh-CN" b="1" dirty="0">
                <a:latin typeface="华文宋体" panose="02010600040101010101" pitchFamily="2" charset="-122"/>
                <a:ea typeface="华文宋体" panose="02010600040101010101" pitchFamily="2" charset="-122"/>
              </a:rPr>
              <a:t>万个处理器</a:t>
            </a:r>
            <a:r>
              <a:rPr lang="en-US" altLang="zh-CN" b="1" dirty="0">
                <a:latin typeface="华文宋体" panose="02010600040101010101" pitchFamily="2" charset="-122"/>
                <a:ea typeface="华文宋体" panose="02010600040101010101" pitchFamily="2" charset="-122"/>
              </a:rPr>
              <a:t>------- 100</a:t>
            </a:r>
            <a:r>
              <a:rPr lang="zh-CN" altLang="zh-CN" b="1" dirty="0">
                <a:latin typeface="华文宋体" panose="02010600040101010101" pitchFamily="2" charset="-122"/>
                <a:ea typeface="华文宋体" panose="02010600040101010101" pitchFamily="2" charset="-122"/>
              </a:rPr>
              <a:t>万模拟神经元</a:t>
            </a:r>
            <a:endParaRPr lang="en-US" altLang="zh-CN" b="1" dirty="0">
              <a:latin typeface="华文宋体" panose="02010600040101010101" pitchFamily="2" charset="-122"/>
              <a:ea typeface="华文宋体" panose="02010600040101010101" pitchFamily="2" charset="-122"/>
            </a:endParaRPr>
          </a:p>
          <a:p>
            <a:pPr>
              <a:lnSpc>
                <a:spcPct val="150000"/>
              </a:lnSpc>
              <a:spcBef>
                <a:spcPts val="0"/>
              </a:spcBef>
            </a:pPr>
            <a:r>
              <a:rPr lang="zh-CN" altLang="zh-CN" b="1" dirty="0">
                <a:latin typeface="华文宋体" panose="02010600040101010101" pitchFamily="2" charset="-122"/>
                <a:ea typeface="华文宋体" panose="02010600040101010101" pitchFamily="2" charset="-122"/>
              </a:rPr>
              <a:t>赋予它像人类的思维方式</a:t>
            </a:r>
            <a:r>
              <a:rPr lang="zh-CN" altLang="en-US" b="1" dirty="0">
                <a:latin typeface="华文宋体" panose="02010600040101010101" pitchFamily="2" charset="-122"/>
                <a:ea typeface="华文宋体" panose="02010600040101010101" pitchFamily="2" charset="-122"/>
              </a:rPr>
              <a:t>进行</a:t>
            </a:r>
            <a:r>
              <a:rPr lang="zh-CN" altLang="zh-CN" b="1" dirty="0">
                <a:latin typeface="华文宋体" panose="02010600040101010101" pitchFamily="2" charset="-122"/>
                <a:ea typeface="华文宋体" panose="02010600040101010101" pitchFamily="2" charset="-122"/>
              </a:rPr>
              <a:t>思考的能力</a:t>
            </a:r>
          </a:p>
          <a:p>
            <a:endParaRPr lang="zh-CN" altLang="zh-CN" dirty="0"/>
          </a:p>
        </p:txBody>
      </p:sp>
      <p:pic>
        <p:nvPicPr>
          <p:cNvPr id="15" name="图片 14" descr="https://ss2.baidu.com/6ONYsjip0QIZ8tyhnq/it/u=1351961174,2246738730&amp;fm=173&amp;app=25&amp;f=JPEG?w=639&amp;h=400&amp;s=9FA4EC04A0026947168C489B0300C093"/>
          <p:cNvPicPr/>
          <p:nvPr/>
        </p:nvPicPr>
        <p:blipFill>
          <a:blip r:embed="rId3">
            <a:extLst>
              <a:ext uri="{28A0092B-C50C-407E-A947-70E740481C1C}">
                <a14:useLocalDpi xmlns:a14="http://schemas.microsoft.com/office/drawing/2010/main" val="0"/>
              </a:ext>
            </a:extLst>
          </a:blip>
          <a:srcRect/>
          <a:stretch>
            <a:fillRect/>
          </a:stretch>
        </p:blipFill>
        <p:spPr bwMode="auto">
          <a:xfrm>
            <a:off x="5692140" y="4854411"/>
            <a:ext cx="3465643" cy="1896696"/>
          </a:xfrm>
          <a:prstGeom prst="rect">
            <a:avLst/>
          </a:prstGeom>
          <a:noFill/>
          <a:ln>
            <a:noFill/>
          </a:ln>
        </p:spPr>
      </p:pic>
      <p:pic>
        <p:nvPicPr>
          <p:cNvPr id="16" name="图片 15" descr="https://ss1.baidu.com/6ONXsjip0QIZ8tyhnq/it/u=25634707,2899962974&amp;fm=173&amp;app=25&amp;f=JPEG?w=640&amp;h=360&amp;s=1A1DA14452E9B35B5E76AC970300908F"/>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108960" cy="189669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9362" y="0"/>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375646" y="940946"/>
            <a:ext cx="4785442" cy="614671"/>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）人工神经元的基本构成</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12" name="Group 4"/>
          <p:cNvGrpSpPr/>
          <p:nvPr/>
        </p:nvGrpSpPr>
        <p:grpSpPr bwMode="auto">
          <a:xfrm>
            <a:off x="2169965" y="1581150"/>
            <a:ext cx="4408488" cy="1847850"/>
            <a:chOff x="0" y="0"/>
            <a:chExt cx="2777" cy="1164"/>
          </a:xfrm>
        </p:grpSpPr>
        <p:grpSp>
          <p:nvGrpSpPr>
            <p:cNvPr id="15" name="Group 5"/>
            <p:cNvGrpSpPr/>
            <p:nvPr/>
          </p:nvGrpSpPr>
          <p:grpSpPr bwMode="auto">
            <a:xfrm>
              <a:off x="0" y="0"/>
              <a:ext cx="2777" cy="1164"/>
              <a:chOff x="0" y="0"/>
              <a:chExt cx="2777" cy="1164"/>
            </a:xfrm>
          </p:grpSpPr>
          <p:sp>
            <p:nvSpPr>
              <p:cNvPr id="17" name="Rectangle 6"/>
              <p:cNvSpPr>
                <a:spLocks noChangeArrowheads="1"/>
              </p:cNvSpPr>
              <p:nvPr/>
            </p:nvSpPr>
            <p:spPr bwMode="auto">
              <a:xfrm>
                <a:off x="0" y="891"/>
                <a:ext cx="101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n</a:t>
                </a:r>
                <a:endParaRPr lang="en-US" altLang="zh-CN" sz="2000" b="1">
                  <a:latin typeface="Times New Roman" panose="02020603050405020304" pitchFamily="18" charset="0"/>
                </a:endParaRPr>
              </a:p>
            </p:txBody>
          </p:sp>
          <p:grpSp>
            <p:nvGrpSpPr>
              <p:cNvPr id="18" name="Group 7"/>
              <p:cNvGrpSpPr/>
              <p:nvPr/>
            </p:nvGrpSpPr>
            <p:grpSpPr bwMode="auto">
              <a:xfrm>
                <a:off x="299" y="238"/>
                <a:ext cx="2478" cy="926"/>
                <a:chOff x="0" y="0"/>
                <a:chExt cx="4965" cy="1872"/>
              </a:xfrm>
            </p:grpSpPr>
            <p:sp>
              <p:nvSpPr>
                <p:cNvPr id="22" name="Text Box 8"/>
                <p:cNvSpPr txBox="1">
                  <a:spLocks noChangeArrowheads="1"/>
                </p:cNvSpPr>
                <p:nvPr/>
              </p:nvSpPr>
              <p:spPr bwMode="auto">
                <a:xfrm>
                  <a:off x="2700" y="468"/>
                  <a:ext cx="540" cy="109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200000"/>
                    </a:spcBef>
                    <a:buFontTx/>
                    <a:buNone/>
                  </a:pPr>
                  <a:r>
                    <a:rPr lang="en-US" altLang="zh-CN" sz="2000" b="1">
                      <a:latin typeface="Times New Roman" panose="02020603050405020304" pitchFamily="18" charset="0"/>
                    </a:rPr>
                    <a:t>∑</a:t>
                  </a:r>
                </a:p>
              </p:txBody>
            </p:sp>
            <p:sp>
              <p:nvSpPr>
                <p:cNvPr id="23" name="Line 9"/>
                <p:cNvSpPr>
                  <a:spLocks noChangeShapeType="1"/>
                </p:cNvSpPr>
                <p:nvPr/>
              </p:nvSpPr>
              <p:spPr bwMode="auto">
                <a:xfrm>
                  <a:off x="15" y="0"/>
                  <a:ext cx="27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10"/>
                <p:cNvSpPr>
                  <a:spLocks noChangeShapeType="1"/>
                </p:cNvSpPr>
                <p:nvPr/>
              </p:nvSpPr>
              <p:spPr bwMode="auto">
                <a:xfrm flipV="1">
                  <a:off x="0" y="1404"/>
                  <a:ext cx="27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11"/>
                <p:cNvSpPr>
                  <a:spLocks noChangeShapeType="1"/>
                </p:cNvSpPr>
                <p:nvPr/>
              </p:nvSpPr>
              <p:spPr bwMode="auto">
                <a:xfrm>
                  <a:off x="3240" y="1092"/>
                  <a:ext cx="172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12"/>
                <p:cNvSpPr>
                  <a:spLocks noChangeShapeType="1"/>
                </p:cNvSpPr>
                <p:nvPr/>
              </p:nvSpPr>
              <p:spPr bwMode="auto">
                <a:xfrm>
                  <a:off x="0" y="780"/>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13"/>
              <p:cNvSpPr>
                <a:spLocks noChangeArrowheads="1"/>
              </p:cNvSpPr>
              <p:nvPr/>
            </p:nvSpPr>
            <p:spPr bwMode="auto">
              <a:xfrm>
                <a:off x="192" y="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1</a:t>
                </a:r>
              </a:p>
            </p:txBody>
          </p:sp>
          <p:sp>
            <p:nvSpPr>
              <p:cNvPr id="20" name="Rectangle 14"/>
              <p:cNvSpPr>
                <a:spLocks noChangeArrowheads="1"/>
              </p:cNvSpPr>
              <p:nvPr/>
            </p:nvSpPr>
            <p:spPr bwMode="auto">
              <a:xfrm>
                <a:off x="180" y="35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2</a:t>
                </a:r>
              </a:p>
            </p:txBody>
          </p:sp>
          <p:sp>
            <p:nvSpPr>
              <p:cNvPr id="21" name="Rectangle 15"/>
              <p:cNvSpPr>
                <a:spLocks noChangeArrowheads="1"/>
              </p:cNvSpPr>
              <p:nvPr/>
            </p:nvSpPr>
            <p:spPr bwMode="auto">
              <a:xfrm>
                <a:off x="2036" y="534"/>
                <a:ext cx="6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net=XW</a:t>
                </a:r>
              </a:p>
            </p:txBody>
          </p:sp>
        </p:grpSp>
        <p:sp>
          <p:nvSpPr>
            <p:cNvPr id="16" name="Rectangle 16"/>
            <p:cNvSpPr>
              <a:spLocks noChangeArrowheads="1"/>
            </p:cNvSpPr>
            <p:nvPr/>
          </p:nvSpPr>
          <p:spPr bwMode="auto">
            <a:xfrm>
              <a:off x="192" y="67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a:latin typeface="Times New Roman" panose="02020603050405020304" pitchFamily="18" charset="0"/>
                </a:rPr>
                <a:t>…</a:t>
              </a:r>
            </a:p>
          </p:txBody>
        </p:sp>
      </p:grpSp>
      <p:sp>
        <p:nvSpPr>
          <p:cNvPr id="9" name="矩形 8"/>
          <p:cNvSpPr/>
          <p:nvPr/>
        </p:nvSpPr>
        <p:spPr>
          <a:xfrm>
            <a:off x="1190003" y="3849780"/>
            <a:ext cx="6617107" cy="2246769"/>
          </a:xfrm>
          <a:prstGeom prst="rect">
            <a:avLst/>
          </a:prstGeom>
        </p:spPr>
        <p:txBody>
          <a:bodyPr wrap="square">
            <a:spAutoFit/>
          </a:bodyPr>
          <a:lstStyle/>
          <a:p>
            <a:pPr algn="just"/>
            <a:r>
              <a:rPr lang="zh-CN" altLang="en-US" sz="2400" b="1" dirty="0">
                <a:latin typeface="宋体" panose="02010600030101010101" pitchFamily="2" charset="-122"/>
                <a:ea typeface="宋体" panose="02010600030101010101" pitchFamily="2" charset="-122"/>
              </a:rPr>
              <a:t> </a:t>
            </a:r>
            <a:r>
              <a:rPr lang="zh-CN" altLang="en-US" sz="2800" b="1" dirty="0">
                <a:latin typeface="华文宋体" panose="02010600040101010101" pitchFamily="2" charset="-122"/>
                <a:ea typeface="华文宋体" panose="02010600040101010101" pitchFamily="2" charset="-122"/>
              </a:rPr>
              <a:t>人工神经元模拟生物神经元的一阶特性。</a:t>
            </a:r>
          </a:p>
          <a:p>
            <a:pPr marL="1905" lvl="1" indent="170180" algn="just"/>
            <a:r>
              <a:rPr lang="zh-CN" altLang="en-US" sz="2800" b="1" dirty="0">
                <a:latin typeface="华文宋体" panose="02010600040101010101" pitchFamily="2" charset="-122"/>
                <a:ea typeface="华文宋体" panose="02010600040101010101" pitchFamily="2" charset="-122"/>
              </a:rPr>
              <a:t>输入：</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p>
          <a:p>
            <a:pPr marL="1905" lvl="1" indent="170180" algn="just"/>
            <a:r>
              <a:rPr lang="zh-CN" altLang="en-US" sz="2800" b="1" dirty="0">
                <a:latin typeface="华文宋体" panose="02010600040101010101" pitchFamily="2" charset="-122"/>
                <a:ea typeface="华文宋体" panose="02010600040101010101" pitchFamily="2" charset="-122"/>
              </a:rPr>
              <a:t>联接权：</a:t>
            </a:r>
            <a:r>
              <a:rPr lang="en-US" altLang="zh-CN" sz="2800" b="1" dirty="0">
                <a:latin typeface="华文宋体" panose="02010600040101010101" pitchFamily="2" charset="-122"/>
                <a:ea typeface="华文宋体" panose="02010600040101010101" pitchFamily="2" charset="-122"/>
              </a:rPr>
              <a:t>W=</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n</a:t>
            </a:r>
            <a:r>
              <a:rPr lang="zh-CN" altLang="en-US" sz="2800" b="1" dirty="0">
                <a:latin typeface="华文宋体" panose="02010600040101010101" pitchFamily="2" charset="-122"/>
                <a:ea typeface="华文宋体" panose="02010600040101010101" pitchFamily="2" charset="-122"/>
              </a:rPr>
              <a:t>）</a:t>
            </a:r>
            <a:r>
              <a:rPr lang="en-US" altLang="zh-CN" sz="2800" b="1" baseline="30000" dirty="0">
                <a:latin typeface="华文宋体" panose="02010600040101010101" pitchFamily="2" charset="-122"/>
                <a:ea typeface="华文宋体" panose="02010600040101010101" pitchFamily="2" charset="-122"/>
              </a:rPr>
              <a:t>T</a:t>
            </a:r>
            <a:endParaRPr lang="en-US" altLang="zh-CN" sz="2800" b="1" dirty="0">
              <a:latin typeface="华文宋体" panose="02010600040101010101" pitchFamily="2" charset="-122"/>
              <a:ea typeface="华文宋体" panose="02010600040101010101" pitchFamily="2" charset="-122"/>
            </a:endParaRPr>
          </a:p>
          <a:p>
            <a:pPr marL="1905" lvl="1" indent="170180" algn="just"/>
            <a:r>
              <a:rPr lang="zh-CN" altLang="en-US" sz="2800" b="1" dirty="0">
                <a:latin typeface="华文宋体" panose="02010600040101010101" pitchFamily="2" charset="-122"/>
                <a:ea typeface="华文宋体" panose="02010600040101010101" pitchFamily="2" charset="-122"/>
              </a:rPr>
              <a:t>网络输入：</a:t>
            </a:r>
            <a:r>
              <a:rPr lang="en-US" altLang="zh-CN" sz="2800" b="1" dirty="0">
                <a:latin typeface="华文宋体" panose="02010600040101010101" pitchFamily="2" charset="-122"/>
                <a:ea typeface="华文宋体" panose="02010600040101010101" pitchFamily="2" charset="-122"/>
              </a:rPr>
              <a:t>net=∑</a:t>
            </a:r>
            <a:r>
              <a:rPr lang="en-US" altLang="zh-CN" sz="2800" b="1" dirty="0" err="1">
                <a:latin typeface="华文宋体" panose="02010600040101010101" pitchFamily="2" charset="-122"/>
                <a:ea typeface="华文宋体" panose="02010600040101010101" pitchFamily="2" charset="-122"/>
              </a:rPr>
              <a:t>x</a:t>
            </a:r>
            <a:r>
              <a:rPr lang="en-US" altLang="zh-CN" sz="2800" b="1" baseline="-30000" dirty="0" err="1">
                <a:latin typeface="华文宋体" panose="02010600040101010101" pitchFamily="2" charset="-122"/>
                <a:ea typeface="华文宋体" panose="02010600040101010101" pitchFamily="2" charset="-122"/>
              </a:rPr>
              <a:t>i</a:t>
            </a:r>
            <a:r>
              <a:rPr lang="en-US" altLang="zh-CN" sz="2800" b="1" dirty="0" err="1">
                <a:latin typeface="华文宋体" panose="02010600040101010101" pitchFamily="2" charset="-122"/>
                <a:ea typeface="华文宋体" panose="02010600040101010101" pitchFamily="2" charset="-122"/>
              </a:rPr>
              <a:t>w</a:t>
            </a:r>
            <a:r>
              <a:rPr lang="en-US" altLang="zh-CN" sz="2800" b="1" baseline="-30000" dirty="0" err="1">
                <a:latin typeface="华文宋体" panose="02010600040101010101" pitchFamily="2" charset="-122"/>
                <a:ea typeface="华文宋体" panose="02010600040101010101" pitchFamily="2" charset="-122"/>
              </a:rPr>
              <a:t>i</a:t>
            </a:r>
            <a:endParaRPr lang="en-US" altLang="zh-CN" sz="2800" b="1" dirty="0">
              <a:latin typeface="华文宋体" panose="02010600040101010101" pitchFamily="2" charset="-122"/>
              <a:ea typeface="华文宋体" panose="02010600040101010101" pitchFamily="2" charset="-122"/>
            </a:endParaRPr>
          </a:p>
          <a:p>
            <a:pPr marL="1905" lvl="1" indent="170180" algn="just"/>
            <a:r>
              <a:rPr lang="zh-CN" altLang="en-US" sz="2800" b="1" dirty="0">
                <a:latin typeface="华文宋体" panose="02010600040101010101" pitchFamily="2" charset="-122"/>
                <a:ea typeface="华文宋体" panose="02010600040101010101" pitchFamily="2" charset="-122"/>
              </a:rPr>
              <a:t>向量形式：</a:t>
            </a:r>
            <a:r>
              <a:rPr lang="en-US" altLang="zh-CN" sz="2800" b="1" dirty="0">
                <a:latin typeface="华文宋体" panose="02010600040101010101" pitchFamily="2" charset="-122"/>
                <a:ea typeface="华文宋体" panose="02010600040101010101" pitchFamily="2" charset="-122"/>
              </a:rPr>
              <a:t>net=XW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9362" y="0"/>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1181977" y="873338"/>
            <a:ext cx="5775800" cy="614671"/>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）激活函数</a:t>
            </a:r>
            <a:r>
              <a:rPr lang="en-US" altLang="zh-CN" b="1" dirty="0">
                <a:latin typeface="华文宋体" panose="02010600040101010101" pitchFamily="2" charset="-122"/>
                <a:ea typeface="华文宋体" panose="02010600040101010101" pitchFamily="2" charset="-122"/>
              </a:rPr>
              <a:t>(Activation Function) </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9" name="矩形 8"/>
          <p:cNvSpPr/>
          <p:nvPr/>
        </p:nvSpPr>
        <p:spPr>
          <a:xfrm>
            <a:off x="1216732" y="1627170"/>
            <a:ext cx="6617107" cy="2185214"/>
          </a:xfrm>
          <a:prstGeom prst="rect">
            <a:avLst/>
          </a:prstGeom>
        </p:spPr>
        <p:txBody>
          <a:bodyPr wrap="square">
            <a:spAutoFit/>
          </a:bodyPr>
          <a:lstStyle/>
          <a:p>
            <a:pPr algn="just"/>
            <a:r>
              <a:rPr lang="zh-CN" altLang="en-US" sz="2600" b="1" dirty="0">
                <a:latin typeface="华文宋体" panose="02010600040101010101" pitchFamily="2" charset="-122"/>
                <a:ea typeface="华文宋体" panose="02010600040101010101" pitchFamily="2" charset="-122"/>
              </a:rPr>
              <a:t>激活函数</a:t>
            </a:r>
            <a:r>
              <a:rPr lang="en-US" altLang="zh-CN" sz="2600" b="1" dirty="0">
                <a:latin typeface="华文宋体" panose="02010600040101010101" pitchFamily="2" charset="-122"/>
                <a:ea typeface="华文宋体" panose="02010600040101010101" pitchFamily="2" charset="-122"/>
              </a:rPr>
              <a:t>——</a:t>
            </a:r>
            <a:r>
              <a:rPr lang="zh-CN" altLang="en-US" sz="2600" b="1" dirty="0">
                <a:latin typeface="华文宋体" panose="02010600040101010101" pitchFamily="2" charset="-122"/>
                <a:ea typeface="华文宋体" panose="02010600040101010101" pitchFamily="2" charset="-122"/>
              </a:rPr>
              <a:t>执行对该神经元所获得的网络输入的变换，也可以称为激励函数、活化函数：</a:t>
            </a:r>
            <a:r>
              <a:rPr lang="en-US" altLang="zh-CN" sz="2600" b="1" dirty="0">
                <a:latin typeface="华文宋体" panose="02010600040101010101" pitchFamily="2" charset="-122"/>
                <a:ea typeface="华文宋体" panose="02010600040101010101" pitchFamily="2" charset="-122"/>
              </a:rPr>
              <a:t>o=f</a:t>
            </a:r>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net</a:t>
            </a:r>
            <a:r>
              <a:rPr lang="zh-CN" altLang="en-US" sz="2600" b="1" dirty="0">
                <a:latin typeface="华文宋体" panose="02010600040101010101" pitchFamily="2" charset="-122"/>
                <a:ea typeface="华文宋体" panose="02010600040101010101" pitchFamily="2" charset="-122"/>
              </a:rPr>
              <a:t>）</a:t>
            </a:r>
            <a:r>
              <a:rPr lang="zh-CN" altLang="en-US" sz="2600" dirty="0">
                <a:latin typeface="华文宋体" panose="02010600040101010101" pitchFamily="2" charset="-122"/>
                <a:ea typeface="华文宋体" panose="02010600040101010101" pitchFamily="2" charset="-122"/>
              </a:rPr>
              <a:t> </a:t>
            </a:r>
            <a:endParaRPr lang="zh-CN" altLang="en-US" sz="2600" b="1" dirty="0">
              <a:latin typeface="华文宋体" panose="02010600040101010101" pitchFamily="2" charset="-122"/>
              <a:ea typeface="华文宋体" panose="02010600040101010101" pitchFamily="2" charset="-122"/>
            </a:endParaRPr>
          </a:p>
          <a:p>
            <a:r>
              <a:rPr lang="zh-CN" altLang="en-US" sz="2600" b="1" dirty="0">
                <a:latin typeface="华文宋体" panose="02010600040101010101" pitchFamily="2" charset="-122"/>
                <a:ea typeface="华文宋体" panose="02010600040101010101" pitchFamily="2" charset="-122"/>
              </a:rPr>
              <a:t>（</a:t>
            </a:r>
            <a:r>
              <a:rPr lang="en-US" altLang="zh-CN" sz="2600" b="1" dirty="0">
                <a:latin typeface="华文宋体" panose="02010600040101010101" pitchFamily="2" charset="-122"/>
                <a:ea typeface="华文宋体" panose="02010600040101010101" pitchFamily="2" charset="-122"/>
              </a:rPr>
              <a:t>1</a:t>
            </a:r>
            <a:r>
              <a:rPr lang="zh-CN" altLang="en-US" sz="2600" b="1" dirty="0">
                <a:latin typeface="华文宋体" panose="02010600040101010101" pitchFamily="2" charset="-122"/>
                <a:ea typeface="华文宋体" panose="02010600040101010101" pitchFamily="2" charset="-122"/>
              </a:rPr>
              <a:t>）线性函数（</a:t>
            </a:r>
            <a:r>
              <a:rPr lang="en-US" altLang="zh-CN" sz="2600" b="1" dirty="0">
                <a:latin typeface="华文宋体" panose="02010600040101010101" pitchFamily="2" charset="-122"/>
                <a:ea typeface="华文宋体" panose="02010600040101010101" pitchFamily="2" charset="-122"/>
              </a:rPr>
              <a:t>Linear Function</a:t>
            </a:r>
            <a:r>
              <a:rPr lang="zh-CN" altLang="en-US" sz="2600" b="1" dirty="0">
                <a:latin typeface="华文宋体" panose="02010600040101010101" pitchFamily="2" charset="-122"/>
                <a:ea typeface="华文宋体" panose="02010600040101010101" pitchFamily="2" charset="-122"/>
              </a:rPr>
              <a:t>）</a:t>
            </a:r>
            <a:r>
              <a:rPr lang="zh-CN" altLang="en-US" sz="2600" dirty="0">
                <a:latin typeface="华文宋体" panose="02010600040101010101" pitchFamily="2" charset="-122"/>
                <a:ea typeface="华文宋体" panose="02010600040101010101" pitchFamily="2" charset="-122"/>
              </a:rPr>
              <a:t> </a:t>
            </a:r>
          </a:p>
          <a:p>
            <a:pPr lvl="1"/>
            <a:r>
              <a:rPr lang="en-US" altLang="zh-CN" sz="3200" dirty="0">
                <a:latin typeface="华文宋体" panose="02010600040101010101" pitchFamily="2" charset="-122"/>
                <a:ea typeface="华文宋体" panose="02010600040101010101" pitchFamily="2" charset="-122"/>
              </a:rPr>
              <a:t>f</a:t>
            </a:r>
            <a:r>
              <a:rPr lang="zh-CN" altLang="en-US" sz="3200" dirty="0">
                <a:latin typeface="华文宋体" panose="02010600040101010101" pitchFamily="2" charset="-122"/>
                <a:ea typeface="华文宋体" panose="02010600040101010101" pitchFamily="2" charset="-122"/>
              </a:rPr>
              <a:t>（</a:t>
            </a:r>
            <a:r>
              <a:rPr lang="en-US" altLang="zh-CN" sz="3200" dirty="0">
                <a:latin typeface="华文宋体" panose="02010600040101010101" pitchFamily="2" charset="-122"/>
                <a:ea typeface="华文宋体" panose="02010600040101010101" pitchFamily="2" charset="-122"/>
              </a:rPr>
              <a:t>net</a:t>
            </a:r>
            <a:r>
              <a:rPr lang="zh-CN" altLang="en-US" sz="3200" dirty="0">
                <a:latin typeface="华文宋体" panose="02010600040101010101" pitchFamily="2" charset="-122"/>
                <a:ea typeface="华文宋体" panose="02010600040101010101" pitchFamily="2" charset="-122"/>
              </a:rPr>
              <a:t>）</a:t>
            </a:r>
            <a:r>
              <a:rPr lang="en-US" altLang="zh-CN" sz="3200" dirty="0">
                <a:latin typeface="华文宋体" panose="02010600040101010101" pitchFamily="2" charset="-122"/>
                <a:ea typeface="华文宋体" panose="02010600040101010101" pitchFamily="2" charset="-122"/>
              </a:rPr>
              <a:t>=k*</a:t>
            </a:r>
            <a:r>
              <a:rPr lang="en-US" altLang="zh-CN" sz="3200" dirty="0" err="1">
                <a:latin typeface="华文宋体" panose="02010600040101010101" pitchFamily="2" charset="-122"/>
                <a:ea typeface="华文宋体" panose="02010600040101010101" pitchFamily="2" charset="-122"/>
              </a:rPr>
              <a:t>net+c</a:t>
            </a:r>
            <a:r>
              <a:rPr lang="en-US" altLang="zh-CN" sz="3200" dirty="0">
                <a:latin typeface="华文宋体" panose="02010600040101010101" pitchFamily="2" charset="-122"/>
                <a:ea typeface="华文宋体" panose="02010600040101010101" pitchFamily="2" charset="-122"/>
              </a:rPr>
              <a:t> </a:t>
            </a:r>
          </a:p>
        </p:txBody>
      </p:sp>
      <p:grpSp>
        <p:nvGrpSpPr>
          <p:cNvPr id="27" name="Group 4"/>
          <p:cNvGrpSpPr/>
          <p:nvPr/>
        </p:nvGrpSpPr>
        <p:grpSpPr bwMode="auto">
          <a:xfrm>
            <a:off x="2079943" y="4103370"/>
            <a:ext cx="4491990" cy="1943100"/>
            <a:chOff x="0" y="0"/>
            <a:chExt cx="3264" cy="1392"/>
          </a:xfrm>
        </p:grpSpPr>
        <p:grpSp>
          <p:nvGrpSpPr>
            <p:cNvPr id="28" name="Group 5"/>
            <p:cNvGrpSpPr/>
            <p:nvPr/>
          </p:nvGrpSpPr>
          <p:grpSpPr bwMode="auto">
            <a:xfrm>
              <a:off x="0" y="96"/>
              <a:ext cx="2736" cy="1296"/>
              <a:chOff x="0" y="0"/>
              <a:chExt cx="2160" cy="2028"/>
            </a:xfrm>
          </p:grpSpPr>
          <p:sp>
            <p:nvSpPr>
              <p:cNvPr id="33" name="Line 6"/>
              <p:cNvSpPr>
                <a:spLocks noChangeShapeType="1"/>
              </p:cNvSpPr>
              <p:nvPr/>
            </p:nvSpPr>
            <p:spPr bwMode="auto">
              <a:xfrm>
                <a:off x="0" y="1092"/>
                <a:ext cx="216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7"/>
              <p:cNvSpPr>
                <a:spLocks noChangeShapeType="1"/>
              </p:cNvSpPr>
              <p:nvPr/>
            </p:nvSpPr>
            <p:spPr bwMode="auto">
              <a:xfrm flipV="1">
                <a:off x="1080" y="0"/>
                <a:ext cx="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Line 8"/>
              <p:cNvSpPr>
                <a:spLocks noChangeShapeType="1"/>
              </p:cNvSpPr>
              <p:nvPr/>
            </p:nvSpPr>
            <p:spPr bwMode="auto">
              <a:xfrm flipH="1">
                <a:off x="180" y="156"/>
                <a:ext cx="1620" cy="124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9" name="Text Box 9"/>
            <p:cNvSpPr txBox="1">
              <a:spLocks noChangeArrowheads="1"/>
            </p:cNvSpPr>
            <p:nvPr/>
          </p:nvSpPr>
          <p:spPr bwMode="auto">
            <a:xfrm>
              <a:off x="2784" y="62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a:latin typeface="Times New Roman" panose="02020603050405020304" pitchFamily="18" charset="0"/>
                </a:rPr>
                <a:t>net</a:t>
              </a:r>
            </a:p>
          </p:txBody>
        </p:sp>
        <p:sp>
          <p:nvSpPr>
            <p:cNvPr id="30" name="Text Box 10"/>
            <p:cNvSpPr txBox="1">
              <a:spLocks noChangeArrowheads="1"/>
            </p:cNvSpPr>
            <p:nvPr/>
          </p:nvSpPr>
          <p:spPr bwMode="auto">
            <a:xfrm>
              <a:off x="1392" y="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p>
          </p:txBody>
        </p:sp>
        <p:sp>
          <p:nvSpPr>
            <p:cNvPr id="31" name="Text Box 11"/>
            <p:cNvSpPr txBox="1">
              <a:spLocks noChangeArrowheads="1"/>
            </p:cNvSpPr>
            <p:nvPr/>
          </p:nvSpPr>
          <p:spPr bwMode="auto">
            <a:xfrm>
              <a:off x="1344" y="76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p>
          </p:txBody>
        </p:sp>
        <p:sp>
          <p:nvSpPr>
            <p:cNvPr id="32" name="Text Box 12"/>
            <p:cNvSpPr txBox="1">
              <a:spLocks noChangeArrowheads="1"/>
            </p:cNvSpPr>
            <p:nvPr/>
          </p:nvSpPr>
          <p:spPr bwMode="auto">
            <a:xfrm>
              <a:off x="1392" y="43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c</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0762" y="6358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700767"/>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）非线性斜面函数</a:t>
            </a:r>
            <a:r>
              <a:rPr lang="en-US" altLang="zh-CN" b="1" dirty="0">
                <a:latin typeface="华文宋体" panose="02010600040101010101" pitchFamily="2" charset="-122"/>
                <a:ea typeface="华文宋体" panose="02010600040101010101" pitchFamily="2" charset="-122"/>
              </a:rPr>
              <a:t>(Ramp Function)</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12" name="Rectangle 3"/>
          <p:cNvSpPr txBox="1">
            <a:spLocks noChangeArrowheads="1"/>
          </p:cNvSpPr>
          <p:nvPr/>
        </p:nvSpPr>
        <p:spPr>
          <a:xfrm>
            <a:off x="806797" y="1791611"/>
            <a:ext cx="7262338" cy="3126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en-US" altLang="zh-CN" dirty="0">
                <a:latin typeface="Times New Roman" panose="02020603050405020304" pitchFamily="18" charset="0"/>
                <a:ea typeface="宋体" panose="02010600030101010101" pitchFamily="2" charset="-122"/>
              </a:rPr>
              <a:t>		</a:t>
            </a:r>
            <a:r>
              <a:rPr lang="en-US" altLang="zh-CN" b="1" dirty="0">
                <a:latin typeface="Times New Roman" panose="02020603050405020304" pitchFamily="18" charset="0"/>
                <a:ea typeface="宋体" panose="02010600030101010101" pitchFamily="2" charset="-122"/>
              </a:rPr>
              <a:t>	γ   			if </a:t>
            </a:r>
            <a:r>
              <a:rPr lang="en-US" altLang="zh-CN" b="1" dirty="0" err="1">
                <a:latin typeface="Times New Roman" panose="02020603050405020304" pitchFamily="18" charset="0"/>
                <a:ea typeface="宋体" panose="02010600030101010101" pitchFamily="2" charset="-122"/>
              </a:rPr>
              <a:t>net≥θ</a:t>
            </a:r>
            <a:endParaRPr lang="en-US" altLang="zh-CN" b="1" dirty="0">
              <a:latin typeface="Times New Roman" panose="02020603050405020304" pitchFamily="18" charset="0"/>
              <a:ea typeface="宋体" panose="02010600030101010101" pitchFamily="2" charset="-122"/>
            </a:endParaRPr>
          </a:p>
          <a:p>
            <a:pPr algn="just">
              <a:buFontTx/>
              <a:buNone/>
            </a:pPr>
            <a:r>
              <a:rPr lang="en-US" altLang="zh-CN" b="1" dirty="0">
                <a:latin typeface="Times New Roman" panose="02020603050405020304" pitchFamily="18" charset="0"/>
                <a:ea typeface="宋体" panose="02010600030101010101" pitchFamily="2" charset="-122"/>
              </a:rPr>
              <a:t>f</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net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   k*net		          if |net|&lt;θ</a:t>
            </a:r>
          </a:p>
          <a:p>
            <a:pPr algn="just">
              <a:buFontTx/>
              <a:buNone/>
            </a:pPr>
            <a:r>
              <a:rPr lang="en-US" altLang="zh-CN" b="1" dirty="0">
                <a:latin typeface="Times New Roman" panose="02020603050405020304" pitchFamily="18" charset="0"/>
                <a:ea typeface="宋体" panose="02010600030101010101" pitchFamily="2" charset="-122"/>
              </a:rPr>
              <a:t>			-γ			if net≤-θ</a:t>
            </a:r>
          </a:p>
          <a:p>
            <a:pPr algn="just">
              <a:buFontTx/>
              <a:buNone/>
            </a:pPr>
            <a:r>
              <a:rPr lang="en-US" altLang="zh-CN" b="1" dirty="0">
                <a:latin typeface="Times New Roman" panose="02020603050405020304" pitchFamily="18" charset="0"/>
                <a:ea typeface="宋体" panose="02010600030101010101" pitchFamily="2" charset="-122"/>
              </a:rPr>
              <a:t> </a:t>
            </a:r>
          </a:p>
          <a:p>
            <a:r>
              <a:rPr lang="en-US" altLang="zh-CN" b="1" dirty="0">
                <a:latin typeface="Times New Roman" panose="02020603050405020304" pitchFamily="18" charset="0"/>
                <a:ea typeface="宋体" panose="02010600030101010101" pitchFamily="2" charset="-122"/>
              </a:rPr>
              <a:t>γ&gt;0</a:t>
            </a:r>
            <a:r>
              <a:rPr lang="zh-CN" altLang="en-US" b="1" dirty="0">
                <a:latin typeface="宋体" panose="02010600030101010101" pitchFamily="2" charset="-122"/>
                <a:ea typeface="宋体" panose="02010600030101010101" pitchFamily="2" charset="-122"/>
              </a:rPr>
              <a:t>为一常数，被称为饱和值，为该神经元的最大输出。</a:t>
            </a:r>
            <a:r>
              <a:rPr lang="zh-CN" altLang="en-US" b="1" dirty="0">
                <a:ea typeface="宋体" panose="02010600030101010101" pitchFamily="2" charset="-122"/>
              </a:rPr>
              <a:t> </a:t>
            </a:r>
          </a:p>
        </p:txBody>
      </p:sp>
      <p:sp>
        <p:nvSpPr>
          <p:cNvPr id="15" name="AutoShape 4"/>
          <p:cNvSpPr/>
          <p:nvPr/>
        </p:nvSpPr>
        <p:spPr bwMode="auto">
          <a:xfrm>
            <a:off x="2400300" y="1952438"/>
            <a:ext cx="388620" cy="1276475"/>
          </a:xfrm>
          <a:prstGeom prst="leftBrace">
            <a:avLst>
              <a:gd name="adj1" fmla="val 13274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9399" y="109937"/>
            <a:ext cx="5740971" cy="1027257"/>
          </a:xfrm>
        </p:spPr>
        <p:txBody>
          <a:bodyPr rtlCol="0">
            <a:normAutofit/>
          </a:body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571501" y="1090844"/>
            <a:ext cx="7452129" cy="700767"/>
          </a:xfrm>
        </p:spPr>
        <p:txBody>
          <a:bodyPr rtlCol="0">
            <a:noAutofit/>
          </a:bodyPr>
          <a:lstStyle/>
          <a:p>
            <a:pPr marL="1905" indent="-344805" algn="just">
              <a:lnSpc>
                <a:spcPct val="120000"/>
              </a:lnSpc>
              <a:spcBef>
                <a:spcPts val="0"/>
              </a:spcBef>
              <a:buNone/>
            </a:pP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）非线性斜面函数</a:t>
            </a:r>
            <a:r>
              <a:rPr lang="en-US" altLang="zh-CN" b="1" dirty="0">
                <a:latin typeface="华文宋体" panose="02010600040101010101" pitchFamily="2" charset="-122"/>
                <a:ea typeface="华文宋体" panose="02010600040101010101" pitchFamily="2" charset="-122"/>
              </a:rPr>
              <a:t>(Ramp Function)</a:t>
            </a:r>
            <a:endParaRPr lang="zh-CN" altLang="en-US" dirty="0">
              <a:latin typeface="华文宋体" panose="02010600040101010101" pitchFamily="2" charset="-122"/>
              <a:ea typeface="华文宋体" panose="02010600040101010101" pitchFamily="2" charset="-122"/>
            </a:endParaRPr>
          </a:p>
        </p:txBody>
      </p:sp>
      <p:grpSp>
        <p:nvGrpSpPr>
          <p:cNvPr id="10" name="组 9"/>
          <p:cNvGrpSpPr/>
          <p:nvPr/>
        </p:nvGrpSpPr>
        <p:grpSpPr>
          <a:xfrm>
            <a:off x="8400804" y="0"/>
            <a:ext cx="733409"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pic>
        <p:nvPicPr>
          <p:cNvPr id="14" name="图形 18" descr="尺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grpSp>
        <p:nvGrpSpPr>
          <p:cNvPr id="33" name="Group 3"/>
          <p:cNvGrpSpPr/>
          <p:nvPr/>
        </p:nvGrpSpPr>
        <p:grpSpPr bwMode="auto">
          <a:xfrm>
            <a:off x="1714385" y="2011680"/>
            <a:ext cx="5486400" cy="3657600"/>
            <a:chOff x="0" y="0"/>
            <a:chExt cx="3456" cy="2304"/>
          </a:xfrm>
        </p:grpSpPr>
        <p:grpSp>
          <p:nvGrpSpPr>
            <p:cNvPr id="34" name="Group 4"/>
            <p:cNvGrpSpPr/>
            <p:nvPr/>
          </p:nvGrpSpPr>
          <p:grpSpPr bwMode="auto">
            <a:xfrm>
              <a:off x="0" y="48"/>
              <a:ext cx="3109" cy="2256"/>
              <a:chOff x="0" y="0"/>
              <a:chExt cx="1008" cy="811"/>
            </a:xfrm>
          </p:grpSpPr>
          <p:sp>
            <p:nvSpPr>
              <p:cNvPr id="42" name="Line 5"/>
              <p:cNvSpPr>
                <a:spLocks noChangeShapeType="1"/>
              </p:cNvSpPr>
              <p:nvPr/>
            </p:nvSpPr>
            <p:spPr bwMode="auto">
              <a:xfrm>
                <a:off x="0" y="437"/>
                <a:ext cx="100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 name="Line 6"/>
              <p:cNvSpPr>
                <a:spLocks noChangeShapeType="1"/>
              </p:cNvSpPr>
              <p:nvPr/>
            </p:nvSpPr>
            <p:spPr bwMode="auto">
              <a:xfrm flipV="1">
                <a:off x="504" y="0"/>
                <a:ext cx="0" cy="81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 name="Line 7"/>
              <p:cNvSpPr>
                <a:spLocks noChangeShapeType="1"/>
              </p:cNvSpPr>
              <p:nvPr/>
            </p:nvSpPr>
            <p:spPr bwMode="auto">
              <a:xfrm flipH="1">
                <a:off x="288" y="624"/>
                <a:ext cx="216"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5" name="Line 8"/>
              <p:cNvSpPr>
                <a:spLocks noChangeShapeType="1"/>
              </p:cNvSpPr>
              <p:nvPr/>
            </p:nvSpPr>
            <p:spPr bwMode="auto">
              <a:xfrm flipH="1">
                <a:off x="504" y="250"/>
                <a:ext cx="216"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6" name="Line 9"/>
              <p:cNvSpPr>
                <a:spLocks noChangeShapeType="1"/>
              </p:cNvSpPr>
              <p:nvPr/>
            </p:nvSpPr>
            <p:spPr bwMode="auto">
              <a:xfrm flipH="1">
                <a:off x="288" y="250"/>
                <a:ext cx="432" cy="3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10"/>
              <p:cNvSpPr>
                <a:spLocks noChangeShapeType="1"/>
              </p:cNvSpPr>
              <p:nvPr/>
            </p:nvSpPr>
            <p:spPr bwMode="auto">
              <a:xfrm>
                <a:off x="0" y="624"/>
                <a:ext cx="28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 name="Line 11"/>
              <p:cNvSpPr>
                <a:spLocks noChangeShapeType="1"/>
              </p:cNvSpPr>
              <p:nvPr/>
            </p:nvSpPr>
            <p:spPr bwMode="auto">
              <a:xfrm>
                <a:off x="720" y="250"/>
                <a:ext cx="0" cy="187"/>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9" name="Line 12"/>
              <p:cNvSpPr>
                <a:spLocks noChangeShapeType="1"/>
              </p:cNvSpPr>
              <p:nvPr/>
            </p:nvSpPr>
            <p:spPr bwMode="auto">
              <a:xfrm>
                <a:off x="288" y="437"/>
                <a:ext cx="0" cy="187"/>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35" name="Line 13"/>
            <p:cNvSpPr>
              <a:spLocks noChangeShapeType="1"/>
            </p:cNvSpPr>
            <p:nvPr/>
          </p:nvSpPr>
          <p:spPr bwMode="auto">
            <a:xfrm>
              <a:off x="2224" y="713"/>
              <a:ext cx="118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Text Box 14"/>
            <p:cNvSpPr txBox="1">
              <a:spLocks noChangeArrowheads="1"/>
            </p:cNvSpPr>
            <p:nvPr/>
          </p:nvSpPr>
          <p:spPr bwMode="auto">
            <a:xfrm>
              <a:off x="1104" y="624"/>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50000"/>
                </a:spcBef>
                <a:buFontTx/>
                <a:buNone/>
              </a:pPr>
              <a:r>
                <a:rPr lang="en-US" altLang="zh-CN" sz="2000" b="1">
                  <a:latin typeface="Times New Roman" panose="02020603050405020304" pitchFamily="18" charset="0"/>
                </a:rPr>
                <a:t>γ </a:t>
              </a:r>
            </a:p>
          </p:txBody>
        </p:sp>
        <p:sp>
          <p:nvSpPr>
            <p:cNvPr id="37" name="Text Box 15"/>
            <p:cNvSpPr txBox="1">
              <a:spLocks noChangeArrowheads="1"/>
            </p:cNvSpPr>
            <p:nvPr/>
          </p:nvSpPr>
          <p:spPr bwMode="auto">
            <a:xfrm>
              <a:off x="1584" y="168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50000"/>
                </a:spcBef>
                <a:buFontTx/>
                <a:buNone/>
              </a:pPr>
              <a:r>
                <a:rPr lang="en-US" altLang="zh-CN" sz="2000" b="1">
                  <a:latin typeface="Times New Roman" panose="02020603050405020304" pitchFamily="18" charset="0"/>
                </a:rPr>
                <a:t>-γ </a:t>
              </a:r>
            </a:p>
          </p:txBody>
        </p:sp>
        <p:sp>
          <p:nvSpPr>
            <p:cNvPr id="38" name="Text Box 16"/>
            <p:cNvSpPr txBox="1">
              <a:spLocks noChangeArrowheads="1"/>
            </p:cNvSpPr>
            <p:nvPr/>
          </p:nvSpPr>
          <p:spPr bwMode="auto">
            <a:xfrm>
              <a:off x="2016"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θ</a:t>
              </a:r>
              <a:r>
                <a:rPr lang="en-US" altLang="zh-CN" sz="1800">
                  <a:latin typeface="Times New Roman" panose="02020603050405020304" pitchFamily="18" charset="0"/>
                </a:rPr>
                <a:t> </a:t>
              </a:r>
            </a:p>
          </p:txBody>
        </p:sp>
        <p:sp>
          <p:nvSpPr>
            <p:cNvPr id="39" name="Text Box 17"/>
            <p:cNvSpPr txBox="1">
              <a:spLocks noChangeArrowheads="1"/>
            </p:cNvSpPr>
            <p:nvPr/>
          </p:nvSpPr>
          <p:spPr bwMode="auto">
            <a:xfrm>
              <a:off x="480"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 -θ</a:t>
              </a:r>
              <a:r>
                <a:rPr lang="en-US" altLang="zh-CN" sz="1800">
                  <a:latin typeface="Times New Roman" panose="02020603050405020304" pitchFamily="18" charset="0"/>
                </a:rPr>
                <a:t> </a:t>
              </a:r>
            </a:p>
          </p:txBody>
        </p:sp>
        <p:sp>
          <p:nvSpPr>
            <p:cNvPr id="40" name="Text Box 18"/>
            <p:cNvSpPr txBox="1">
              <a:spLocks noChangeArrowheads="1"/>
            </p:cNvSpPr>
            <p:nvPr/>
          </p:nvSpPr>
          <p:spPr bwMode="auto">
            <a:xfrm>
              <a:off x="3024" y="124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net</a:t>
              </a:r>
              <a:r>
                <a:rPr lang="en-US" altLang="zh-CN" sz="1800">
                  <a:latin typeface="Times New Roman" panose="02020603050405020304" pitchFamily="18" charset="0"/>
                </a:rPr>
                <a:t> </a:t>
              </a:r>
            </a:p>
          </p:txBody>
        </p:sp>
        <p:sp>
          <p:nvSpPr>
            <p:cNvPr id="41" name="Text Box 19"/>
            <p:cNvSpPr txBox="1">
              <a:spLocks noChangeArrowheads="1"/>
            </p:cNvSpPr>
            <p:nvPr/>
          </p:nvSpPr>
          <p:spPr bwMode="auto">
            <a:xfrm>
              <a:off x="1632" y="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000" b="1">
                  <a:latin typeface="Times New Roman" panose="02020603050405020304" pitchFamily="18" charset="0"/>
                </a:rPr>
                <a:t>o</a:t>
              </a:r>
              <a:r>
                <a:rPr lang="en-US" altLang="zh-CN" sz="1800">
                  <a:latin typeface="Times New Roman" panose="02020603050405020304" pitchFamily="18" charset="0"/>
                </a:rPr>
                <a:t> </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8D4A8D9-1B90-4BA9-858E-335475565B76}" type="datetime1">
              <a:rPr lang="zh-CN" altLang="en-US" sz="1400"/>
              <a:t>2025/11/4</a:t>
            </a:fld>
            <a:endParaRPr lang="zh-CN" altLang="en-US" sz="1400"/>
          </a:p>
        </p:txBody>
      </p:sp>
      <p:sp>
        <p:nvSpPr>
          <p:cNvPr id="706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B465812-2E05-4986-ACE2-603679B5B5BC}" type="slidenum">
              <a:rPr lang="en-US" altLang="zh-CN" sz="1400"/>
              <a:t>74</a:t>
            </a:fld>
            <a:endParaRPr lang="en-US" altLang="zh-CN" sz="1400"/>
          </a:p>
        </p:txBody>
      </p:sp>
      <p:sp>
        <p:nvSpPr>
          <p:cNvPr id="70660" name="Rectangle 2"/>
          <p:cNvSpPr>
            <a:spLocks noGrp="1" noChangeArrowheads="1"/>
          </p:cNvSpPr>
          <p:nvPr>
            <p:ph type="title" idx="4294967295"/>
          </p:nvPr>
        </p:nvSpPr>
        <p:spPr>
          <a:xfrm>
            <a:off x="800100" y="810736"/>
            <a:ext cx="7033739" cy="733271"/>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阈值函数</a:t>
            </a:r>
            <a:r>
              <a:rPr lang="en-US" altLang="zh-CN" sz="2800" b="1" dirty="0">
                <a:latin typeface="华文宋体" panose="02010600040101010101" pitchFamily="2" charset="-122"/>
                <a:ea typeface="华文宋体" panose="02010600040101010101" pitchFamily="2" charset="-122"/>
              </a:rPr>
              <a:t>(Threshold Function)</a:t>
            </a:r>
            <a:r>
              <a:rPr lang="zh-CN" altLang="en-US" sz="2800" b="1" dirty="0">
                <a:latin typeface="华文宋体" panose="02010600040101010101" pitchFamily="2" charset="-122"/>
                <a:ea typeface="华文宋体" panose="02010600040101010101" pitchFamily="2" charset="-122"/>
              </a:rPr>
              <a:t>阶跃函数</a:t>
            </a:r>
            <a:endParaRPr lang="zh-CN" altLang="en-US" sz="2800" dirty="0">
              <a:latin typeface="华文宋体" panose="02010600040101010101" pitchFamily="2" charset="-122"/>
              <a:ea typeface="华文宋体" panose="02010600040101010101" pitchFamily="2" charset="-122"/>
            </a:endParaRPr>
          </a:p>
        </p:txBody>
      </p:sp>
      <p:sp>
        <p:nvSpPr>
          <p:cNvPr id="70661" name="Rectangle 3"/>
          <p:cNvSpPr>
            <a:spLocks noGrp="1" noChangeArrowheads="1"/>
          </p:cNvSpPr>
          <p:nvPr>
            <p:ph type="body" idx="4294967295"/>
          </p:nvPr>
        </p:nvSpPr>
        <p:spPr>
          <a:xfrm>
            <a:off x="961328" y="1770541"/>
            <a:ext cx="7272338" cy="4585810"/>
          </a:xfrm>
        </p:spPr>
        <p:txBody>
          <a:bodyPr/>
          <a:lstStyle/>
          <a:p>
            <a:pPr algn="just" eaLnBrk="1" hangingPunct="1">
              <a:lnSpc>
                <a:spcPct val="70000"/>
              </a:lnSpc>
              <a:spcBef>
                <a:spcPct val="0"/>
              </a:spcBef>
              <a:buFontTx/>
              <a:buNone/>
            </a:pPr>
            <a:r>
              <a:rPr lang="en-US" altLang="zh-CN" sz="28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	β			if net&gt;θ</a:t>
            </a: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	</a:t>
            </a:r>
          </a:p>
          <a:p>
            <a:pPr algn="just" eaLnBrk="1" hangingPunct="1">
              <a:lnSpc>
                <a:spcPct val="70000"/>
              </a:lnSpc>
              <a:spcBef>
                <a:spcPct val="0"/>
              </a:spcBef>
              <a:buFontTx/>
              <a:buNone/>
            </a:pPr>
            <a:r>
              <a:rPr lang="en-US" altLang="zh-CN" sz="2400" b="1" dirty="0">
                <a:latin typeface="Times New Roman" panose="02020603050405020304" pitchFamily="18" charset="0"/>
                <a:ea typeface="宋体" panose="02010600030101010101" pitchFamily="2" charset="-122"/>
              </a:rPr>
              <a:t>			-γ			if net≤ θ</a:t>
            </a:r>
          </a:p>
          <a:p>
            <a:pPr algn="just" eaLnBrk="1" hangingPunct="1">
              <a:buFontTx/>
              <a:buNone/>
            </a:pPr>
            <a:r>
              <a:rPr lang="en-US" altLang="zh-CN" sz="2400" b="1" dirty="0">
                <a:latin typeface="Times New Roman" panose="02020603050405020304" pitchFamily="18" charset="0"/>
                <a:ea typeface="宋体" panose="02010600030101010101" pitchFamily="2" charset="-122"/>
              </a:rPr>
              <a:t>β</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γ</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θ</a:t>
            </a:r>
            <a:r>
              <a:rPr lang="zh-CN" altLang="en-US" sz="2400" b="1" dirty="0">
                <a:latin typeface="宋体" panose="02010600030101010101" pitchFamily="2" charset="-122"/>
                <a:ea typeface="宋体" panose="02010600030101010101" pitchFamily="2" charset="-122"/>
              </a:rPr>
              <a:t>均为非负实数，</a:t>
            </a:r>
            <a:r>
              <a:rPr lang="en-US" altLang="zh-CN" sz="2400" b="1" dirty="0">
                <a:latin typeface="Times New Roman" panose="02020603050405020304" pitchFamily="18" charset="0"/>
                <a:ea typeface="宋体" panose="02010600030101010101" pitchFamily="2" charset="-122"/>
              </a:rPr>
              <a:t>θ</a:t>
            </a:r>
            <a:r>
              <a:rPr lang="zh-CN" altLang="en-US" sz="2400" b="1" dirty="0">
                <a:latin typeface="宋体" panose="02010600030101010101" pitchFamily="2" charset="-122"/>
                <a:ea typeface="宋体" panose="02010600030101010101" pitchFamily="2" charset="-122"/>
              </a:rPr>
              <a:t>为阈值</a:t>
            </a:r>
          </a:p>
          <a:p>
            <a:pPr algn="just" eaLnBrk="1" hangingPunct="1">
              <a:buFontTx/>
              <a:buNone/>
            </a:pPr>
            <a:r>
              <a:rPr lang="zh-CN" altLang="en-US" sz="2400" b="1" dirty="0">
                <a:latin typeface="宋体" panose="02010600030101010101" pitchFamily="2" charset="-122"/>
                <a:ea typeface="宋体" panose="02010600030101010101" pitchFamily="2" charset="-122"/>
              </a:rPr>
              <a:t>二值形式：</a:t>
            </a:r>
            <a:endParaRPr lang="zh-CN" altLang="en-US"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			if net&gt;θ</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0			if net≤ θ</a:t>
            </a:r>
          </a:p>
          <a:p>
            <a:pPr algn="just" eaLnBrk="1" hangingPunct="1">
              <a:buFontTx/>
              <a:buNone/>
            </a:pPr>
            <a:r>
              <a:rPr lang="zh-CN" altLang="en-US" sz="2400" b="1" dirty="0">
                <a:latin typeface="宋体" panose="02010600030101010101" pitchFamily="2" charset="-122"/>
                <a:ea typeface="宋体" panose="02010600030101010101" pitchFamily="2" charset="-122"/>
              </a:rPr>
              <a:t>双极形式：</a:t>
            </a:r>
            <a:endParaRPr lang="zh-CN" altLang="en-US" sz="2400" b="1" dirty="0">
              <a:latin typeface="Times New Roman" panose="02020603050405020304" pitchFamily="18" charset="0"/>
              <a:ea typeface="宋体" panose="02010600030101010101" pitchFamily="2" charset="-122"/>
            </a:endParaRPr>
          </a:p>
          <a:p>
            <a:pPr algn="just" eaLnBrk="1" hangingPunct="1">
              <a:lnSpc>
                <a:spcPct val="80000"/>
              </a:lnSpc>
              <a:spcBef>
                <a:spcPct val="0"/>
              </a:spcBef>
              <a:buFontTx/>
              <a:buNone/>
            </a:pPr>
            <a:r>
              <a:rPr lang="zh-CN" altLang="en-US" sz="2400" b="1"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1			if net&gt;θ</a:t>
            </a:r>
          </a:p>
          <a:p>
            <a:pPr algn="just"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net</a:t>
            </a:r>
            <a:r>
              <a:rPr lang="zh-CN" altLang="en-US" sz="2400" b="1" dirty="0">
                <a:latin typeface="宋体" panose="02010600030101010101" pitchFamily="2" charset="-122"/>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a:t>
            </a:r>
          </a:p>
          <a:p>
            <a:pPr eaLnBrk="1" hangingPunct="1">
              <a:lnSpc>
                <a:spcPct val="80000"/>
              </a:lnSpc>
              <a:spcBef>
                <a:spcPct val="0"/>
              </a:spcBef>
              <a:buFontTx/>
              <a:buNone/>
            </a:pPr>
            <a:r>
              <a:rPr lang="en-US" altLang="zh-CN" sz="2400" b="1" dirty="0">
                <a:latin typeface="Times New Roman" panose="02020603050405020304" pitchFamily="18" charset="0"/>
                <a:ea typeface="宋体" panose="02010600030101010101" pitchFamily="2" charset="-122"/>
              </a:rPr>
              <a:t>			-1			if net≤ θ</a:t>
            </a:r>
            <a:r>
              <a:rPr lang="en-US" altLang="zh-CN" sz="2400" b="1" dirty="0">
                <a:ea typeface="宋体" panose="02010600030101010101" pitchFamily="2" charset="-122"/>
              </a:rPr>
              <a:t> </a:t>
            </a:r>
          </a:p>
        </p:txBody>
      </p:sp>
      <p:sp>
        <p:nvSpPr>
          <p:cNvPr id="70662" name="AutoShape 4"/>
          <p:cNvSpPr/>
          <p:nvPr/>
        </p:nvSpPr>
        <p:spPr bwMode="auto">
          <a:xfrm>
            <a:off x="2555875" y="1917700"/>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0663" name="AutoShape 5"/>
          <p:cNvSpPr/>
          <p:nvPr/>
        </p:nvSpPr>
        <p:spPr bwMode="auto">
          <a:xfrm>
            <a:off x="2555875" y="3644900"/>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0664" name="AutoShape 6"/>
          <p:cNvSpPr/>
          <p:nvPr/>
        </p:nvSpPr>
        <p:spPr bwMode="auto">
          <a:xfrm>
            <a:off x="2555875" y="5013325"/>
            <a:ext cx="76200" cy="609600"/>
          </a:xfrm>
          <a:prstGeom prst="leftBrace">
            <a:avLst>
              <a:gd name="adj1" fmla="val 6637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7A417756-69B5-4B75-B6FF-7A11140BA7C8}"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0" name="组 9"/>
          <p:cNvGrpSpPr/>
          <p:nvPr/>
        </p:nvGrpSpPr>
        <p:grpSpPr>
          <a:xfrm>
            <a:off x="8400804" y="0"/>
            <a:ext cx="733409" cy="6858000"/>
            <a:chOff x="9055676" y="0"/>
            <a:chExt cx="3136324" cy="6858000"/>
          </a:xfrm>
        </p:grpSpPr>
        <p:sp>
          <p:nvSpPr>
            <p:cNvPr id="1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4" name="矩形 1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6" name="标题 1"/>
          <p:cNvSpPr txBox="1"/>
          <p:nvPr/>
        </p:nvSpPr>
        <p:spPr>
          <a:xfrm>
            <a:off x="800100" y="150263"/>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pic>
        <p:nvPicPr>
          <p:cNvPr id="17"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4DA2F08-3531-489D-8797-9150F4142D87}" type="datetime1">
              <a:rPr lang="zh-CN" altLang="en-US" sz="1400"/>
              <a:t>2025/11/4</a:t>
            </a:fld>
            <a:endParaRPr lang="zh-CN" altLang="en-US" sz="1400"/>
          </a:p>
        </p:txBody>
      </p:sp>
      <p:sp>
        <p:nvSpPr>
          <p:cNvPr id="716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800AC0F-9CC7-4BEB-B6E7-118354F7961F}" type="slidenum">
              <a:rPr lang="en-US" altLang="zh-CN" sz="1400"/>
              <a:t>75</a:t>
            </a:fld>
            <a:endParaRPr lang="en-US" altLang="zh-CN" sz="1400"/>
          </a:p>
        </p:txBody>
      </p:sp>
      <p:sp>
        <p:nvSpPr>
          <p:cNvPr id="71684" name="Rectangle 2"/>
          <p:cNvSpPr>
            <a:spLocks noGrp="1" noChangeArrowheads="1"/>
          </p:cNvSpPr>
          <p:nvPr>
            <p:ph type="title" idx="4294967295"/>
          </p:nvPr>
        </p:nvSpPr>
        <p:spPr>
          <a:xfrm>
            <a:off x="628650" y="849672"/>
            <a:ext cx="6892290" cy="841017"/>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 </a:t>
            </a:r>
            <a:r>
              <a:rPr lang="zh-CN" altLang="en-US" sz="2800" b="1" dirty="0">
                <a:latin typeface="华文宋体" panose="02010600040101010101" pitchFamily="2" charset="-122"/>
                <a:ea typeface="华文宋体" panose="02010600040101010101" pitchFamily="2" charset="-122"/>
              </a:rPr>
              <a:t>阈值函数</a:t>
            </a:r>
            <a:r>
              <a:rPr lang="en-US" altLang="zh-CN" sz="2800" b="1" dirty="0">
                <a:latin typeface="华文宋体" panose="02010600040101010101" pitchFamily="2" charset="-122"/>
                <a:ea typeface="华文宋体" panose="02010600040101010101" pitchFamily="2" charset="-122"/>
              </a:rPr>
              <a:t>(Threshold Function)</a:t>
            </a:r>
            <a:r>
              <a:rPr lang="zh-CN" altLang="en-US" sz="2800" b="1" dirty="0">
                <a:latin typeface="华文宋体" panose="02010600040101010101" pitchFamily="2" charset="-122"/>
                <a:ea typeface="华文宋体" panose="02010600040101010101" pitchFamily="2" charset="-122"/>
              </a:rPr>
              <a:t>阶跃函数</a:t>
            </a:r>
            <a:endParaRPr lang="zh-CN" altLang="en-US" sz="2800" dirty="0">
              <a:latin typeface="华文宋体" panose="02010600040101010101" pitchFamily="2" charset="-122"/>
              <a:ea typeface="华文宋体" panose="02010600040101010101" pitchFamily="2" charset="-122"/>
            </a:endParaRPr>
          </a:p>
        </p:txBody>
      </p:sp>
      <p:sp>
        <p:nvSpPr>
          <p:cNvPr id="71685" name="Rectangle 3"/>
          <p:cNvSpPr>
            <a:spLocks noGrp="1" noChangeArrowheads="1"/>
          </p:cNvSpPr>
          <p:nvPr>
            <p:ph type="body" idx="4294967295"/>
          </p:nvPr>
        </p:nvSpPr>
        <p:spPr>
          <a:xfrm>
            <a:off x="1981200" y="2743200"/>
            <a:ext cx="533400" cy="609600"/>
          </a:xfrm>
        </p:spPr>
        <p:txBody>
          <a:bodyPr/>
          <a:lstStyle/>
          <a:p>
            <a:pPr eaLnBrk="1" hangingPunct="1">
              <a:lnSpc>
                <a:spcPct val="90000"/>
              </a:lnSpc>
              <a:buFontTx/>
              <a:buNone/>
            </a:pPr>
            <a:r>
              <a:rPr lang="en-US" altLang="zh-CN" sz="2800">
                <a:latin typeface="Times New Roman" panose="02020603050405020304" pitchFamily="18" charset="0"/>
                <a:ea typeface="宋体" panose="02010600030101010101" pitchFamily="2" charset="-122"/>
              </a:rPr>
              <a:t>β</a:t>
            </a:r>
            <a:r>
              <a:rPr lang="en-US" altLang="zh-CN" sz="2800">
                <a:ea typeface="宋体" panose="02010600030101010101" pitchFamily="2" charset="-122"/>
              </a:rPr>
              <a:t> </a:t>
            </a:r>
          </a:p>
        </p:txBody>
      </p:sp>
      <p:grpSp>
        <p:nvGrpSpPr>
          <p:cNvPr id="71686" name="Group 4"/>
          <p:cNvGrpSpPr/>
          <p:nvPr/>
        </p:nvGrpSpPr>
        <p:grpSpPr bwMode="auto">
          <a:xfrm>
            <a:off x="1141413" y="1828800"/>
            <a:ext cx="6195821" cy="3999123"/>
            <a:chOff x="0" y="0"/>
            <a:chExt cx="2700" cy="2340"/>
          </a:xfrm>
        </p:grpSpPr>
        <p:sp>
          <p:nvSpPr>
            <p:cNvPr id="71693" name="Line 5"/>
            <p:cNvSpPr>
              <a:spLocks noChangeShapeType="1"/>
            </p:cNvSpPr>
            <p:nvPr/>
          </p:nvSpPr>
          <p:spPr bwMode="auto">
            <a:xfrm>
              <a:off x="0" y="1248"/>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4" name="Line 6"/>
            <p:cNvSpPr>
              <a:spLocks noChangeShapeType="1"/>
            </p:cNvSpPr>
            <p:nvPr/>
          </p:nvSpPr>
          <p:spPr bwMode="auto">
            <a:xfrm flipV="1">
              <a:off x="72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5" name="Line 7"/>
            <p:cNvSpPr>
              <a:spLocks noChangeShapeType="1"/>
            </p:cNvSpPr>
            <p:nvPr/>
          </p:nvSpPr>
          <p:spPr bwMode="auto">
            <a:xfrm>
              <a:off x="0" y="1716"/>
              <a:ext cx="12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696" name="Line 8"/>
            <p:cNvSpPr>
              <a:spLocks noChangeShapeType="1"/>
            </p:cNvSpPr>
            <p:nvPr/>
          </p:nvSpPr>
          <p:spPr bwMode="auto">
            <a:xfrm>
              <a:off x="1260" y="624"/>
              <a:ext cx="12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Line 9"/>
            <p:cNvSpPr>
              <a:spLocks noChangeShapeType="1"/>
            </p:cNvSpPr>
            <p:nvPr/>
          </p:nvSpPr>
          <p:spPr bwMode="auto">
            <a:xfrm>
              <a:off x="1260" y="624"/>
              <a:ext cx="0" cy="1092"/>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1698" name="Line 10"/>
            <p:cNvSpPr>
              <a:spLocks noChangeShapeType="1"/>
            </p:cNvSpPr>
            <p:nvPr/>
          </p:nvSpPr>
          <p:spPr bwMode="auto">
            <a:xfrm>
              <a:off x="645" y="654"/>
              <a:ext cx="18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1687" name="Rectangle 11"/>
          <p:cNvSpPr>
            <a:spLocks noChangeArrowheads="1"/>
          </p:cNvSpPr>
          <p:nvPr/>
        </p:nvSpPr>
        <p:spPr bwMode="auto">
          <a:xfrm>
            <a:off x="2895600" y="46482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zh-CN">
                <a:latin typeface="Times New Roman" panose="02020603050405020304" pitchFamily="18" charset="0"/>
              </a:rPr>
              <a:t>-γ</a:t>
            </a:r>
            <a:endParaRPr lang="en-US" altLang="zh-CN"/>
          </a:p>
        </p:txBody>
      </p:sp>
      <p:sp>
        <p:nvSpPr>
          <p:cNvPr id="71688" name="Text Box 12"/>
          <p:cNvSpPr txBox="1">
            <a:spLocks noChangeArrowheads="1"/>
          </p:cNvSpPr>
          <p:nvPr/>
        </p:nvSpPr>
        <p:spPr bwMode="auto">
          <a:xfrm>
            <a:off x="3886200" y="39624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θ</a:t>
            </a:r>
          </a:p>
        </p:txBody>
      </p:sp>
      <p:sp>
        <p:nvSpPr>
          <p:cNvPr id="71689" name="Text Box 13"/>
          <p:cNvSpPr txBox="1">
            <a:spLocks noChangeArrowheads="1"/>
          </p:cNvSpPr>
          <p:nvPr/>
        </p:nvSpPr>
        <p:spPr bwMode="auto">
          <a:xfrm>
            <a:off x="2971800" y="16002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o</a:t>
            </a:r>
          </a:p>
        </p:txBody>
      </p:sp>
      <p:sp>
        <p:nvSpPr>
          <p:cNvPr id="71690" name="Text Box 14"/>
          <p:cNvSpPr txBox="1">
            <a:spLocks noChangeArrowheads="1"/>
          </p:cNvSpPr>
          <p:nvPr/>
        </p:nvSpPr>
        <p:spPr bwMode="auto">
          <a:xfrm>
            <a:off x="7239000" y="38862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dirty="0">
                <a:latin typeface="Times New Roman" panose="02020603050405020304" pitchFamily="18" charset="0"/>
              </a:rPr>
              <a:t>net</a:t>
            </a:r>
          </a:p>
        </p:txBody>
      </p:sp>
      <p:sp>
        <p:nvSpPr>
          <p:cNvPr id="71691" name="Text Box 15"/>
          <p:cNvSpPr txBox="1">
            <a:spLocks noChangeArrowheads="1"/>
          </p:cNvSpPr>
          <p:nvPr/>
        </p:nvSpPr>
        <p:spPr bwMode="auto">
          <a:xfrm>
            <a:off x="2362200" y="39624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a:latin typeface="Times New Roman" panose="02020603050405020304" pitchFamily="18" charset="0"/>
              </a:rPr>
              <a:t>0</a:t>
            </a:r>
          </a:p>
        </p:txBody>
      </p:sp>
      <p:sp>
        <p:nvSpPr>
          <p:cNvPr id="71697"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53A579D-E98A-4D92-ABFE-8F4A66D3F44A}"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9" name="组 9"/>
          <p:cNvGrpSpPr/>
          <p:nvPr/>
        </p:nvGrpSpPr>
        <p:grpSpPr>
          <a:xfrm>
            <a:off x="8400804" y="0"/>
            <a:ext cx="733409" cy="6858000"/>
            <a:chOff x="9055676" y="0"/>
            <a:chExt cx="3136324" cy="6858000"/>
          </a:xfrm>
        </p:grpSpPr>
        <p:sp>
          <p:nvSpPr>
            <p:cNvPr id="2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矩形 2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5"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6" name="标题 1"/>
          <p:cNvSpPr txBox="1"/>
          <p:nvPr/>
        </p:nvSpPr>
        <p:spPr>
          <a:xfrm>
            <a:off x="628649" y="287549"/>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5F2899-6139-44D0-93E0-24ABA3EC4893}" type="datetime1">
              <a:rPr lang="zh-CN" altLang="en-US" sz="1400"/>
              <a:t>2025/11/4</a:t>
            </a:fld>
            <a:endParaRPr lang="zh-CN" altLang="en-US" sz="1400"/>
          </a:p>
        </p:txBody>
      </p:sp>
      <p:sp>
        <p:nvSpPr>
          <p:cNvPr id="727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89B21BE-FA35-4E9B-A673-E20C06A50204}" type="slidenum">
              <a:rPr lang="en-US" altLang="zh-CN" sz="1400"/>
              <a:t>76</a:t>
            </a:fld>
            <a:endParaRPr lang="en-US" altLang="zh-CN" sz="1400"/>
          </a:p>
        </p:txBody>
      </p:sp>
      <p:sp>
        <p:nvSpPr>
          <p:cNvPr id="72708" name="Rectangle 2"/>
          <p:cNvSpPr>
            <a:spLocks noGrp="1" noChangeArrowheads="1"/>
          </p:cNvSpPr>
          <p:nvPr>
            <p:ph type="title" idx="4294967295"/>
          </p:nvPr>
        </p:nvSpPr>
        <p:spPr>
          <a:xfrm>
            <a:off x="678134" y="686912"/>
            <a:ext cx="5265466" cy="616108"/>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 S</a:t>
            </a:r>
            <a:r>
              <a:rPr lang="zh-CN" altLang="en-US" sz="2800" b="1" dirty="0">
                <a:latin typeface="华文宋体" panose="02010600040101010101" pitchFamily="2" charset="-122"/>
                <a:ea typeface="华文宋体" panose="02010600040101010101" pitchFamily="2" charset="-122"/>
              </a:rPr>
              <a:t>形函数 </a:t>
            </a:r>
          </a:p>
        </p:txBody>
      </p:sp>
      <p:sp>
        <p:nvSpPr>
          <p:cNvPr id="72709" name="Rectangle 3"/>
          <p:cNvSpPr>
            <a:spLocks noGrp="1" noChangeArrowheads="1"/>
          </p:cNvSpPr>
          <p:nvPr>
            <p:ph type="body" idx="4294967295"/>
          </p:nvPr>
        </p:nvSpPr>
        <p:spPr>
          <a:xfrm>
            <a:off x="678134" y="1420771"/>
            <a:ext cx="7501557" cy="4857750"/>
          </a:xfrm>
        </p:spPr>
        <p:txBody>
          <a:bodyPr/>
          <a:lstStyle/>
          <a:p>
            <a:pPr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压缩函数</a:t>
            </a:r>
            <a:r>
              <a:rPr lang="en-US" altLang="zh-CN" b="1" dirty="0">
                <a:latin typeface="华文宋体" panose="02010600040101010101" pitchFamily="2" charset="-122"/>
                <a:ea typeface="华文宋体" panose="02010600040101010101" pitchFamily="2" charset="-122"/>
              </a:rPr>
              <a:t>(Squashing Function)</a:t>
            </a:r>
            <a:r>
              <a:rPr lang="zh-CN" altLang="en-US" b="1" dirty="0">
                <a:latin typeface="华文宋体" panose="02010600040101010101" pitchFamily="2" charset="-122"/>
                <a:ea typeface="华文宋体" panose="02010600040101010101" pitchFamily="2" charset="-122"/>
              </a:rPr>
              <a:t>和逻辑斯特函数</a:t>
            </a:r>
            <a:r>
              <a:rPr lang="en-US" altLang="zh-CN" b="1" dirty="0">
                <a:latin typeface="华文宋体" panose="02010600040101010101" pitchFamily="2" charset="-122"/>
                <a:ea typeface="华文宋体" panose="02010600040101010101" pitchFamily="2" charset="-122"/>
              </a:rPr>
              <a:t>(Logistic Function)</a:t>
            </a:r>
            <a:r>
              <a:rPr lang="zh-CN" altLang="en-US" b="1" dirty="0">
                <a:latin typeface="华文宋体" panose="02010600040101010101" pitchFamily="2" charset="-122"/>
                <a:ea typeface="华文宋体" panose="02010600040101010101" pitchFamily="2" charset="-122"/>
              </a:rPr>
              <a:t>。</a:t>
            </a:r>
          </a:p>
          <a:p>
            <a:pPr eaLnBrk="1" hangingPunct="1">
              <a:lnSpc>
                <a:spcPct val="90000"/>
              </a:lnSpc>
              <a:spcBef>
                <a:spcPct val="40000"/>
              </a:spcBef>
              <a:buFontTx/>
              <a:buNone/>
            </a:pPr>
            <a:r>
              <a:rPr lang="en-US" altLang="zh-CN" b="1" dirty="0">
                <a:latin typeface="华文宋体" panose="02010600040101010101" pitchFamily="2" charset="-122"/>
                <a:ea typeface="华文宋体" panose="02010600040101010101" pitchFamily="2" charset="-122"/>
              </a:rPr>
              <a:t>f(net)=</a:t>
            </a:r>
            <a:r>
              <a:rPr lang="en-US" altLang="zh-CN" b="1" dirty="0" err="1">
                <a:latin typeface="华文宋体" panose="02010600040101010101" pitchFamily="2" charset="-122"/>
                <a:ea typeface="华文宋体" panose="02010600040101010101" pitchFamily="2" charset="-122"/>
              </a:rPr>
              <a:t>a+b</a:t>
            </a:r>
            <a:r>
              <a:rPr lang="en-US" altLang="zh-CN" b="1" dirty="0">
                <a:latin typeface="华文宋体" panose="02010600040101010101" pitchFamily="2" charset="-122"/>
                <a:ea typeface="华文宋体" panose="02010600040101010101" pitchFamily="2" charset="-122"/>
              </a:rPr>
              <a:t>/(1+exp(-d*net))</a:t>
            </a:r>
          </a:p>
          <a:p>
            <a:pPr algn="just" eaLnBrk="1" hangingPunct="1">
              <a:lnSpc>
                <a:spcPct val="90000"/>
              </a:lnSpc>
              <a:spcBef>
                <a:spcPct val="40000"/>
              </a:spcBef>
              <a:buFontTx/>
              <a:buNone/>
            </a:pPr>
            <a:r>
              <a:rPr lang="en-US" altLang="zh-CN" b="1" dirty="0" err="1">
                <a:latin typeface="华文宋体" panose="02010600040101010101" pitchFamily="2" charset="-122"/>
                <a:ea typeface="华文宋体" panose="02010600040101010101" pitchFamily="2" charset="-122"/>
              </a:rPr>
              <a:t>a,b,d</a:t>
            </a:r>
            <a:r>
              <a:rPr lang="zh-CN" altLang="en-US" b="1" dirty="0">
                <a:latin typeface="华文宋体" panose="02010600040101010101" pitchFamily="2" charset="-122"/>
                <a:ea typeface="华文宋体" panose="02010600040101010101" pitchFamily="2" charset="-122"/>
              </a:rPr>
              <a:t>为常数。它的</a:t>
            </a:r>
            <a:r>
              <a:rPr lang="zh-CN" altLang="en-US" b="1" dirty="0">
                <a:solidFill>
                  <a:srgbClr val="FF0000"/>
                </a:solidFill>
                <a:latin typeface="华文宋体" panose="02010600040101010101" pitchFamily="2" charset="-122"/>
                <a:ea typeface="华文宋体" panose="02010600040101010101" pitchFamily="2" charset="-122"/>
              </a:rPr>
              <a:t>饱和值</a:t>
            </a:r>
            <a:r>
              <a:rPr lang="zh-CN" altLang="en-US" b="1" dirty="0">
                <a:latin typeface="华文宋体" panose="02010600040101010101" pitchFamily="2" charset="-122"/>
                <a:ea typeface="华文宋体" panose="02010600040101010101" pitchFamily="2" charset="-122"/>
              </a:rPr>
              <a:t>为</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和</a:t>
            </a:r>
            <a:r>
              <a:rPr lang="en-US" altLang="zh-CN" b="1" dirty="0" err="1">
                <a:latin typeface="华文宋体" panose="02010600040101010101" pitchFamily="2" charset="-122"/>
                <a:ea typeface="华文宋体" panose="02010600040101010101" pitchFamily="2" charset="-122"/>
              </a:rPr>
              <a:t>a+b</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最简单形式为：</a:t>
            </a:r>
          </a:p>
          <a:p>
            <a:pPr algn="just" eaLnBrk="1" hangingPunct="1">
              <a:lnSpc>
                <a:spcPct val="90000"/>
              </a:lnSpc>
              <a:spcBef>
                <a:spcPct val="40000"/>
              </a:spcBef>
              <a:buFontTx/>
              <a:buNone/>
            </a:pPr>
            <a:r>
              <a:rPr lang="en-US" altLang="zh-CN" b="1" dirty="0">
                <a:latin typeface="华文宋体" panose="02010600040101010101" pitchFamily="2" charset="-122"/>
                <a:ea typeface="华文宋体" panose="02010600040101010101" pitchFamily="2" charset="-122"/>
              </a:rPr>
              <a:t>f(net)= 1/(1+exp(-d*net))</a:t>
            </a:r>
          </a:p>
          <a:p>
            <a:pPr algn="just" eaLnBrk="1" hangingPunct="1">
              <a:lnSpc>
                <a:spcPct val="90000"/>
              </a:lnSpc>
              <a:spcBef>
                <a:spcPct val="40000"/>
              </a:spcBef>
              <a:buFontTx/>
              <a:buNone/>
            </a:pPr>
            <a:r>
              <a:rPr lang="zh-CN" altLang="en-US" b="1" dirty="0">
                <a:latin typeface="华文宋体" panose="02010600040101010101" pitchFamily="2" charset="-122"/>
                <a:ea typeface="华文宋体" panose="02010600040101010101" pitchFamily="2" charset="-122"/>
              </a:rPr>
              <a:t>函数的饱和值为</a:t>
            </a:r>
            <a:r>
              <a:rPr lang="en-US" altLang="zh-CN" b="1" dirty="0">
                <a:latin typeface="华文宋体" panose="02010600040101010101" pitchFamily="2" charset="-122"/>
                <a:ea typeface="华文宋体" panose="02010600040101010101" pitchFamily="2" charset="-122"/>
              </a:rPr>
              <a:t>0</a:t>
            </a:r>
            <a:r>
              <a:rPr lang="zh-CN" altLang="en-US" b="1" dirty="0">
                <a:latin typeface="华文宋体" panose="02010600040101010101" pitchFamily="2" charset="-122"/>
                <a:ea typeface="华文宋体" panose="02010600040101010101" pitchFamily="2" charset="-122"/>
              </a:rPr>
              <a:t>和</a:t>
            </a: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p>
          <a:p>
            <a:pPr eaLnBrk="1" hangingPunct="1">
              <a:lnSpc>
                <a:spcPct val="90000"/>
              </a:lnSpc>
              <a:spcBef>
                <a:spcPct val="40000"/>
              </a:spcBef>
            </a:pPr>
            <a:r>
              <a:rPr lang="en-US" altLang="zh-CN" b="1" dirty="0">
                <a:latin typeface="华文宋体" panose="02010600040101010101" pitchFamily="2" charset="-122"/>
                <a:ea typeface="华文宋体" panose="02010600040101010101" pitchFamily="2" charset="-122"/>
              </a:rPr>
              <a:t>S</a:t>
            </a:r>
            <a:r>
              <a:rPr lang="zh-CN" altLang="en-US" b="1" dirty="0">
                <a:latin typeface="华文宋体" panose="02010600040101010101" pitchFamily="2" charset="-122"/>
                <a:ea typeface="华文宋体" panose="02010600040101010101" pitchFamily="2" charset="-122"/>
              </a:rPr>
              <a:t>形函数有较好的增益控制</a:t>
            </a:r>
            <a:r>
              <a:rPr lang="zh-CN" altLang="en-US"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340F5FF2-3325-4E74-BB8A-52B6B87A130D}"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14" name="标题 1"/>
          <p:cNvSpPr txBox="1"/>
          <p:nvPr/>
        </p:nvSpPr>
        <p:spPr>
          <a:xfrm>
            <a:off x="664771" y="124789"/>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F19127E7-AEA5-40C1-A806-1870ACDE8E87}" type="slidenum">
              <a:rPr lang="en-US" altLang="zh-CN" sz="1400"/>
              <a:t>77</a:t>
            </a:fld>
            <a:endParaRPr lang="en-US" altLang="zh-CN" sz="1400"/>
          </a:p>
        </p:txBody>
      </p:sp>
      <p:sp>
        <p:nvSpPr>
          <p:cNvPr id="73732" name="Rectangle 2"/>
          <p:cNvSpPr>
            <a:spLocks noGrp="1" noChangeArrowheads="1"/>
          </p:cNvSpPr>
          <p:nvPr>
            <p:ph type="title" idx="4294967295"/>
          </p:nvPr>
        </p:nvSpPr>
        <p:spPr>
          <a:xfrm>
            <a:off x="1325523" y="862155"/>
            <a:ext cx="5688592" cy="88409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 S</a:t>
            </a:r>
            <a:r>
              <a:rPr lang="zh-CN" altLang="en-US" sz="2800" b="1" dirty="0">
                <a:latin typeface="华文宋体" panose="02010600040101010101" pitchFamily="2" charset="-122"/>
                <a:ea typeface="华文宋体" panose="02010600040101010101" pitchFamily="2" charset="-122"/>
              </a:rPr>
              <a:t>形函数</a:t>
            </a:r>
            <a:r>
              <a:rPr lang="zh-CN" altLang="en-US" sz="2800" dirty="0">
                <a:latin typeface="华文宋体" panose="02010600040101010101" pitchFamily="2" charset="-122"/>
                <a:ea typeface="华文宋体" panose="02010600040101010101" pitchFamily="2" charset="-122"/>
              </a:rPr>
              <a:t> </a:t>
            </a:r>
          </a:p>
        </p:txBody>
      </p:sp>
      <p:grpSp>
        <p:nvGrpSpPr>
          <p:cNvPr id="73733" name="Group 3"/>
          <p:cNvGrpSpPr/>
          <p:nvPr/>
        </p:nvGrpSpPr>
        <p:grpSpPr bwMode="auto">
          <a:xfrm>
            <a:off x="1329333" y="1867132"/>
            <a:ext cx="6019800" cy="4191000"/>
            <a:chOff x="0" y="0"/>
            <a:chExt cx="3792" cy="2640"/>
          </a:xfrm>
        </p:grpSpPr>
        <p:grpSp>
          <p:nvGrpSpPr>
            <p:cNvPr id="73735" name="Group 4"/>
            <p:cNvGrpSpPr/>
            <p:nvPr/>
          </p:nvGrpSpPr>
          <p:grpSpPr bwMode="auto">
            <a:xfrm>
              <a:off x="240" y="0"/>
              <a:ext cx="3360" cy="2640"/>
              <a:chOff x="0" y="0"/>
              <a:chExt cx="2880" cy="2340"/>
            </a:xfrm>
          </p:grpSpPr>
          <p:sp>
            <p:nvSpPr>
              <p:cNvPr id="73742" name="Line 5"/>
              <p:cNvSpPr>
                <a:spLocks noChangeShapeType="1"/>
              </p:cNvSpPr>
              <p:nvPr/>
            </p:nvSpPr>
            <p:spPr bwMode="auto">
              <a:xfrm>
                <a:off x="0" y="1248"/>
                <a:ext cx="27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3" name="Line 6"/>
              <p:cNvSpPr>
                <a:spLocks noChangeShapeType="1"/>
              </p:cNvSpPr>
              <p:nvPr/>
            </p:nvSpPr>
            <p:spPr bwMode="auto">
              <a:xfrm flipV="1">
                <a:off x="1260" y="0"/>
                <a:ext cx="0" cy="23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4" name="Line 7"/>
              <p:cNvSpPr>
                <a:spLocks noChangeShapeType="1"/>
              </p:cNvSpPr>
              <p:nvPr/>
            </p:nvSpPr>
            <p:spPr bwMode="auto">
              <a:xfrm>
                <a:off x="0" y="2028"/>
                <a:ext cx="270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73745" name="Line 8"/>
              <p:cNvSpPr>
                <a:spLocks noChangeShapeType="1"/>
              </p:cNvSpPr>
              <p:nvPr/>
            </p:nvSpPr>
            <p:spPr bwMode="auto">
              <a:xfrm>
                <a:off x="180" y="468"/>
                <a:ext cx="2700"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 name="Freeform 9"/>
              <p:cNvSpPr>
                <a:spLocks noChangeArrowheads="1"/>
              </p:cNvSpPr>
              <p:nvPr/>
            </p:nvSpPr>
            <p:spPr bwMode="auto">
              <a:xfrm rot="7755011" flipV="1">
                <a:off x="-124" y="1138"/>
                <a:ext cx="1492" cy="789"/>
              </a:xfrm>
              <a:custGeom>
                <a:avLst/>
                <a:gdLst>
                  <a:gd name="T0" fmla="*/ 0 w 1980"/>
                  <a:gd name="T1" fmla="*/ 107 h 1456"/>
                  <a:gd name="T2" fmla="*/ 290 w 1980"/>
                  <a:gd name="T3" fmla="*/ 107 h 1456"/>
                  <a:gd name="T4" fmla="*/ 638 w 1980"/>
                  <a:gd name="T5" fmla="*/ 0 h 1456"/>
                  <a:gd name="T6" fmla="*/ 0 60000 65536"/>
                  <a:gd name="T7" fmla="*/ 0 60000 65536"/>
                  <a:gd name="T8" fmla="*/ 0 60000 65536"/>
                  <a:gd name="T9" fmla="*/ 0 w 1980"/>
                  <a:gd name="T10" fmla="*/ 0 h 1456"/>
                  <a:gd name="T11" fmla="*/ 1980 w 1980"/>
                  <a:gd name="T12" fmla="*/ 1456 h 1456"/>
                </a:gdLst>
                <a:ahLst/>
                <a:cxnLst>
                  <a:cxn ang="T6">
                    <a:pos x="T0" y="T1"/>
                  </a:cxn>
                  <a:cxn ang="T7">
                    <a:pos x="T2" y="T3"/>
                  </a:cxn>
                  <a:cxn ang="T8">
                    <a:pos x="T4" y="T5"/>
                  </a:cxn>
                </a:cxnLst>
                <a:rect l="T9" t="T10" r="T11" b="T12"/>
                <a:pathLst>
                  <a:path w="1980" h="1456">
                    <a:moveTo>
                      <a:pt x="0" y="1248"/>
                    </a:moveTo>
                    <a:cubicBezTo>
                      <a:pt x="285" y="1352"/>
                      <a:pt x="570" y="1456"/>
                      <a:pt x="900" y="1248"/>
                    </a:cubicBezTo>
                    <a:cubicBezTo>
                      <a:pt x="1230" y="1040"/>
                      <a:pt x="1800" y="182"/>
                      <a:pt x="19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7" name="Freeform 10"/>
              <p:cNvSpPr>
                <a:spLocks noChangeArrowheads="1"/>
              </p:cNvSpPr>
              <p:nvPr/>
            </p:nvSpPr>
            <p:spPr bwMode="auto">
              <a:xfrm rot="18525815" flipV="1">
                <a:off x="1183" y="417"/>
                <a:ext cx="1534" cy="871"/>
              </a:xfrm>
              <a:custGeom>
                <a:avLst/>
                <a:gdLst>
                  <a:gd name="T0" fmla="*/ 0 w 1980"/>
                  <a:gd name="T1" fmla="*/ 160 h 1456"/>
                  <a:gd name="T2" fmla="*/ 324 w 1980"/>
                  <a:gd name="T3" fmla="*/ 160 h 1456"/>
                  <a:gd name="T4" fmla="*/ 713 w 1980"/>
                  <a:gd name="T5" fmla="*/ 0 h 1456"/>
                  <a:gd name="T6" fmla="*/ 0 60000 65536"/>
                  <a:gd name="T7" fmla="*/ 0 60000 65536"/>
                  <a:gd name="T8" fmla="*/ 0 60000 65536"/>
                  <a:gd name="T9" fmla="*/ 0 w 1980"/>
                  <a:gd name="T10" fmla="*/ 0 h 1456"/>
                  <a:gd name="T11" fmla="*/ 1980 w 1980"/>
                  <a:gd name="T12" fmla="*/ 1456 h 1456"/>
                </a:gdLst>
                <a:ahLst/>
                <a:cxnLst>
                  <a:cxn ang="T6">
                    <a:pos x="T0" y="T1"/>
                  </a:cxn>
                  <a:cxn ang="T7">
                    <a:pos x="T2" y="T3"/>
                  </a:cxn>
                  <a:cxn ang="T8">
                    <a:pos x="T4" y="T5"/>
                  </a:cxn>
                </a:cxnLst>
                <a:rect l="T9" t="T10" r="T11" b="T12"/>
                <a:pathLst>
                  <a:path w="1980" h="1456">
                    <a:moveTo>
                      <a:pt x="0" y="1248"/>
                    </a:moveTo>
                    <a:cubicBezTo>
                      <a:pt x="285" y="1352"/>
                      <a:pt x="570" y="1456"/>
                      <a:pt x="900" y="1248"/>
                    </a:cubicBezTo>
                    <a:cubicBezTo>
                      <a:pt x="1230" y="1040"/>
                      <a:pt x="1800" y="182"/>
                      <a:pt x="1980" y="0"/>
                    </a:cubicBezTo>
                  </a:path>
                </a:pathLst>
              </a:cu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3736" name="Text Box 11"/>
            <p:cNvSpPr txBox="1">
              <a:spLocks noChangeArrowheads="1"/>
            </p:cNvSpPr>
            <p:nvPr/>
          </p:nvSpPr>
          <p:spPr bwMode="auto">
            <a:xfrm>
              <a:off x="1728" y="336"/>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a+b </a:t>
              </a:r>
            </a:p>
          </p:txBody>
        </p:sp>
        <p:sp>
          <p:nvSpPr>
            <p:cNvPr id="73737" name="Text Box 12"/>
            <p:cNvSpPr txBox="1">
              <a:spLocks noChangeArrowheads="1"/>
            </p:cNvSpPr>
            <p:nvPr/>
          </p:nvSpPr>
          <p:spPr bwMode="auto">
            <a:xfrm>
              <a:off x="1200" y="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o</a:t>
              </a:r>
            </a:p>
          </p:txBody>
        </p:sp>
        <p:sp>
          <p:nvSpPr>
            <p:cNvPr id="73738" name="Text Box 13"/>
            <p:cNvSpPr txBox="1">
              <a:spLocks noChangeArrowheads="1"/>
            </p:cNvSpPr>
            <p:nvPr/>
          </p:nvSpPr>
          <p:spPr bwMode="auto">
            <a:xfrm>
              <a:off x="1680" y="148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(0,c)</a:t>
              </a:r>
            </a:p>
          </p:txBody>
        </p:sp>
        <p:sp>
          <p:nvSpPr>
            <p:cNvPr id="73739" name="Text Box 14"/>
            <p:cNvSpPr txBox="1">
              <a:spLocks noChangeArrowheads="1"/>
            </p:cNvSpPr>
            <p:nvPr/>
          </p:nvSpPr>
          <p:spPr bwMode="auto">
            <a:xfrm>
              <a:off x="3264" y="148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net</a:t>
              </a:r>
            </a:p>
          </p:txBody>
        </p:sp>
        <p:sp>
          <p:nvSpPr>
            <p:cNvPr id="73740" name="Text Box 15"/>
            <p:cNvSpPr txBox="1">
              <a:spLocks noChangeArrowheads="1"/>
            </p:cNvSpPr>
            <p:nvPr/>
          </p:nvSpPr>
          <p:spPr bwMode="auto">
            <a:xfrm>
              <a:off x="1776" y="230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a</a:t>
              </a:r>
            </a:p>
          </p:txBody>
        </p:sp>
        <p:sp>
          <p:nvSpPr>
            <p:cNvPr id="73741" name="Text Box 16"/>
            <p:cNvSpPr txBox="1">
              <a:spLocks noChangeArrowheads="1"/>
            </p:cNvSpPr>
            <p:nvPr/>
          </p:nvSpPr>
          <p:spPr bwMode="auto">
            <a:xfrm>
              <a:off x="0" y="91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c=a+b/2</a:t>
              </a:r>
            </a:p>
          </p:txBody>
        </p:sp>
      </p:grpSp>
      <p:grpSp>
        <p:nvGrpSpPr>
          <p:cNvPr id="20" name="组 9"/>
          <p:cNvGrpSpPr/>
          <p:nvPr/>
        </p:nvGrpSpPr>
        <p:grpSpPr>
          <a:xfrm>
            <a:off x="8400804" y="0"/>
            <a:ext cx="733409" cy="6858000"/>
            <a:chOff x="9055676" y="0"/>
            <a:chExt cx="3136324" cy="6858000"/>
          </a:xfrm>
        </p:grpSpPr>
        <p:sp>
          <p:nvSpPr>
            <p:cNvPr id="2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矩形 2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6"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7" name="标题 1"/>
          <p:cNvSpPr txBox="1"/>
          <p:nvPr/>
        </p:nvSpPr>
        <p:spPr>
          <a:xfrm>
            <a:off x="1246474" y="219164"/>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15FC5ED-12B8-4ABC-9184-600E068D02C4}" type="datetime1">
              <a:rPr lang="zh-CN" altLang="en-US" sz="1400"/>
              <a:t>2025/11/4</a:t>
            </a:fld>
            <a:endParaRPr lang="zh-CN" altLang="en-US" sz="1400"/>
          </a:p>
        </p:txBody>
      </p:sp>
      <p:sp>
        <p:nvSpPr>
          <p:cNvPr id="74756" name="Rectangle 2"/>
          <p:cNvSpPr>
            <a:spLocks noGrp="1" noChangeArrowheads="1"/>
          </p:cNvSpPr>
          <p:nvPr>
            <p:ph type="title" idx="4294967295"/>
          </p:nvPr>
        </p:nvSpPr>
        <p:spPr>
          <a:xfrm>
            <a:off x="953653" y="870429"/>
            <a:ext cx="4137660" cy="922337"/>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3)M-P</a:t>
            </a:r>
            <a:r>
              <a:rPr lang="zh-CN" altLang="en-US" sz="2800" b="1" dirty="0">
                <a:latin typeface="华文宋体" panose="02010600040101010101" pitchFamily="2" charset="-122"/>
                <a:ea typeface="华文宋体" panose="02010600040101010101" pitchFamily="2" charset="-122"/>
              </a:rPr>
              <a:t>模型 </a:t>
            </a:r>
          </a:p>
        </p:txBody>
      </p:sp>
      <p:grpSp>
        <p:nvGrpSpPr>
          <p:cNvPr id="74757" name="Group 3"/>
          <p:cNvGrpSpPr/>
          <p:nvPr/>
        </p:nvGrpSpPr>
        <p:grpSpPr bwMode="auto">
          <a:xfrm>
            <a:off x="1141730" y="3151188"/>
            <a:ext cx="6379210" cy="2655252"/>
            <a:chOff x="0" y="0"/>
            <a:chExt cx="3856" cy="1642"/>
          </a:xfrm>
        </p:grpSpPr>
        <p:sp>
          <p:nvSpPr>
            <p:cNvPr id="74760" name="Rectangle 4"/>
            <p:cNvSpPr>
              <a:spLocks noChangeArrowheads="1"/>
            </p:cNvSpPr>
            <p:nvPr/>
          </p:nvSpPr>
          <p:spPr bwMode="auto">
            <a:xfrm>
              <a:off x="0" y="624"/>
              <a:ext cx="86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76225">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2</a:t>
              </a:r>
              <a:endParaRPr lang="en-US" altLang="zh-CN" sz="2000" b="1">
                <a:latin typeface="Times New Roman" panose="02020603050405020304" pitchFamily="18" charset="0"/>
              </a:endParaRPr>
            </a:p>
            <a:p>
              <a:pPr algn="just">
                <a:spcBef>
                  <a:spcPct val="0"/>
                </a:spcBef>
                <a:buFontTx/>
                <a:buNone/>
              </a:pPr>
              <a:r>
                <a:rPr lang="en-US" altLang="zh-CN" sz="1000">
                  <a:latin typeface="Times New Roman" panose="02020603050405020304" pitchFamily="18" charset="0"/>
                </a:rPr>
                <a:t> </a:t>
              </a:r>
            </a:p>
          </p:txBody>
        </p:sp>
        <p:grpSp>
          <p:nvGrpSpPr>
            <p:cNvPr id="74761" name="Group 5"/>
            <p:cNvGrpSpPr/>
            <p:nvPr/>
          </p:nvGrpSpPr>
          <p:grpSpPr bwMode="auto">
            <a:xfrm>
              <a:off x="192" y="240"/>
              <a:ext cx="3664" cy="1200"/>
              <a:chOff x="0" y="0"/>
              <a:chExt cx="3664" cy="1200"/>
            </a:xfrm>
          </p:grpSpPr>
          <p:sp>
            <p:nvSpPr>
              <p:cNvPr id="74767" name="Text Box 6"/>
              <p:cNvSpPr txBox="1">
                <a:spLocks noChangeArrowheads="1"/>
              </p:cNvSpPr>
              <p:nvPr/>
            </p:nvSpPr>
            <p:spPr bwMode="auto">
              <a:xfrm>
                <a:off x="1248" y="480"/>
                <a:ext cx="358" cy="33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dirty="0">
                    <a:latin typeface="Times New Roman" panose="02020603050405020304" pitchFamily="18" charset="0"/>
                  </a:rPr>
                  <a:t>∑</a:t>
                </a:r>
              </a:p>
            </p:txBody>
          </p:sp>
          <p:sp>
            <p:nvSpPr>
              <p:cNvPr id="74768" name="Line 7"/>
              <p:cNvSpPr>
                <a:spLocks noChangeShapeType="1"/>
              </p:cNvSpPr>
              <p:nvPr/>
            </p:nvSpPr>
            <p:spPr bwMode="auto">
              <a:xfrm>
                <a:off x="0" y="0"/>
                <a:ext cx="1248" cy="5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69" name="Line 8"/>
              <p:cNvSpPr>
                <a:spLocks noChangeShapeType="1"/>
              </p:cNvSpPr>
              <p:nvPr/>
            </p:nvSpPr>
            <p:spPr bwMode="auto">
              <a:xfrm>
                <a:off x="0" y="542"/>
                <a:ext cx="1248" cy="13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0" name="Line 9"/>
              <p:cNvSpPr>
                <a:spLocks noChangeShapeType="1"/>
              </p:cNvSpPr>
              <p:nvPr/>
            </p:nvSpPr>
            <p:spPr bwMode="auto">
              <a:xfrm flipV="1">
                <a:off x="0" y="768"/>
                <a:ext cx="1200" cy="43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4771" name="Line 10"/>
              <p:cNvSpPr>
                <a:spLocks noChangeShapeType="1"/>
              </p:cNvSpPr>
              <p:nvPr/>
            </p:nvSpPr>
            <p:spPr bwMode="auto">
              <a:xfrm flipV="1">
                <a:off x="1584" y="672"/>
                <a:ext cx="816"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Text Box 11"/>
              <p:cNvSpPr txBox="1">
                <a:spLocks noChangeArrowheads="1"/>
              </p:cNvSpPr>
              <p:nvPr/>
            </p:nvSpPr>
            <p:spPr bwMode="auto">
              <a:xfrm>
                <a:off x="2453" y="480"/>
                <a:ext cx="238" cy="288"/>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f</a:t>
                </a:r>
              </a:p>
              <a:p>
                <a:pPr>
                  <a:spcBef>
                    <a:spcPct val="0"/>
                  </a:spcBef>
                  <a:buFontTx/>
                  <a:buNone/>
                </a:pPr>
                <a:endParaRPr lang="en-US" altLang="zh-CN" sz="2000" b="1">
                  <a:latin typeface="Times New Roman" panose="02020603050405020304" pitchFamily="18" charset="0"/>
                </a:endParaRPr>
              </a:p>
            </p:txBody>
          </p:sp>
          <p:sp>
            <p:nvSpPr>
              <p:cNvPr id="74773" name="Line 12"/>
              <p:cNvSpPr>
                <a:spLocks noChangeShapeType="1"/>
              </p:cNvSpPr>
              <p:nvPr/>
            </p:nvSpPr>
            <p:spPr bwMode="auto">
              <a:xfrm>
                <a:off x="2711" y="659"/>
                <a:ext cx="95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4762" name="Rectangle 13"/>
            <p:cNvSpPr>
              <a:spLocks noChangeArrowheads="1"/>
            </p:cNvSpPr>
            <p:nvPr/>
          </p:nvSpPr>
          <p:spPr bwMode="auto">
            <a:xfrm>
              <a:off x="2976" y="672"/>
              <a:ext cx="8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o=f</a:t>
              </a:r>
              <a:r>
                <a:rPr lang="zh-CN" altLang="en-US" sz="2000" b="1">
                  <a:latin typeface="Times New Roman" panose="02020603050405020304" pitchFamily="18" charset="0"/>
                </a:rPr>
                <a:t>（</a:t>
              </a:r>
              <a:r>
                <a:rPr lang="en-US" altLang="zh-CN" sz="2000" b="1">
                  <a:latin typeface="Times New Roman" panose="02020603050405020304" pitchFamily="18" charset="0"/>
                </a:rPr>
                <a:t>net</a:t>
              </a:r>
              <a:r>
                <a:rPr lang="zh-CN" altLang="en-US" sz="2000" b="1">
                  <a:latin typeface="Times New Roman" panose="02020603050405020304" pitchFamily="18" charset="0"/>
                </a:rPr>
                <a:t>）</a:t>
              </a:r>
            </a:p>
          </p:txBody>
        </p:sp>
        <p:sp>
          <p:nvSpPr>
            <p:cNvPr id="74763" name="Rectangle 14"/>
            <p:cNvSpPr>
              <a:spLocks noChangeArrowheads="1"/>
            </p:cNvSpPr>
            <p:nvPr/>
          </p:nvSpPr>
          <p:spPr bwMode="auto">
            <a:xfrm>
              <a:off x="288" y="1392"/>
              <a:ext cx="5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n</a:t>
              </a:r>
            </a:p>
          </p:txBody>
        </p:sp>
        <p:sp>
          <p:nvSpPr>
            <p:cNvPr id="74764" name="Rectangle 15"/>
            <p:cNvSpPr>
              <a:spLocks noChangeArrowheads="1"/>
            </p:cNvSpPr>
            <p:nvPr/>
          </p:nvSpPr>
          <p:spPr bwMode="auto">
            <a:xfrm>
              <a:off x="288" y="10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74765" name="Rectangle 16"/>
            <p:cNvSpPr>
              <a:spLocks noChangeArrowheads="1"/>
            </p:cNvSpPr>
            <p:nvPr/>
          </p:nvSpPr>
          <p:spPr bwMode="auto">
            <a:xfrm>
              <a:off x="1872" y="672"/>
              <a:ext cx="6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net=XW</a:t>
              </a:r>
            </a:p>
          </p:txBody>
        </p:sp>
        <p:sp>
          <p:nvSpPr>
            <p:cNvPr id="74766" name="Rectangle 17"/>
            <p:cNvSpPr>
              <a:spLocks noChangeArrowheads="1"/>
            </p:cNvSpPr>
            <p:nvPr/>
          </p:nvSpPr>
          <p:spPr bwMode="auto">
            <a:xfrm>
              <a:off x="0" y="0"/>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r>
                <a:rPr lang="en-US" altLang="zh-CN" sz="2000" b="1">
                  <a:latin typeface="Times New Roman" panose="02020603050405020304" pitchFamily="18" charset="0"/>
                </a:rPr>
                <a:t>    w</a:t>
              </a:r>
              <a:r>
                <a:rPr lang="en-US" altLang="zh-CN" sz="2000" b="1" baseline="-30000">
                  <a:latin typeface="Times New Roman" panose="02020603050405020304" pitchFamily="18" charset="0"/>
                </a:rPr>
                <a:t>1</a:t>
              </a:r>
            </a:p>
          </p:txBody>
        </p:sp>
      </p:grpSp>
      <p:sp>
        <p:nvSpPr>
          <p:cNvPr id="74758" name="Text Box 18"/>
          <p:cNvSpPr txBox="1">
            <a:spLocks noChangeArrowheads="1"/>
          </p:cNvSpPr>
          <p:nvPr/>
        </p:nvSpPr>
        <p:spPr bwMode="auto">
          <a:xfrm>
            <a:off x="967016" y="1808640"/>
            <a:ext cx="71993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2800" b="1" dirty="0">
                <a:latin typeface="华文宋体" panose="02010600040101010101" pitchFamily="2" charset="-122"/>
                <a:ea typeface="华文宋体" panose="02010600040101010101" pitchFamily="2" charset="-122"/>
              </a:rPr>
              <a:t>McCulloch—Pitts(M-P)</a:t>
            </a:r>
            <a:r>
              <a:rPr lang="zh-CN" altLang="en-US" sz="2800" b="1" dirty="0">
                <a:latin typeface="华文宋体" panose="02010600040101010101" pitchFamily="2" charset="-122"/>
                <a:ea typeface="华文宋体" panose="02010600040101010101" pitchFamily="2" charset="-122"/>
              </a:rPr>
              <a:t>模型，也称为处理单元</a:t>
            </a:r>
            <a:r>
              <a:rPr lang="en-US" altLang="zh-CN" sz="2800" b="1" dirty="0">
                <a:latin typeface="华文宋体" panose="02010600040101010101" pitchFamily="2" charset="-122"/>
                <a:ea typeface="华文宋体" panose="02010600040101010101" pitchFamily="2" charset="-122"/>
              </a:rPr>
              <a:t>(PE)</a:t>
            </a:r>
            <a:endParaRPr lang="zh-CN" altLang="en-US" sz="2800" dirty="0">
              <a:latin typeface="华文宋体" panose="02010600040101010101" pitchFamily="2" charset="-122"/>
              <a:ea typeface="华文宋体" panose="02010600040101010101" pitchFamily="2" charset="-122"/>
            </a:endParaRPr>
          </a:p>
        </p:txBody>
      </p:sp>
      <p:sp>
        <p:nvSpPr>
          <p:cNvPr id="7477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9C1BF132-489F-4A8F-B2DC-D2E4A2AD6052}"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22" name="组 9"/>
          <p:cNvGrpSpPr/>
          <p:nvPr/>
        </p:nvGrpSpPr>
        <p:grpSpPr>
          <a:xfrm>
            <a:off x="8400804" y="0"/>
            <a:ext cx="733409" cy="6858000"/>
            <a:chOff x="9055676" y="0"/>
            <a:chExt cx="3136324" cy="6858000"/>
          </a:xfrm>
        </p:grpSpPr>
        <p:sp>
          <p:nvSpPr>
            <p:cNvPr id="2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6" name="矩形 2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28" name="图形 18" descr="尺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933625">
            <a:off x="8370726" y="1895622"/>
            <a:ext cx="691396" cy="990876"/>
          </a:xfrm>
          <a:prstGeom prst="rect">
            <a:avLst/>
          </a:prstGeom>
        </p:spPr>
      </p:pic>
      <p:sp>
        <p:nvSpPr>
          <p:cNvPr id="29" name="标题 1"/>
          <p:cNvSpPr txBox="1"/>
          <p:nvPr/>
        </p:nvSpPr>
        <p:spPr>
          <a:xfrm>
            <a:off x="953653" y="276704"/>
            <a:ext cx="5740971" cy="562122"/>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zh-CN" altLang="en-US" sz="4000" b="1" dirty="0">
                <a:solidFill>
                  <a:srgbClr val="FF0000"/>
                </a:solidFill>
                <a:latin typeface="宋体" panose="02010600030101010101" pitchFamily="2" charset="-122"/>
                <a:ea typeface="宋体" panose="02010600030101010101" pitchFamily="2" charset="-122"/>
              </a:rPr>
              <a:t>人工神经网络基础</a:t>
            </a:r>
            <a:endParaRPr lang="zh-CN" altLang="en-US" sz="40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E432F4-C94F-4E6B-977F-CCD782828FFC}" type="datetime1">
              <a:rPr lang="zh-CN" altLang="en-US" sz="1400"/>
              <a:t>2025/11/4</a:t>
            </a:fld>
            <a:endParaRPr lang="zh-CN" altLang="en-US" sz="1400"/>
          </a:p>
        </p:txBody>
      </p:sp>
      <p:sp>
        <p:nvSpPr>
          <p:cNvPr id="7987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283477ED-C631-4087-8DD2-A611F51ECA8F}" type="slidenum">
              <a:rPr lang="en-US" altLang="zh-CN" sz="1400"/>
              <a:t>79</a:t>
            </a:fld>
            <a:endParaRPr lang="en-US" altLang="zh-CN" sz="1400"/>
          </a:p>
        </p:txBody>
      </p:sp>
      <p:sp>
        <p:nvSpPr>
          <p:cNvPr id="79876" name="Rectangle 2"/>
          <p:cNvSpPr>
            <a:spLocks noGrp="1" noChangeArrowheads="1"/>
          </p:cNvSpPr>
          <p:nvPr>
            <p:ph type="title" idx="4294967295"/>
          </p:nvPr>
        </p:nvSpPr>
        <p:spPr>
          <a:xfrm>
            <a:off x="533400" y="1064419"/>
            <a:ext cx="6065974" cy="851863"/>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4.3 </a:t>
            </a:r>
            <a:r>
              <a:rPr lang="zh-CN" altLang="en-US" sz="2800" b="1" dirty="0">
                <a:latin typeface="华文宋体" panose="02010600040101010101" pitchFamily="2" charset="-122"/>
                <a:ea typeface="华文宋体" panose="02010600040101010101" pitchFamily="2" charset="-122"/>
              </a:rPr>
              <a:t>人工神经网络的拓扑特性</a:t>
            </a:r>
            <a:r>
              <a:rPr lang="zh-CN" altLang="en-US" sz="2800" dirty="0">
                <a:latin typeface="华文宋体" panose="02010600040101010101" pitchFamily="2" charset="-122"/>
                <a:ea typeface="华文宋体" panose="02010600040101010101" pitchFamily="2" charset="-122"/>
              </a:rPr>
              <a:t> </a:t>
            </a:r>
          </a:p>
        </p:txBody>
      </p:sp>
      <p:sp>
        <p:nvSpPr>
          <p:cNvPr id="79877" name="Rectangle 3"/>
          <p:cNvSpPr>
            <a:spLocks noGrp="1" noChangeArrowheads="1"/>
          </p:cNvSpPr>
          <p:nvPr>
            <p:ph type="body" idx="4294967295"/>
          </p:nvPr>
        </p:nvSpPr>
        <p:spPr>
          <a:xfrm>
            <a:off x="533400" y="2057400"/>
            <a:ext cx="3886200" cy="609600"/>
          </a:xfrm>
        </p:spPr>
        <p:txBody>
          <a:bodyPr/>
          <a:lstStyle/>
          <a:p>
            <a:pPr eaLnBrk="1" hangingPunct="1">
              <a:buFontTx/>
              <a:buNone/>
            </a:pPr>
            <a:r>
              <a:rPr lang="zh-CN" altLang="en-US" b="1" dirty="0">
                <a:latin typeface="华文宋体" panose="02010600040101010101" pitchFamily="2" charset="-122"/>
                <a:ea typeface="华文宋体" panose="02010600040101010101" pitchFamily="2" charset="-122"/>
              </a:rPr>
              <a:t>连接的拓扑表示</a:t>
            </a:r>
            <a:r>
              <a:rPr lang="zh-CN" altLang="en-US" dirty="0">
                <a:latin typeface="华文宋体" panose="02010600040101010101" pitchFamily="2" charset="-122"/>
                <a:ea typeface="华文宋体" panose="02010600040101010101" pitchFamily="2" charset="-122"/>
              </a:rPr>
              <a:t> </a:t>
            </a:r>
          </a:p>
        </p:txBody>
      </p:sp>
      <p:grpSp>
        <p:nvGrpSpPr>
          <p:cNvPr id="79878" name="Group 4"/>
          <p:cNvGrpSpPr/>
          <p:nvPr/>
        </p:nvGrpSpPr>
        <p:grpSpPr bwMode="auto">
          <a:xfrm>
            <a:off x="2209800" y="3352800"/>
            <a:ext cx="4724400" cy="938213"/>
            <a:chOff x="0" y="0"/>
            <a:chExt cx="2976" cy="591"/>
          </a:xfrm>
        </p:grpSpPr>
        <p:grpSp>
          <p:nvGrpSpPr>
            <p:cNvPr id="79880" name="Group 5"/>
            <p:cNvGrpSpPr/>
            <p:nvPr/>
          </p:nvGrpSpPr>
          <p:grpSpPr bwMode="auto">
            <a:xfrm>
              <a:off x="192" y="336"/>
              <a:ext cx="2496" cy="255"/>
              <a:chOff x="0" y="0"/>
              <a:chExt cx="2880" cy="156"/>
            </a:xfrm>
          </p:grpSpPr>
          <p:sp>
            <p:nvSpPr>
              <p:cNvPr id="79882" name="Rectangle 6"/>
              <p:cNvSpPr>
                <a:spLocks noChangeArrowheads="1"/>
              </p:cNvSpPr>
              <p:nvPr/>
            </p:nvSpPr>
            <p:spPr bwMode="auto">
              <a:xfrm>
                <a:off x="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2" name="Rectangle 7"/>
              <p:cNvSpPr>
                <a:spLocks noChangeArrowheads="1"/>
              </p:cNvSpPr>
              <p:nvPr/>
            </p:nvSpPr>
            <p:spPr bwMode="auto">
              <a:xfrm>
                <a:off x="270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79884" name="Line 8"/>
              <p:cNvSpPr>
                <a:spLocks noChangeShapeType="1"/>
              </p:cNvSpPr>
              <p:nvPr/>
            </p:nvSpPr>
            <p:spPr bwMode="auto">
              <a:xfrm>
                <a:off x="180" y="75"/>
                <a:ext cx="25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9881" name="Text Box 9"/>
            <p:cNvSpPr txBox="1">
              <a:spLocks noChangeArrowheads="1"/>
            </p:cNvSpPr>
            <p:nvPr/>
          </p:nvSpPr>
          <p:spPr bwMode="auto">
            <a:xfrm>
              <a:off x="0" y="0"/>
              <a:ext cx="29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b="1" dirty="0" err="1">
                  <a:latin typeface="Times New Roman" panose="02020603050405020304" pitchFamily="18" charset="0"/>
                </a:rPr>
                <a:t>AN</a:t>
              </a:r>
              <a:r>
                <a:rPr lang="en-US" altLang="zh-CN" b="1" baseline="-30000" dirty="0" err="1">
                  <a:latin typeface="Times New Roman" panose="02020603050405020304" pitchFamily="18" charset="0"/>
                </a:rPr>
                <a:t>i</a:t>
              </a:r>
              <a:r>
                <a:rPr lang="en-US" altLang="zh-CN" b="1" dirty="0">
                  <a:latin typeface="Times New Roman" panose="02020603050405020304" pitchFamily="18" charset="0"/>
                </a:rPr>
                <a:t>		</a:t>
              </a:r>
              <a:r>
                <a:rPr lang="en-US" altLang="zh-CN" b="1" dirty="0" err="1">
                  <a:latin typeface="Times New Roman" panose="02020603050405020304" pitchFamily="18" charset="0"/>
                </a:rPr>
                <a:t>w</a:t>
              </a:r>
              <a:r>
                <a:rPr lang="en-US" altLang="zh-CN" b="1" baseline="-30000" dirty="0" err="1">
                  <a:latin typeface="Times New Roman" panose="02020603050405020304" pitchFamily="18" charset="0"/>
                </a:rPr>
                <a:t>ij</a:t>
              </a:r>
              <a:r>
                <a:rPr lang="en-US" altLang="zh-CN" b="1" dirty="0">
                  <a:latin typeface="Times New Roman" panose="02020603050405020304" pitchFamily="18" charset="0"/>
                </a:rPr>
                <a:t>		</a:t>
              </a:r>
              <a:r>
                <a:rPr lang="en-US" altLang="zh-CN" b="1" dirty="0" err="1">
                  <a:latin typeface="Times New Roman" panose="02020603050405020304" pitchFamily="18" charset="0"/>
                </a:rPr>
                <a:t>AN</a:t>
              </a:r>
              <a:r>
                <a:rPr lang="en-US" altLang="zh-CN" b="1" baseline="-30000" dirty="0" err="1">
                  <a:latin typeface="Times New Roman" panose="02020603050405020304" pitchFamily="18" charset="0"/>
                </a:rPr>
                <a:t>j</a:t>
              </a:r>
              <a:r>
                <a:rPr lang="en-US" altLang="zh-CN" b="1" dirty="0">
                  <a:latin typeface="Times New Roman" panose="02020603050405020304" pitchFamily="18" charset="0"/>
                </a:rPr>
                <a:t> </a:t>
              </a:r>
            </a:p>
          </p:txBody>
        </p:sp>
      </p:grpSp>
      <p:sp>
        <p:nvSpPr>
          <p:cNvPr id="79883"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46A39882-BD80-4225-86EE-6759B965B65E}"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13" name="组 9"/>
          <p:cNvGrpSpPr/>
          <p:nvPr/>
        </p:nvGrpSpPr>
        <p:grpSpPr>
          <a:xfrm>
            <a:off x="8400804" y="0"/>
            <a:ext cx="733409" cy="6858000"/>
            <a:chOff x="9055676" y="0"/>
            <a:chExt cx="3136324" cy="6858000"/>
          </a:xfrm>
        </p:grpSpPr>
        <p:sp>
          <p:nvSpPr>
            <p:cNvPr id="1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7" name="矩形 1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9"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20" name="标题 1"/>
          <p:cNvSpPr txBox="1"/>
          <p:nvPr/>
        </p:nvSpPr>
        <p:spPr>
          <a:xfrm>
            <a:off x="488379" y="394829"/>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013" y="434719"/>
            <a:ext cx="7163587" cy="1027257"/>
          </a:xfrm>
        </p:spPr>
        <p:txBody>
          <a:bodyPr rtlCol="0">
            <a:normAutofit fontScale="90000"/>
          </a:bodyPr>
          <a:lstStyle/>
          <a:p>
            <a:pPr>
              <a:lnSpc>
                <a:spcPct val="150000"/>
              </a:lnSpc>
            </a:pPr>
            <a:r>
              <a:rPr lang="zh-CN" altLang="zh-CN" sz="3600" b="1" dirty="0">
                <a:latin typeface="幼圆" panose="02010509060101010101" pitchFamily="49" charset="-122"/>
                <a:ea typeface="幼圆" panose="02010509060101010101" pitchFamily="49" charset="-122"/>
              </a:rPr>
              <a:t>那么</a:t>
            </a:r>
            <a:r>
              <a:rPr lang="en-US" altLang="zh-CN" sz="3600" b="1" dirty="0">
                <a:latin typeface="幼圆" panose="02010509060101010101" pitchFamily="49" charset="-122"/>
                <a:ea typeface="幼圆" panose="02010509060101010101" pitchFamily="49" charset="-122"/>
              </a:rPr>
              <a:t>Spiking</a:t>
            </a:r>
            <a:r>
              <a:rPr lang="zh-CN" altLang="zh-CN" sz="3600" b="1" dirty="0">
                <a:latin typeface="幼圆" panose="02010509060101010101" pitchFamily="49" charset="-122"/>
                <a:ea typeface="幼圆" panose="02010509060101010101" pitchFamily="49" charset="-122"/>
              </a:rPr>
              <a:t>就能完全取代人脑了吗？</a:t>
            </a:r>
            <a:endParaRPr lang="zh-CN" altLang="zh-CN" sz="3600" dirty="0">
              <a:latin typeface="幼圆" panose="02010509060101010101" pitchFamily="49" charset="-122"/>
              <a:ea typeface="幼圆" panose="02010509060101010101" pitchFamily="49" charset="-122"/>
            </a:endParaRPr>
          </a:p>
        </p:txBody>
      </p:sp>
      <p:grpSp>
        <p:nvGrpSpPr>
          <p:cNvPr id="13" name="组 12"/>
          <p:cNvGrpSpPr/>
          <p:nvPr/>
        </p:nvGrpSpPr>
        <p:grpSpPr>
          <a:xfrm>
            <a:off x="8478982" y="-1"/>
            <a:ext cx="646833" cy="6831387"/>
            <a:chOff x="9055676" y="0"/>
            <a:chExt cx="3136324" cy="6858000"/>
          </a:xfrm>
        </p:grpSpPr>
        <p:grpSp>
          <p:nvGrpSpPr>
            <p:cNvPr id="10" name="组 9"/>
            <p:cNvGrpSpPr/>
            <p:nvPr/>
          </p:nvGrpSpPr>
          <p:grpSpPr>
            <a:xfrm>
              <a:off x="9055676" y="0"/>
              <a:ext cx="3136324" cy="6858000"/>
              <a:chOff x="9055676" y="0"/>
              <a:chExt cx="3136324" cy="6858000"/>
            </a:xfrm>
          </p:grpSpPr>
          <p:sp>
            <p:nvSpPr>
              <p:cNvPr id="4"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 name="矩形 6"/>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2" name="图形 11" descr="试管"/>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73300">
              <a:off x="9800195" y="5265593"/>
              <a:ext cx="2078509" cy="622349"/>
            </a:xfrm>
            <a:prstGeom prst="rect">
              <a:avLst/>
            </a:prstGeom>
          </p:spPr>
        </p:pic>
      </p:grpSp>
      <p:pic>
        <p:nvPicPr>
          <p:cNvPr id="14" name="图形 8" descr="烧瓶"/>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51125">
            <a:off x="8427657" y="1984299"/>
            <a:ext cx="642523" cy="642523"/>
          </a:xfrm>
          <a:prstGeom prst="rect">
            <a:avLst/>
          </a:prstGeom>
        </p:spPr>
      </p:pic>
      <p:pic>
        <p:nvPicPr>
          <p:cNvPr id="4098" name="Picture 2" descr="https://ss1.bdstatic.com/70cFuXSh_Q1YnxGkpoWK1HF6hhy/it/u=3751949427,3288033930&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5711" y="1954419"/>
            <a:ext cx="2648345" cy="32362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timgsa.baidu.com/timg?image&amp;quality=80&amp;size=b9999_10000&amp;sec=1568529862213&amp;di=64b12e13c961e7aff69ee59d12218e45&amp;imgtype=0&amp;src=http%3A%2F%2Fpic83.huitu.com%2Fres%2F20160806%2F165323_20160806190116108500_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6583" y="1776472"/>
            <a:ext cx="1258537" cy="1258537"/>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s://th.bing.com/th/id/R9ea6f8b70ba842b81313ebc83d6a7af7?rik=w59%2fA9IyV%2bY%2frA&amp;riu=http%3a%2f%2fhexus.net%2fmedia%2fuploaded%2f2012%2f7%2f314c84af-0a9e-4a25-bcb5-e9474b29166a.jpg&amp;ehk=uBJvfjfPHNxgsSAxkts1XJhChIKaJEDbVciggB4Sh1Y%3d&amp;risl=&amp;pid=ImgRa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162" y="3572558"/>
            <a:ext cx="4532465" cy="3237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4B72357-2CC7-46DE-9D61-4A0C35768F15}" type="datetime1">
              <a:rPr lang="zh-CN" altLang="en-US" sz="1400"/>
              <a:t>2025/11/4</a:t>
            </a:fld>
            <a:endParaRPr lang="zh-CN" altLang="en-US" sz="1400"/>
          </a:p>
        </p:txBody>
      </p:sp>
      <p:sp>
        <p:nvSpPr>
          <p:cNvPr id="8089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CCC5C35-ADDC-4B8B-B160-67578483D2EC}" type="slidenum">
              <a:rPr lang="en-US" altLang="zh-CN" sz="1400"/>
              <a:t>80</a:t>
            </a:fld>
            <a:endParaRPr lang="en-US" altLang="zh-CN" sz="1400"/>
          </a:p>
        </p:txBody>
      </p:sp>
      <p:sp>
        <p:nvSpPr>
          <p:cNvPr id="80900" name="Rectangle 2"/>
          <p:cNvSpPr>
            <a:spLocks noGrp="1" noChangeArrowheads="1"/>
          </p:cNvSpPr>
          <p:nvPr>
            <p:ph type="title" idx="4294967295"/>
          </p:nvPr>
        </p:nvSpPr>
        <p:spPr>
          <a:xfrm>
            <a:off x="654220" y="986122"/>
            <a:ext cx="6420950" cy="93662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1) </a:t>
            </a:r>
            <a:r>
              <a:rPr lang="zh-CN" altLang="en-US" sz="2800" b="1" dirty="0">
                <a:latin typeface="华文宋体" panose="02010600040101010101" pitchFamily="2" charset="-122"/>
                <a:ea typeface="华文宋体" panose="02010600040101010101" pitchFamily="2" charset="-122"/>
              </a:rPr>
              <a:t>联接模式</a:t>
            </a:r>
            <a:r>
              <a:rPr lang="zh-CN" altLang="en-US" sz="2800" dirty="0">
                <a:latin typeface="华文宋体" panose="02010600040101010101" pitchFamily="2" charset="-122"/>
                <a:ea typeface="华文宋体" panose="02010600040101010101" pitchFamily="2" charset="-122"/>
              </a:rPr>
              <a:t> </a:t>
            </a:r>
          </a:p>
        </p:txBody>
      </p:sp>
      <p:sp>
        <p:nvSpPr>
          <p:cNvPr id="80901" name="Rectangle 3"/>
          <p:cNvSpPr>
            <a:spLocks noGrp="1" noChangeArrowheads="1"/>
          </p:cNvSpPr>
          <p:nvPr>
            <p:ph type="body" idx="4294967295"/>
          </p:nvPr>
        </p:nvSpPr>
        <p:spPr>
          <a:xfrm>
            <a:off x="654220" y="1812924"/>
            <a:ext cx="7358062" cy="4376738"/>
          </a:xfrm>
        </p:spPr>
        <p:txBody>
          <a:bodyPr/>
          <a:lstStyle/>
          <a:p>
            <a:pPr algn="just" eaLnBrk="1" hangingPunct="1">
              <a:lnSpc>
                <a:spcPct val="130000"/>
              </a:lnSpc>
            </a:pPr>
            <a:r>
              <a:rPr lang="zh-CN" altLang="en-US" sz="2800" b="1" dirty="0">
                <a:latin typeface="华文宋体" panose="02010600040101010101" pitchFamily="2" charset="-122"/>
                <a:ea typeface="华文宋体" panose="02010600040101010101" pitchFamily="2" charset="-122"/>
              </a:rPr>
              <a:t>用</a:t>
            </a:r>
            <a:r>
              <a:rPr lang="zh-CN" altLang="en-US" sz="2800" b="1" dirty="0">
                <a:solidFill>
                  <a:srgbClr val="FF0000"/>
                </a:solidFill>
                <a:latin typeface="华文宋体" panose="02010600040101010101" pitchFamily="2" charset="-122"/>
                <a:ea typeface="华文宋体" panose="02010600040101010101" pitchFamily="2" charset="-122"/>
              </a:rPr>
              <a:t>正</a:t>
            </a:r>
            <a:r>
              <a:rPr lang="zh-CN" altLang="en-US" sz="2800" b="1" dirty="0">
                <a:latin typeface="华文宋体" panose="02010600040101010101" pitchFamily="2" charset="-122"/>
                <a:ea typeface="华文宋体" panose="02010600040101010101" pitchFamily="2" charset="-122"/>
              </a:rPr>
              <a:t>号（“</a:t>
            </a:r>
            <a:r>
              <a:rPr lang="en-US" altLang="zh-CN" sz="2800" b="1" dirty="0">
                <a:solidFill>
                  <a:srgbClr val="FF0000"/>
                </a:solidFill>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，可省略）表示传送来的信号起</a:t>
            </a:r>
            <a:r>
              <a:rPr lang="zh-CN" altLang="en-US" sz="2800" b="1" dirty="0">
                <a:solidFill>
                  <a:srgbClr val="FF3300"/>
                </a:solidFill>
                <a:latin typeface="华文宋体" panose="02010600040101010101" pitchFamily="2" charset="-122"/>
                <a:ea typeface="华文宋体" panose="02010600040101010101" pitchFamily="2" charset="-122"/>
              </a:rPr>
              <a:t>刺激</a:t>
            </a:r>
            <a:r>
              <a:rPr lang="zh-CN" altLang="en-US" sz="2800" b="1" dirty="0">
                <a:latin typeface="华文宋体" panose="02010600040101010101" pitchFamily="2" charset="-122"/>
                <a:ea typeface="华文宋体" panose="02010600040101010101" pitchFamily="2" charset="-122"/>
              </a:rPr>
              <a:t>作用，它用于</a:t>
            </a:r>
            <a:r>
              <a:rPr lang="zh-CN" altLang="en-US" sz="2800" b="1" dirty="0">
                <a:solidFill>
                  <a:srgbClr val="FF3300"/>
                </a:solidFill>
                <a:latin typeface="华文宋体" panose="02010600040101010101" pitchFamily="2" charset="-122"/>
                <a:ea typeface="华文宋体" panose="02010600040101010101" pitchFamily="2" charset="-122"/>
              </a:rPr>
              <a:t>增加</a:t>
            </a:r>
            <a:r>
              <a:rPr lang="zh-CN" altLang="en-US" sz="2800" b="1" dirty="0">
                <a:latin typeface="华文宋体" panose="02010600040101010101" pitchFamily="2" charset="-122"/>
                <a:ea typeface="华文宋体" panose="02010600040101010101" pitchFamily="2" charset="-122"/>
              </a:rPr>
              <a:t>神经元的活跃度</a:t>
            </a:r>
            <a:r>
              <a:rPr lang="en-US" altLang="zh-CN" sz="2800" b="1" dirty="0">
                <a:latin typeface="华文宋体" panose="02010600040101010101" pitchFamily="2" charset="-122"/>
                <a:ea typeface="华文宋体" panose="02010600040101010101" pitchFamily="2" charset="-122"/>
              </a:rPr>
              <a:t>.</a:t>
            </a:r>
            <a:endParaRPr lang="zh-CN" altLang="en-US" sz="2800" b="1" dirty="0">
              <a:latin typeface="华文宋体" panose="02010600040101010101" pitchFamily="2" charset="-122"/>
              <a:ea typeface="华文宋体" panose="02010600040101010101" pitchFamily="2" charset="-122"/>
            </a:endParaRPr>
          </a:p>
          <a:p>
            <a:pPr algn="just" eaLnBrk="1" hangingPunct="1">
              <a:lnSpc>
                <a:spcPct val="130000"/>
              </a:lnSpc>
            </a:pPr>
            <a:r>
              <a:rPr lang="zh-CN" altLang="en-US" sz="2800" b="1" dirty="0">
                <a:latin typeface="华文宋体" panose="02010600040101010101" pitchFamily="2" charset="-122"/>
                <a:ea typeface="华文宋体" panose="02010600040101010101" pitchFamily="2" charset="-122"/>
              </a:rPr>
              <a:t>用</a:t>
            </a:r>
            <a:r>
              <a:rPr lang="zh-CN" altLang="en-US" sz="2800" b="1" dirty="0">
                <a:solidFill>
                  <a:srgbClr val="0070C0"/>
                </a:solidFill>
                <a:latin typeface="华文宋体" panose="02010600040101010101" pitchFamily="2" charset="-122"/>
                <a:ea typeface="华文宋体" panose="02010600040101010101" pitchFamily="2" charset="-122"/>
              </a:rPr>
              <a:t>负</a:t>
            </a:r>
            <a:r>
              <a:rPr lang="zh-CN" altLang="en-US" sz="2800" b="1" dirty="0">
                <a:latin typeface="华文宋体" panose="02010600040101010101" pitchFamily="2" charset="-122"/>
                <a:ea typeface="华文宋体" panose="02010600040101010101" pitchFamily="2" charset="-122"/>
              </a:rPr>
              <a:t>号（“</a:t>
            </a:r>
            <a:r>
              <a:rPr lang="en-US" altLang="zh-CN" sz="2800" b="1" dirty="0">
                <a:solidFill>
                  <a:schemeClr val="accent1"/>
                </a:solidFill>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）表示传送来的信号起</a:t>
            </a:r>
            <a:r>
              <a:rPr lang="zh-CN" altLang="en-US" sz="2800" b="1" dirty="0">
                <a:solidFill>
                  <a:schemeClr val="accent1"/>
                </a:solidFill>
                <a:latin typeface="华文宋体" panose="02010600040101010101" pitchFamily="2" charset="-122"/>
                <a:ea typeface="华文宋体" panose="02010600040101010101" pitchFamily="2" charset="-122"/>
              </a:rPr>
              <a:t>抑制</a:t>
            </a:r>
            <a:r>
              <a:rPr lang="zh-CN" altLang="en-US" sz="2800" b="1" dirty="0">
                <a:latin typeface="华文宋体" panose="02010600040101010101" pitchFamily="2" charset="-122"/>
                <a:ea typeface="华文宋体" panose="02010600040101010101" pitchFamily="2" charset="-122"/>
              </a:rPr>
              <a:t>作用，它用于</a:t>
            </a:r>
            <a:r>
              <a:rPr lang="zh-CN" altLang="en-US" sz="2800" b="1" dirty="0">
                <a:solidFill>
                  <a:schemeClr val="accent1"/>
                </a:solidFill>
                <a:latin typeface="华文宋体" panose="02010600040101010101" pitchFamily="2" charset="-122"/>
                <a:ea typeface="华文宋体" panose="02010600040101010101" pitchFamily="2" charset="-122"/>
              </a:rPr>
              <a:t>降低</a:t>
            </a:r>
            <a:r>
              <a:rPr lang="zh-CN" altLang="en-US" sz="2800" b="1" dirty="0">
                <a:latin typeface="华文宋体" panose="02010600040101010101" pitchFamily="2" charset="-122"/>
                <a:ea typeface="华文宋体" panose="02010600040101010101" pitchFamily="2" charset="-122"/>
              </a:rPr>
              <a:t>神经元的活跃度。</a:t>
            </a:r>
          </a:p>
          <a:p>
            <a:pPr eaLnBrk="1" hangingPunct="1">
              <a:lnSpc>
                <a:spcPct val="130000"/>
              </a:lnSpc>
            </a:pPr>
            <a:r>
              <a:rPr lang="zh-CN" altLang="en-US" sz="2800" b="1" dirty="0">
                <a:solidFill>
                  <a:srgbClr val="FF3300"/>
                </a:solidFill>
                <a:latin typeface="华文宋体" panose="02010600040101010101" pitchFamily="2" charset="-122"/>
                <a:ea typeface="华文宋体" panose="02010600040101010101" pitchFamily="2" charset="-122"/>
              </a:rPr>
              <a:t>层次</a:t>
            </a:r>
            <a:r>
              <a:rPr lang="zh-CN" altLang="en-US" sz="2800" b="1" dirty="0">
                <a:latin typeface="华文宋体" panose="02010600040101010101" pitchFamily="2" charset="-122"/>
                <a:ea typeface="华文宋体" panose="02010600040101010101" pitchFamily="2" charset="-122"/>
              </a:rPr>
              <a:t>（又称为“级”）的划分，导致了神经元之间的三种不同的</a:t>
            </a:r>
            <a:r>
              <a:rPr lang="zh-CN" altLang="en-US" sz="2800" b="1" dirty="0">
                <a:solidFill>
                  <a:srgbClr val="FF3300"/>
                </a:solidFill>
                <a:latin typeface="华文宋体" panose="02010600040101010101" pitchFamily="2" charset="-122"/>
                <a:ea typeface="华文宋体" panose="02010600040101010101" pitchFamily="2" charset="-122"/>
              </a:rPr>
              <a:t>互连模式</a:t>
            </a:r>
            <a:r>
              <a:rPr lang="zh-CN" altLang="en-US" sz="2800" b="1" dirty="0">
                <a:latin typeface="华文宋体" panose="02010600040101010101" pitchFamily="2" charset="-122"/>
                <a:ea typeface="华文宋体" panose="0201060004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29300953-5508-4724-A2F4-27B5B9D18351}"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01">
                                            <p:txEl>
                                              <p:pRg st="0" end="0"/>
                                            </p:txEl>
                                          </p:spTgt>
                                        </p:tgtEl>
                                        <p:attrNameLst>
                                          <p:attrName>style.visibility</p:attrName>
                                        </p:attrNameLst>
                                      </p:cBhvr>
                                      <p:to>
                                        <p:strVal val="visible"/>
                                      </p:to>
                                    </p:set>
                                    <p:anim calcmode="lin" valueType="num">
                                      <p:cBhvr additive="base">
                                        <p:cTn id="7" dur="500" fill="hold"/>
                                        <p:tgtEl>
                                          <p:spTgt spid="809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09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0901">
                                            <p:txEl>
                                              <p:pRg st="1" end="1"/>
                                            </p:txEl>
                                          </p:spTgt>
                                        </p:tgtEl>
                                        <p:attrNameLst>
                                          <p:attrName>style.visibility</p:attrName>
                                        </p:attrNameLst>
                                      </p:cBhvr>
                                      <p:to>
                                        <p:strVal val="visible"/>
                                      </p:to>
                                    </p:set>
                                    <p:anim calcmode="lin" valueType="num">
                                      <p:cBhvr additive="base">
                                        <p:cTn id="13" dur="500" fill="hold"/>
                                        <p:tgtEl>
                                          <p:spTgt spid="809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09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0901">
                                            <p:txEl>
                                              <p:pRg st="2" end="2"/>
                                            </p:txEl>
                                          </p:spTgt>
                                        </p:tgtEl>
                                        <p:attrNameLst>
                                          <p:attrName>style.visibility</p:attrName>
                                        </p:attrNameLst>
                                      </p:cBhvr>
                                      <p:to>
                                        <p:strVal val="visible"/>
                                      </p:to>
                                    </p:set>
                                    <p:anim calcmode="lin" valueType="num">
                                      <p:cBhvr additive="base">
                                        <p:cTn id="19" dur="500" fill="hold"/>
                                        <p:tgtEl>
                                          <p:spTgt spid="8090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090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D477386-A606-40CB-9D4F-C9601E4FB465}" type="slidenum">
              <a:rPr lang="en-US" altLang="zh-CN" sz="1400"/>
              <a:t>81</a:t>
            </a:fld>
            <a:endParaRPr lang="en-US" altLang="zh-CN" sz="1400"/>
          </a:p>
        </p:txBody>
      </p:sp>
      <p:sp>
        <p:nvSpPr>
          <p:cNvPr id="81925" name="Rectangle 3"/>
          <p:cNvSpPr>
            <a:spLocks noGrp="1" noChangeArrowheads="1"/>
          </p:cNvSpPr>
          <p:nvPr>
            <p:ph type="body" idx="4294967295"/>
          </p:nvPr>
        </p:nvSpPr>
        <p:spPr>
          <a:xfrm>
            <a:off x="671365" y="1089564"/>
            <a:ext cx="7544281" cy="5631911"/>
          </a:xfrm>
        </p:spPr>
        <p:txBody>
          <a:bodyPr>
            <a:normAutofit fontScale="77500" lnSpcReduction="20000"/>
          </a:bodyPr>
          <a:lstStyle/>
          <a:p>
            <a:pPr marL="1905" indent="-344805">
              <a:lnSpc>
                <a:spcPct val="130000"/>
              </a:lnSpc>
              <a:spcBef>
                <a:spcPts val="600"/>
              </a:spcBef>
              <a:buFontTx/>
              <a:buNone/>
            </a:pPr>
            <a:r>
              <a:rPr lang="en-US" altLang="zh-CN" sz="3400" b="1" dirty="0">
                <a:latin typeface="华文宋体" panose="02010600040101010101" pitchFamily="2" charset="-122"/>
                <a:ea typeface="华文宋体" panose="02010600040101010101" pitchFamily="2" charset="-122"/>
              </a:rPr>
              <a:t>(1)</a:t>
            </a:r>
            <a:r>
              <a:rPr lang="zh-CN" altLang="en-US" sz="3400" b="1" dirty="0">
                <a:latin typeface="华文宋体" panose="02010600040101010101" pitchFamily="2" charset="-122"/>
                <a:ea typeface="华文宋体" panose="02010600040101010101" pitchFamily="2" charset="-122"/>
              </a:rPr>
              <a:t> 层（级）</a:t>
            </a:r>
            <a:r>
              <a:rPr lang="zh-CN" altLang="en-US" sz="3400" b="1" dirty="0">
                <a:solidFill>
                  <a:srgbClr val="FF3300"/>
                </a:solidFill>
                <a:latin typeface="华文宋体" panose="02010600040101010101" pitchFamily="2" charset="-122"/>
                <a:ea typeface="华文宋体" panose="02010600040101010101" pitchFamily="2" charset="-122"/>
              </a:rPr>
              <a:t>内联接</a:t>
            </a:r>
          </a:p>
          <a:p>
            <a:pPr marL="1905" lvl="1" indent="-287655">
              <a:lnSpc>
                <a:spcPct val="130000"/>
              </a:lnSpc>
              <a:spcBef>
                <a:spcPts val="600"/>
              </a:spcBef>
            </a:pPr>
            <a:r>
              <a:rPr lang="zh-CN" altLang="en-US" sz="3400" b="1" dirty="0">
                <a:latin typeface="华文宋体" panose="02010600040101010101" pitchFamily="2" charset="-122"/>
                <a:ea typeface="华文宋体" panose="02010600040101010101" pitchFamily="2" charset="-122"/>
              </a:rPr>
              <a:t>层内联接又叫做区域内联接或</a:t>
            </a:r>
            <a:r>
              <a:rPr lang="zh-CN" altLang="en-US" sz="3400" b="1" dirty="0">
                <a:solidFill>
                  <a:srgbClr val="FF3300"/>
                </a:solidFill>
                <a:latin typeface="华文宋体" panose="02010600040101010101" pitchFamily="2" charset="-122"/>
                <a:ea typeface="华文宋体" panose="02010600040101010101" pitchFamily="2" charset="-122"/>
              </a:rPr>
              <a:t>侧联接</a:t>
            </a:r>
            <a:endParaRPr lang="zh-CN" altLang="en-US" sz="3400" b="1" dirty="0">
              <a:latin typeface="华文宋体" panose="02010600040101010101" pitchFamily="2" charset="-122"/>
              <a:ea typeface="华文宋体" panose="02010600040101010101" pitchFamily="2" charset="-122"/>
            </a:endParaRPr>
          </a:p>
          <a:p>
            <a:pPr marL="1905" lvl="1" indent="-287655">
              <a:lnSpc>
                <a:spcPct val="130000"/>
              </a:lnSpc>
              <a:spcBef>
                <a:spcPts val="600"/>
              </a:spcBef>
            </a:pPr>
            <a:r>
              <a:rPr lang="zh-CN" altLang="en-US" sz="3400" b="1" dirty="0">
                <a:latin typeface="华文宋体" panose="02010600040101010101" pitchFamily="2" charset="-122"/>
                <a:ea typeface="华文宋体" panose="02010600040101010101" pitchFamily="2" charset="-122"/>
              </a:rPr>
              <a:t>用来加强和完成层内神经元之间的竞争</a:t>
            </a:r>
          </a:p>
          <a:p>
            <a:pPr marL="1905" indent="-344805">
              <a:lnSpc>
                <a:spcPct val="130000"/>
              </a:lnSpc>
              <a:spcBef>
                <a:spcPts val="600"/>
              </a:spcBef>
              <a:buFontTx/>
              <a:buNone/>
            </a:pPr>
            <a:r>
              <a:rPr lang="en-US" altLang="zh-CN" sz="3400" b="1" dirty="0">
                <a:latin typeface="华文宋体" panose="02010600040101010101" pitchFamily="2" charset="-122"/>
                <a:ea typeface="华文宋体" panose="02010600040101010101" pitchFamily="2" charset="-122"/>
              </a:rPr>
              <a:t>(2) </a:t>
            </a:r>
            <a:r>
              <a:rPr lang="zh-CN" altLang="en-US" sz="3400" b="1" dirty="0">
                <a:solidFill>
                  <a:srgbClr val="FF3300"/>
                </a:solidFill>
                <a:latin typeface="华文宋体" panose="02010600040101010101" pitchFamily="2" charset="-122"/>
                <a:ea typeface="华文宋体" panose="02010600040101010101" pitchFamily="2" charset="-122"/>
              </a:rPr>
              <a:t>循环联接</a:t>
            </a:r>
          </a:p>
          <a:p>
            <a:pPr marL="1905" lvl="1" indent="-287655">
              <a:lnSpc>
                <a:spcPct val="130000"/>
              </a:lnSpc>
              <a:spcBef>
                <a:spcPts val="600"/>
              </a:spcBef>
            </a:pPr>
            <a:r>
              <a:rPr lang="zh-CN" altLang="en-US" sz="3400" b="1" dirty="0">
                <a:solidFill>
                  <a:srgbClr val="FF3300"/>
                </a:solidFill>
                <a:latin typeface="华文宋体" panose="02010600040101010101" pitchFamily="2" charset="-122"/>
                <a:ea typeface="华文宋体" panose="02010600040101010101" pitchFamily="2" charset="-122"/>
              </a:rPr>
              <a:t>反馈</a:t>
            </a:r>
            <a:r>
              <a:rPr lang="zh-CN" altLang="en-US" sz="3400" b="1" dirty="0">
                <a:latin typeface="华文宋体" panose="02010600040101010101" pitchFamily="2" charset="-122"/>
                <a:ea typeface="华文宋体" panose="02010600040101010101" pitchFamily="2" charset="-122"/>
              </a:rPr>
              <a:t>信号 </a:t>
            </a:r>
            <a:endParaRPr lang="en-US" altLang="zh-CN" sz="3400" b="1" dirty="0">
              <a:latin typeface="华文宋体" panose="02010600040101010101" pitchFamily="2" charset="-122"/>
              <a:ea typeface="华文宋体" panose="02010600040101010101" pitchFamily="2" charset="-122"/>
            </a:endParaRPr>
          </a:p>
          <a:p>
            <a:pPr marL="1905" indent="-344805">
              <a:lnSpc>
                <a:spcPct val="150000"/>
              </a:lnSpc>
              <a:buFontTx/>
              <a:buNone/>
              <a:defRPr/>
            </a:pPr>
            <a:r>
              <a:rPr lang="en-US" altLang="zh-CN" sz="3400" b="1" noProof="1">
                <a:latin typeface="华文宋体" panose="02010600040101010101" pitchFamily="2" charset="-122"/>
                <a:ea typeface="华文宋体" panose="02010600040101010101" pitchFamily="2" charset="-122"/>
              </a:rPr>
              <a:t>(3) </a:t>
            </a:r>
            <a:r>
              <a:rPr lang="zh-CN" altLang="en-US" sz="3400" b="1" noProof="1">
                <a:latin typeface="华文宋体" panose="02010600040101010101" pitchFamily="2" charset="-122"/>
                <a:ea typeface="华文宋体" panose="02010600040101010101" pitchFamily="2" charset="-122"/>
              </a:rPr>
              <a:t>层（级）间联接 </a:t>
            </a:r>
          </a:p>
          <a:p>
            <a:pPr marL="1905" lvl="1" indent="169545" algn="just">
              <a:lnSpc>
                <a:spcPct val="150000"/>
              </a:lnSpc>
              <a:buFontTx/>
              <a:buNone/>
              <a:defRPr/>
            </a:pPr>
            <a:r>
              <a:rPr lang="en-US" altLang="zh-CN" sz="3400" b="1" noProof="1">
                <a:latin typeface="华文宋体" panose="02010600040101010101" pitchFamily="2" charset="-122"/>
                <a:ea typeface="华文宋体" panose="02010600040101010101" pitchFamily="2" charset="-122"/>
              </a:rPr>
              <a:t>   </a:t>
            </a:r>
            <a:r>
              <a:rPr lang="zh-CN" altLang="en-US" sz="3400" b="1" noProof="1">
                <a:latin typeface="华文宋体" panose="02010600040101010101" pitchFamily="2" charset="-122"/>
                <a:ea typeface="华文宋体" panose="02010600040101010101" pitchFamily="2" charset="-122"/>
              </a:rPr>
              <a:t>层间联接指不同层中的神经元之间的联接。这种联接用来实现层间的信号传递</a:t>
            </a:r>
          </a:p>
          <a:p>
            <a:pPr marL="1905" lvl="1" indent="455295" algn="just">
              <a:lnSpc>
                <a:spcPct val="150000"/>
              </a:lnSpc>
              <a:defRPr/>
            </a:pPr>
            <a:r>
              <a:rPr lang="zh-CN" altLang="en-US" sz="3400" b="1" noProof="1">
                <a:latin typeface="华文宋体" panose="02010600040101010101" pitchFamily="2" charset="-122"/>
                <a:ea typeface="华文宋体" panose="02010600040101010101" pitchFamily="2" charset="-122"/>
              </a:rPr>
              <a:t>前馈信号</a:t>
            </a:r>
          </a:p>
          <a:p>
            <a:pPr marL="1905" lvl="1" indent="455295">
              <a:lnSpc>
                <a:spcPct val="150000"/>
              </a:lnSpc>
              <a:defRPr/>
            </a:pPr>
            <a:r>
              <a:rPr lang="zh-CN" altLang="en-US" sz="3400" b="1" noProof="1">
                <a:latin typeface="华文宋体" panose="02010600040101010101" pitchFamily="2" charset="-122"/>
                <a:ea typeface="华文宋体" panose="02010600040101010101" pitchFamily="2" charset="-122"/>
              </a:rPr>
              <a:t>反馈信号 </a:t>
            </a:r>
          </a:p>
          <a:p>
            <a:pPr marL="1905" lvl="1" indent="-287655">
              <a:lnSpc>
                <a:spcPct val="130000"/>
              </a:lnSpc>
              <a:spcBef>
                <a:spcPts val="600"/>
              </a:spcBef>
            </a:pPr>
            <a:endParaRPr lang="zh-CN" altLang="en-US" sz="2800" b="1" dirty="0">
              <a:latin typeface="华文宋体" panose="02010600040101010101" pitchFamily="2" charset="-122"/>
              <a:ea typeface="华文宋体" panose="0201060004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5">
                                            <p:txEl>
                                              <p:pRg st="0" end="0"/>
                                            </p:txEl>
                                          </p:spTgt>
                                        </p:tgtEl>
                                        <p:attrNameLst>
                                          <p:attrName>style.visibility</p:attrName>
                                        </p:attrNameLst>
                                      </p:cBhvr>
                                      <p:to>
                                        <p:strVal val="visible"/>
                                      </p:to>
                                    </p:set>
                                    <p:anim calcmode="lin" valueType="num">
                                      <p:cBhvr additive="base">
                                        <p:cTn id="7" dur="500" fill="hold"/>
                                        <p:tgtEl>
                                          <p:spTgt spid="8192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2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1925">
                                            <p:txEl>
                                              <p:pRg st="1" end="1"/>
                                            </p:txEl>
                                          </p:spTgt>
                                        </p:tgtEl>
                                        <p:attrNameLst>
                                          <p:attrName>style.visibility</p:attrName>
                                        </p:attrNameLst>
                                      </p:cBhvr>
                                      <p:to>
                                        <p:strVal val="visible"/>
                                      </p:to>
                                    </p:set>
                                    <p:anim calcmode="lin" valueType="num">
                                      <p:cBhvr additive="base">
                                        <p:cTn id="11" dur="500" fill="hold"/>
                                        <p:tgtEl>
                                          <p:spTgt spid="8192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192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1925">
                                            <p:txEl>
                                              <p:pRg st="2" end="2"/>
                                            </p:txEl>
                                          </p:spTgt>
                                        </p:tgtEl>
                                        <p:attrNameLst>
                                          <p:attrName>style.visibility</p:attrName>
                                        </p:attrNameLst>
                                      </p:cBhvr>
                                      <p:to>
                                        <p:strVal val="visible"/>
                                      </p:to>
                                    </p:set>
                                    <p:anim calcmode="lin" valueType="num">
                                      <p:cBhvr additive="base">
                                        <p:cTn id="15" dur="500" fill="hold"/>
                                        <p:tgtEl>
                                          <p:spTgt spid="8192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192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1925">
                                            <p:txEl>
                                              <p:pRg st="3" end="3"/>
                                            </p:txEl>
                                          </p:spTgt>
                                        </p:tgtEl>
                                        <p:attrNameLst>
                                          <p:attrName>style.visibility</p:attrName>
                                        </p:attrNameLst>
                                      </p:cBhvr>
                                      <p:to>
                                        <p:strVal val="visible"/>
                                      </p:to>
                                    </p:set>
                                    <p:anim calcmode="lin" valueType="num">
                                      <p:cBhvr additive="base">
                                        <p:cTn id="21" dur="500" fill="hold"/>
                                        <p:tgtEl>
                                          <p:spTgt spid="8192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192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1925">
                                            <p:txEl>
                                              <p:pRg st="4" end="4"/>
                                            </p:txEl>
                                          </p:spTgt>
                                        </p:tgtEl>
                                        <p:attrNameLst>
                                          <p:attrName>style.visibility</p:attrName>
                                        </p:attrNameLst>
                                      </p:cBhvr>
                                      <p:to>
                                        <p:strVal val="visible"/>
                                      </p:to>
                                    </p:set>
                                    <p:anim calcmode="lin" valueType="num">
                                      <p:cBhvr additive="base">
                                        <p:cTn id="25" dur="500" fill="hold"/>
                                        <p:tgtEl>
                                          <p:spTgt spid="8192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2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25">
                                            <p:txEl>
                                              <p:pRg st="5" end="5"/>
                                            </p:txEl>
                                          </p:spTgt>
                                        </p:tgtEl>
                                        <p:attrNameLst>
                                          <p:attrName>style.visibility</p:attrName>
                                        </p:attrNameLst>
                                      </p:cBhvr>
                                      <p:to>
                                        <p:strVal val="visible"/>
                                      </p:to>
                                    </p:set>
                                    <p:anim calcmode="lin" valueType="num">
                                      <p:cBhvr additive="base">
                                        <p:cTn id="31" dur="500" fill="hold"/>
                                        <p:tgtEl>
                                          <p:spTgt spid="8192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1925">
                                            <p:txEl>
                                              <p:pRg st="6" end="6"/>
                                            </p:txEl>
                                          </p:spTgt>
                                        </p:tgtEl>
                                        <p:attrNameLst>
                                          <p:attrName>style.visibility</p:attrName>
                                        </p:attrNameLst>
                                      </p:cBhvr>
                                      <p:to>
                                        <p:strVal val="visible"/>
                                      </p:to>
                                    </p:set>
                                    <p:anim calcmode="lin" valueType="num">
                                      <p:cBhvr additive="base">
                                        <p:cTn id="35" dur="500" fill="hold"/>
                                        <p:tgtEl>
                                          <p:spTgt spid="8192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1925">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1925">
                                            <p:txEl>
                                              <p:pRg st="7" end="7"/>
                                            </p:txEl>
                                          </p:spTgt>
                                        </p:tgtEl>
                                        <p:attrNameLst>
                                          <p:attrName>style.visibility</p:attrName>
                                        </p:attrNameLst>
                                      </p:cBhvr>
                                      <p:to>
                                        <p:strVal val="visible"/>
                                      </p:to>
                                    </p:set>
                                    <p:anim calcmode="lin" valueType="num">
                                      <p:cBhvr additive="base">
                                        <p:cTn id="39" dur="500" fill="hold"/>
                                        <p:tgtEl>
                                          <p:spTgt spid="8192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1925">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1925">
                                            <p:txEl>
                                              <p:pRg st="8" end="8"/>
                                            </p:txEl>
                                          </p:spTgt>
                                        </p:tgtEl>
                                        <p:attrNameLst>
                                          <p:attrName>style.visibility</p:attrName>
                                        </p:attrNameLst>
                                      </p:cBhvr>
                                      <p:to>
                                        <p:strVal val="visible"/>
                                      </p:to>
                                    </p:set>
                                    <p:anim calcmode="lin" valueType="num">
                                      <p:cBhvr additive="base">
                                        <p:cTn id="43" dur="500" fill="hold"/>
                                        <p:tgtEl>
                                          <p:spTgt spid="8192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2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95F6CD1-0895-425B-A511-5A0C2D76A819}" type="slidenum">
              <a:rPr lang="en-US" altLang="zh-CN" sz="1400"/>
              <a:t>82</a:t>
            </a:fld>
            <a:endParaRPr lang="en-US" altLang="zh-CN" sz="1400"/>
          </a:p>
        </p:txBody>
      </p:sp>
      <p:grpSp>
        <p:nvGrpSpPr>
          <p:cNvPr id="2" name="Group 3"/>
          <p:cNvGrpSpPr/>
          <p:nvPr/>
        </p:nvGrpSpPr>
        <p:grpSpPr bwMode="auto">
          <a:xfrm>
            <a:off x="1447800" y="1828800"/>
            <a:ext cx="6553200" cy="3276600"/>
            <a:chOff x="0" y="0"/>
            <a:chExt cx="4128" cy="2064"/>
          </a:xfrm>
        </p:grpSpPr>
        <p:grpSp>
          <p:nvGrpSpPr>
            <p:cNvPr id="85017" name="Group 4"/>
            <p:cNvGrpSpPr/>
            <p:nvPr/>
          </p:nvGrpSpPr>
          <p:grpSpPr bwMode="auto">
            <a:xfrm>
              <a:off x="0" y="0"/>
              <a:ext cx="4128" cy="2064"/>
              <a:chOff x="0" y="0"/>
              <a:chExt cx="5220" cy="1716"/>
            </a:xfrm>
          </p:grpSpPr>
          <p:sp>
            <p:nvSpPr>
              <p:cNvPr id="85020" name="Oval 5"/>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1" name="Oval 6"/>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2" name="Oval 7"/>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3" name="Rectangle 8"/>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4" name="Rectangle 9"/>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5" name="Rectangle 10"/>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5026" name="Line 11"/>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7" name="Line 12"/>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8" name="Line 13"/>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29" name="Line 14"/>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0" name="Line 15"/>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1" name="Line 16"/>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2" name="Line 17"/>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3" name="Line 18"/>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4" name="Line 19"/>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5" name="Line 20"/>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6" name="Line 21"/>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7" name="Line 22"/>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38" name="Line 23"/>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4"/>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5040" name="Line 25"/>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5018" name="Rectangle 26"/>
            <p:cNvSpPr>
              <a:spLocks noChangeArrowheads="1"/>
            </p:cNvSpPr>
            <p:nvPr/>
          </p:nvSpPr>
          <p:spPr bwMode="auto">
            <a:xfrm>
              <a:off x="1221" y="130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5019" name="Rectangle 27"/>
            <p:cNvSpPr>
              <a:spLocks noChangeArrowheads="1"/>
            </p:cNvSpPr>
            <p:nvPr/>
          </p:nvSpPr>
          <p:spPr bwMode="auto">
            <a:xfrm>
              <a:off x="3110" y="12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28"/>
          <p:cNvGrpSpPr/>
          <p:nvPr/>
        </p:nvGrpSpPr>
        <p:grpSpPr bwMode="auto">
          <a:xfrm>
            <a:off x="1677988" y="1600200"/>
            <a:ext cx="836612" cy="3368675"/>
            <a:chOff x="0" y="0"/>
            <a:chExt cx="527" cy="2122"/>
          </a:xfrm>
        </p:grpSpPr>
        <p:sp>
          <p:nvSpPr>
            <p:cNvPr id="85013" name="Rectangle 29"/>
            <p:cNvSpPr>
              <a:spLocks noChangeArrowheads="1"/>
            </p:cNvSpPr>
            <p:nvPr/>
          </p:nvSpPr>
          <p:spPr bwMode="auto">
            <a:xfrm>
              <a:off x="47" y="0"/>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85014" name="Rectangle 30"/>
            <p:cNvSpPr>
              <a:spLocks noChangeArrowheads="1"/>
            </p:cNvSpPr>
            <p:nvPr/>
          </p:nvSpPr>
          <p:spPr bwMode="auto">
            <a:xfrm>
              <a:off x="47" y="72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5015" name="Rectangle 31"/>
            <p:cNvSpPr>
              <a:spLocks noChangeArrowheads="1"/>
            </p:cNvSpPr>
            <p:nvPr/>
          </p:nvSpPr>
          <p:spPr bwMode="auto">
            <a:xfrm>
              <a:off x="113" y="141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5016" name="Rectangle 32"/>
            <p:cNvSpPr>
              <a:spLocks noChangeArrowheads="1"/>
            </p:cNvSpPr>
            <p:nvPr/>
          </p:nvSpPr>
          <p:spPr bwMode="auto">
            <a:xfrm>
              <a:off x="0" y="1872"/>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grpSp>
      <p:grpSp>
        <p:nvGrpSpPr>
          <p:cNvPr id="5" name="Group 33"/>
          <p:cNvGrpSpPr/>
          <p:nvPr/>
        </p:nvGrpSpPr>
        <p:grpSpPr bwMode="auto">
          <a:xfrm>
            <a:off x="7399338" y="1524000"/>
            <a:ext cx="449262" cy="3368675"/>
            <a:chOff x="0" y="0"/>
            <a:chExt cx="283" cy="2122"/>
          </a:xfrm>
        </p:grpSpPr>
        <p:sp>
          <p:nvSpPr>
            <p:cNvPr id="85010" name="Rectangle 34"/>
            <p:cNvSpPr>
              <a:spLocks noChangeArrowheads="1"/>
            </p:cNvSpPr>
            <p:nvPr/>
          </p:nvSpPr>
          <p:spPr bwMode="auto">
            <a:xfrm>
              <a:off x="0"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85011" name="Rectangle 35"/>
            <p:cNvSpPr>
              <a:spLocks noChangeArrowheads="1"/>
            </p:cNvSpPr>
            <p:nvPr/>
          </p:nvSpPr>
          <p:spPr bwMode="auto">
            <a:xfrm>
              <a:off x="0"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5012" name="Rectangle 36"/>
            <p:cNvSpPr>
              <a:spLocks noChangeArrowheads="1"/>
            </p:cNvSpPr>
            <p:nvPr/>
          </p:nvSpPr>
          <p:spPr bwMode="auto">
            <a:xfrm>
              <a:off x="0" y="1872"/>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grpSp>
      <p:grpSp>
        <p:nvGrpSpPr>
          <p:cNvPr id="6" name="Group 37"/>
          <p:cNvGrpSpPr/>
          <p:nvPr/>
        </p:nvGrpSpPr>
        <p:grpSpPr bwMode="auto">
          <a:xfrm>
            <a:off x="3733800" y="1600200"/>
            <a:ext cx="685800" cy="3597275"/>
            <a:chOff x="0" y="0"/>
            <a:chExt cx="432" cy="2266"/>
          </a:xfrm>
        </p:grpSpPr>
        <p:sp>
          <p:nvSpPr>
            <p:cNvPr id="85005" name="Rectangle 38"/>
            <p:cNvSpPr>
              <a:spLocks noChangeArrowheads="1"/>
            </p:cNvSpPr>
            <p:nvPr/>
          </p:nvSpPr>
          <p:spPr bwMode="auto">
            <a:xfrm>
              <a:off x="0" y="2016"/>
              <a:ext cx="3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nm</a:t>
              </a:r>
            </a:p>
          </p:txBody>
        </p:sp>
        <p:sp>
          <p:nvSpPr>
            <p:cNvPr id="85006" name="Rectangle 39"/>
            <p:cNvSpPr>
              <a:spLocks noChangeArrowheads="1"/>
            </p:cNvSpPr>
            <p:nvPr/>
          </p:nvSpPr>
          <p:spPr bwMode="auto">
            <a:xfrm>
              <a:off x="46" y="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11</a:t>
              </a:r>
            </a:p>
          </p:txBody>
        </p:sp>
        <p:sp>
          <p:nvSpPr>
            <p:cNvPr id="85007" name="Rectangle 40"/>
            <p:cNvSpPr>
              <a:spLocks noChangeArrowheads="1"/>
            </p:cNvSpPr>
            <p:nvPr/>
          </p:nvSpPr>
          <p:spPr bwMode="auto">
            <a:xfrm>
              <a:off x="61" y="480"/>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dirty="0">
                  <a:latin typeface="Times New Roman" panose="02020603050405020304" pitchFamily="18" charset="0"/>
                </a:rPr>
                <a:t>w</a:t>
              </a:r>
              <a:r>
                <a:rPr lang="en-US" altLang="zh-CN" sz="2000" b="1" baseline="-30000" dirty="0">
                  <a:latin typeface="Times New Roman" panose="02020603050405020304" pitchFamily="18" charset="0"/>
                </a:rPr>
                <a:t>1m</a:t>
              </a:r>
            </a:p>
          </p:txBody>
        </p:sp>
        <p:sp>
          <p:nvSpPr>
            <p:cNvPr id="85008" name="Rectangle 41"/>
            <p:cNvSpPr>
              <a:spLocks noChangeArrowheads="1"/>
            </p:cNvSpPr>
            <p:nvPr/>
          </p:nvSpPr>
          <p:spPr bwMode="auto">
            <a:xfrm>
              <a:off x="61" y="1008"/>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2m</a:t>
              </a:r>
            </a:p>
          </p:txBody>
        </p:sp>
        <p:sp>
          <p:nvSpPr>
            <p:cNvPr id="85009" name="Rectangle 42"/>
            <p:cNvSpPr>
              <a:spLocks noChangeArrowheads="1"/>
            </p:cNvSpPr>
            <p:nvPr/>
          </p:nvSpPr>
          <p:spPr bwMode="auto">
            <a:xfrm>
              <a:off x="42" y="1392"/>
              <a:ext cx="3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n1</a:t>
              </a:r>
            </a:p>
          </p:txBody>
        </p:sp>
      </p:grpSp>
      <p:grpSp>
        <p:nvGrpSpPr>
          <p:cNvPr id="7" name="Group 43"/>
          <p:cNvGrpSpPr/>
          <p:nvPr/>
        </p:nvGrpSpPr>
        <p:grpSpPr bwMode="auto">
          <a:xfrm>
            <a:off x="2971800" y="5181600"/>
            <a:ext cx="4114800" cy="434975"/>
            <a:chOff x="0" y="0"/>
            <a:chExt cx="2592" cy="274"/>
          </a:xfrm>
        </p:grpSpPr>
        <p:sp>
          <p:nvSpPr>
            <p:cNvPr id="85003" name="Rectangle 44"/>
            <p:cNvSpPr>
              <a:spLocks noChangeArrowheads="1"/>
            </p:cNvSpPr>
            <p:nvPr/>
          </p:nvSpPr>
          <p:spPr bwMode="auto">
            <a:xfrm>
              <a:off x="1776" y="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dirty="0">
                  <a:latin typeface="Times New Roman" panose="02020603050405020304" pitchFamily="18" charset="0"/>
                </a:rPr>
                <a:t>输出层</a:t>
              </a:r>
            </a:p>
          </p:txBody>
        </p:sp>
        <p:sp>
          <p:nvSpPr>
            <p:cNvPr id="85004" name="Rectangle 45"/>
            <p:cNvSpPr>
              <a:spLocks noChangeArrowheads="1"/>
            </p:cNvSpPr>
            <p:nvPr/>
          </p:nvSpPr>
          <p:spPr bwMode="auto">
            <a:xfrm>
              <a:off x="0" y="24"/>
              <a:ext cx="6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	</a:t>
              </a:r>
            </a:p>
          </p:txBody>
        </p:sp>
      </p:grpSp>
      <p:grpSp>
        <p:nvGrpSpPr>
          <p:cNvPr id="49" name="组 9"/>
          <p:cNvGrpSpPr/>
          <p:nvPr/>
        </p:nvGrpSpPr>
        <p:grpSpPr>
          <a:xfrm>
            <a:off x="8400804" y="0"/>
            <a:ext cx="733409" cy="6858000"/>
            <a:chOff x="9055676" y="0"/>
            <a:chExt cx="3136324" cy="6858000"/>
          </a:xfrm>
        </p:grpSpPr>
        <p:sp>
          <p:nvSpPr>
            <p:cNvPr id="50"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1"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2"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3" name="矩形 52"/>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54"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55"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56" name="标题 1"/>
          <p:cNvSpPr txBox="1"/>
          <p:nvPr/>
        </p:nvSpPr>
        <p:spPr>
          <a:xfrm>
            <a:off x="734727" y="16948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
        <p:nvSpPr>
          <p:cNvPr id="57" name="Rectangle 2"/>
          <p:cNvSpPr txBox="1">
            <a:spLocks noChangeArrowheads="1"/>
          </p:cNvSpPr>
          <p:nvPr/>
        </p:nvSpPr>
        <p:spPr>
          <a:xfrm>
            <a:off x="796167" y="731608"/>
            <a:ext cx="4446270" cy="7196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pPr>
              <a:lnSpc>
                <a:spcPct val="100000"/>
              </a:lnSpc>
            </a:pPr>
            <a:r>
              <a:rPr lang="en-US" altLang="zh-CN" sz="2400" b="1" dirty="0">
                <a:latin typeface="华文宋体" panose="02010600040101010101" pitchFamily="2" charset="-122"/>
                <a:ea typeface="华文宋体" panose="02010600040101010101" pitchFamily="2" charset="-122"/>
              </a:rPr>
              <a:t>2) </a:t>
            </a:r>
            <a:r>
              <a:rPr lang="zh-CN" altLang="en-US" sz="2400" b="1" dirty="0">
                <a:latin typeface="华文宋体" panose="02010600040101010101" pitchFamily="2" charset="-122"/>
                <a:ea typeface="华文宋体" panose="02010600040101010101" pitchFamily="2" charset="-122"/>
              </a:rPr>
              <a:t>网络的分层结构</a:t>
            </a:r>
            <a:endParaRPr lang="en-US" altLang="zh-CN" sz="2400" b="1" dirty="0">
              <a:latin typeface="华文宋体" panose="02010600040101010101" pitchFamily="2" charset="-122"/>
              <a:ea typeface="华文宋体" panose="02010600040101010101" pitchFamily="2" charset="-122"/>
            </a:endParaRPr>
          </a:p>
          <a:p>
            <a:pPr algn="just">
              <a:lnSpc>
                <a:spcPct val="100000"/>
              </a:lnSpc>
            </a:pPr>
            <a:r>
              <a:rPr lang="en-US" altLang="zh-CN" sz="2400" b="1" dirty="0">
                <a:latin typeface="华文宋体" panose="02010600040101010101" pitchFamily="2" charset="-122"/>
                <a:ea typeface="华文宋体" panose="02010600040101010101" pitchFamily="2" charset="-122"/>
              </a:rPr>
              <a:t>(1)</a:t>
            </a:r>
            <a:r>
              <a:rPr lang="zh-CN" altLang="en-US" sz="2400" b="1" dirty="0">
                <a:latin typeface="华文宋体" panose="02010600040101010101" pitchFamily="2" charset="-122"/>
                <a:ea typeface="华文宋体" panose="02010600040101010101" pitchFamily="2" charset="-122"/>
              </a:rPr>
              <a:t>简单单级网</a:t>
            </a:r>
            <a:r>
              <a:rPr lang="zh-CN" altLang="en-US" sz="2400" dirty="0">
                <a:latin typeface="华文宋体" panose="02010600040101010101" pitchFamily="2" charset="-122"/>
                <a:ea typeface="华文宋体" panose="02010600040101010101" pitchFamily="2" charset="-122"/>
              </a:rPr>
              <a:t> </a:t>
            </a:r>
            <a:r>
              <a:rPr lang="zh-CN" altLang="en-US" sz="2400" b="1" dirty="0">
                <a:latin typeface="华文宋体" panose="02010600040101010101" pitchFamily="2" charset="-122"/>
                <a:ea typeface="华文宋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4C0A25DD-AF89-4B27-9E5A-22D7A01E27DC}" type="slidenum">
              <a:rPr lang="en-US" altLang="zh-CN" sz="1400"/>
              <a:t>83</a:t>
            </a:fld>
            <a:endParaRPr lang="en-US" altLang="zh-CN" sz="1400"/>
          </a:p>
        </p:txBody>
      </p:sp>
      <p:sp>
        <p:nvSpPr>
          <p:cNvPr id="86020" name="Rectangle 2"/>
          <p:cNvSpPr>
            <a:spLocks noGrp="1" noChangeArrowheads="1"/>
          </p:cNvSpPr>
          <p:nvPr>
            <p:ph type="title" idx="4294967295"/>
          </p:nvPr>
        </p:nvSpPr>
        <p:spPr>
          <a:xfrm>
            <a:off x="958670" y="1179759"/>
            <a:ext cx="5132070" cy="676785"/>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(1)</a:t>
            </a:r>
            <a:r>
              <a:rPr lang="zh-CN" altLang="en-US" sz="2800" b="1" dirty="0">
                <a:latin typeface="华文宋体" panose="02010600040101010101" pitchFamily="2" charset="-122"/>
                <a:ea typeface="华文宋体" panose="02010600040101010101" pitchFamily="2" charset="-122"/>
              </a:rPr>
              <a:t>简单单级网</a:t>
            </a:r>
          </a:p>
        </p:txBody>
      </p:sp>
      <p:sp>
        <p:nvSpPr>
          <p:cNvPr id="86021" name="Rectangle 3"/>
          <p:cNvSpPr>
            <a:spLocks noGrp="1" noChangeArrowheads="1"/>
          </p:cNvSpPr>
          <p:nvPr>
            <p:ph type="body" idx="4294967295"/>
          </p:nvPr>
        </p:nvSpPr>
        <p:spPr>
          <a:xfrm>
            <a:off x="459680" y="1893886"/>
            <a:ext cx="7765350" cy="4351338"/>
          </a:xfrm>
        </p:spPr>
        <p:txBody>
          <a:bodyPr>
            <a:normAutofit lnSpcReduction="10000"/>
          </a:bodyPr>
          <a:lstStyle/>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W=</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ij</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宋体" panose="02010600030101010101" pitchFamily="2" charset="-122"/>
                <a:ea typeface="宋体" panose="02010600030101010101" pitchFamily="2" charset="-122"/>
              </a:rPr>
              <a:t>输出层的第</a:t>
            </a:r>
            <a:r>
              <a:rPr lang="en-US" altLang="zh-CN" sz="2800" b="1" dirty="0">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个神经元的网络输入记为</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j</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Times New Roman" panose="02020603050405020304" pitchFamily="18" charset="0"/>
                <a:ea typeface="宋体" panose="02010600030101010101" pitchFamily="2" charset="-122"/>
              </a:rPr>
              <a:t>	</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j</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1</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1j</a:t>
            </a:r>
            <a:r>
              <a:rPr lang="en-US" altLang="zh-CN" sz="2800" b="1" dirty="0">
                <a:latin typeface="Times New Roman" panose="02020603050405020304" pitchFamily="18" charset="0"/>
                <a:ea typeface="宋体" panose="02010600030101010101" pitchFamily="2" charset="-122"/>
              </a:rPr>
              <a:t>+x</a:t>
            </a:r>
            <a:r>
              <a:rPr lang="en-US" altLang="zh-CN" sz="2800" b="1" baseline="-30000" dirty="0">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w</a:t>
            </a:r>
            <a:r>
              <a:rPr lang="en-US" altLang="zh-CN" sz="2800" b="1" baseline="-30000" dirty="0">
                <a:latin typeface="Times New Roman" panose="02020603050405020304" pitchFamily="18" charset="0"/>
                <a:ea typeface="宋体" panose="02010600030101010101" pitchFamily="2" charset="-122"/>
              </a:rPr>
              <a:t>2j</a:t>
            </a:r>
            <a:r>
              <a:rPr lang="en-US" altLang="zh-CN" sz="2800" b="1" dirty="0">
                <a:latin typeface="Times New Roman" panose="02020603050405020304" pitchFamily="18" charset="0"/>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x</a:t>
            </a:r>
            <a:r>
              <a:rPr lang="en-US" altLang="zh-CN" sz="2800" b="1" baseline="-30000" dirty="0" err="1">
                <a:latin typeface="Times New Roman" panose="02020603050405020304" pitchFamily="18" charset="0"/>
                <a:ea typeface="宋体" panose="02010600030101010101" pitchFamily="2" charset="-122"/>
              </a:rPr>
              <a:t>n</a:t>
            </a:r>
            <a:r>
              <a:rPr lang="en-US" altLang="zh-CN" sz="2800" b="1" dirty="0" err="1">
                <a:latin typeface="Times New Roman" panose="02020603050405020304" pitchFamily="18" charset="0"/>
                <a:ea typeface="宋体" panose="02010600030101010101" pitchFamily="2" charset="-122"/>
              </a:rPr>
              <a:t>w</a:t>
            </a:r>
            <a:r>
              <a:rPr lang="en-US" altLang="zh-CN" sz="2800" b="1" baseline="-30000" dirty="0" err="1">
                <a:latin typeface="Times New Roman" panose="02020603050405020304" pitchFamily="18" charset="0"/>
                <a:ea typeface="宋体" panose="02010600030101010101" pitchFamily="2" charset="-122"/>
              </a:rPr>
              <a:t>nj</a:t>
            </a:r>
            <a:endParaRPr lang="en-US" altLang="zh-CN" sz="2800" b="1" dirty="0">
              <a:latin typeface="Times New Roman" panose="02020603050405020304" pitchFamily="18" charset="0"/>
              <a:ea typeface="宋体" panose="02010600030101010101" pitchFamily="2" charset="-122"/>
            </a:endParaRPr>
          </a:p>
          <a:p>
            <a:pPr lvl="1" algn="just" eaLnBrk="1" hangingPunct="1">
              <a:lnSpc>
                <a:spcPct val="130000"/>
              </a:lnSpc>
            </a:pPr>
            <a:r>
              <a:rPr lang="zh-CN" altLang="en-US" sz="2800" b="1" dirty="0">
                <a:latin typeface="宋体" panose="02010600030101010101" pitchFamily="2" charset="-122"/>
                <a:ea typeface="宋体" panose="02010600030101010101" pitchFamily="2" charset="-122"/>
              </a:rPr>
              <a:t>其中</a:t>
            </a:r>
            <a:r>
              <a:rPr lang="en-US" altLang="zh-CN" sz="2800" b="1" dirty="0">
                <a:latin typeface="Times New Roman" panose="02020603050405020304" pitchFamily="18" charset="0"/>
                <a:ea typeface="宋体" panose="02010600030101010101" pitchFamily="2" charset="-122"/>
              </a:rPr>
              <a:t>, 1≤ j ≤ m</a:t>
            </a:r>
            <a:r>
              <a:rPr lang="zh-CN" altLang="en-US" sz="2800" b="1" dirty="0">
                <a:latin typeface="宋体" panose="02010600030101010101" pitchFamily="2" charset="-122"/>
                <a:ea typeface="宋体" panose="02010600030101010101" pitchFamily="2" charset="-122"/>
              </a:rPr>
              <a:t>。取</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NET=</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en-US" altLang="zh-CN" sz="2800" b="1" baseline="-30000" dirty="0">
                <a:latin typeface="Times New Roman" panose="02020603050405020304" pitchFamily="18" charset="0"/>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en-US" altLang="zh-CN" sz="2800" b="1" baseline="-30000" dirty="0">
                <a:latin typeface="Times New Roman" panose="02020603050405020304" pitchFamily="18" charset="0"/>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a:t>
            </a:r>
            <a:r>
              <a:rPr lang="en-US" altLang="zh-CN" sz="2800" b="1" dirty="0" err="1">
                <a:latin typeface="Times New Roman" panose="02020603050405020304" pitchFamily="18" charset="0"/>
                <a:ea typeface="宋体" panose="02010600030101010101" pitchFamily="2" charset="-122"/>
              </a:rPr>
              <a:t>net</a:t>
            </a:r>
            <a:r>
              <a:rPr lang="en-US" altLang="zh-CN" sz="2800" b="1" baseline="-30000" dirty="0" err="1">
                <a:latin typeface="Times New Roman" panose="02020603050405020304" pitchFamily="18" charset="0"/>
                <a:ea typeface="宋体" panose="02010600030101010101" pitchFamily="2" charset="-122"/>
              </a:rPr>
              <a:t>m</a:t>
            </a:r>
            <a:r>
              <a:rPr lang="zh-CN" altLang="en-US" sz="2800" b="1" dirty="0">
                <a:latin typeface="宋体" panose="02010600030101010101" pitchFamily="2" charset="-122"/>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NET=XW</a:t>
            </a:r>
          </a:p>
          <a:p>
            <a:pPr lvl="1" algn="just" eaLnBrk="1" hangingPunct="1">
              <a:lnSpc>
                <a:spcPct val="130000"/>
              </a:lnSpc>
            </a:pPr>
            <a:r>
              <a:rPr lang="en-US" altLang="zh-CN" sz="2800" b="1" dirty="0">
                <a:latin typeface="Times New Roman" panose="02020603050405020304" pitchFamily="18" charset="0"/>
                <a:ea typeface="宋体" panose="02010600030101010101" pitchFamily="2" charset="-122"/>
              </a:rPr>
              <a:t>O=F</a:t>
            </a:r>
            <a:r>
              <a:rPr lang="zh-CN" altLang="en-US" sz="2800" b="1" dirty="0">
                <a:latin typeface="宋体" panose="02010600030101010101" pitchFamily="2" charset="-122"/>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NET</a:t>
            </a:r>
            <a:r>
              <a:rPr lang="zh-CN" altLang="en-US" sz="2800" b="1" dirty="0">
                <a:latin typeface="宋体" panose="02010600030101010101" pitchFamily="2" charset="-122"/>
                <a:ea typeface="宋体" panose="02010600030101010101" pitchFamily="2" charset="-122"/>
              </a:rPr>
              <a:t>）</a:t>
            </a:r>
            <a:endParaRPr lang="zh-CN" altLang="en-US" sz="2800" dirty="0">
              <a:ea typeface="宋体" panose="02010600030101010101" pitchFamily="2" charset="-122"/>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C3EFAD5-34AD-42EA-9AAF-2BADCF055B78}" type="datetime1">
              <a:rPr lang="zh-CN" altLang="en-US" sz="1400"/>
              <a:t>2025/11/4</a:t>
            </a:fld>
            <a:endParaRPr lang="zh-CN" altLang="en-US" sz="1400"/>
          </a:p>
        </p:txBody>
      </p:sp>
      <p:sp>
        <p:nvSpPr>
          <p:cNvPr id="8704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F1746E8-E37F-405E-A9A4-51DDE7F1E5D9}" type="slidenum">
              <a:rPr lang="en-US" altLang="zh-CN" sz="1400"/>
              <a:t>84</a:t>
            </a:fld>
            <a:endParaRPr lang="en-US" altLang="zh-CN" sz="1400"/>
          </a:p>
        </p:txBody>
      </p:sp>
      <p:sp>
        <p:nvSpPr>
          <p:cNvPr id="87044" name="Rectangle 2"/>
          <p:cNvSpPr>
            <a:spLocks noGrp="1" noChangeArrowheads="1"/>
          </p:cNvSpPr>
          <p:nvPr>
            <p:ph type="title" idx="4294967295"/>
          </p:nvPr>
        </p:nvSpPr>
        <p:spPr>
          <a:xfrm>
            <a:off x="628650" y="829809"/>
            <a:ext cx="5924550" cy="860880"/>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单级横向反馈网</a:t>
            </a:r>
            <a:endParaRPr lang="zh-CN" altLang="en-US" sz="2800" dirty="0">
              <a:latin typeface="华文宋体" panose="02010600040101010101" pitchFamily="2" charset="-122"/>
              <a:ea typeface="华文宋体" panose="02010600040101010101" pitchFamily="2" charset="-122"/>
            </a:endParaRPr>
          </a:p>
        </p:txBody>
      </p:sp>
      <p:grpSp>
        <p:nvGrpSpPr>
          <p:cNvPr id="6" name="组合 5"/>
          <p:cNvGrpSpPr/>
          <p:nvPr/>
        </p:nvGrpSpPr>
        <p:grpSpPr>
          <a:xfrm>
            <a:off x="953387" y="1690689"/>
            <a:ext cx="6697663" cy="4279900"/>
            <a:chOff x="779339" y="1828800"/>
            <a:chExt cx="6697663" cy="4279900"/>
          </a:xfrm>
        </p:grpSpPr>
        <p:grpSp>
          <p:nvGrpSpPr>
            <p:cNvPr id="2" name="Group 3"/>
            <p:cNvGrpSpPr/>
            <p:nvPr/>
          </p:nvGrpSpPr>
          <p:grpSpPr bwMode="auto">
            <a:xfrm>
              <a:off x="779339" y="2016125"/>
              <a:ext cx="6697663" cy="4092575"/>
              <a:chOff x="0" y="0"/>
              <a:chExt cx="4219" cy="2578"/>
            </a:xfrm>
          </p:grpSpPr>
          <p:sp>
            <p:nvSpPr>
              <p:cNvPr id="87065" name="Rectangle 4"/>
              <p:cNvSpPr>
                <a:spLocks noChangeArrowheads="1"/>
              </p:cNvSpPr>
              <p:nvPr/>
            </p:nvSpPr>
            <p:spPr bwMode="auto">
              <a:xfrm>
                <a:off x="2736" y="2304"/>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zh-CN" altLang="en-US" sz="2000" b="1">
                    <a:latin typeface="Times New Roman" panose="02020603050405020304" pitchFamily="18" charset="0"/>
                  </a:rPr>
                  <a:t>输出层</a:t>
                </a:r>
              </a:p>
            </p:txBody>
          </p:sp>
          <p:grpSp>
            <p:nvGrpSpPr>
              <p:cNvPr id="87066" name="Group 5"/>
              <p:cNvGrpSpPr/>
              <p:nvPr/>
            </p:nvGrpSpPr>
            <p:grpSpPr bwMode="auto">
              <a:xfrm>
                <a:off x="0" y="192"/>
                <a:ext cx="4128" cy="2064"/>
                <a:chOff x="0" y="0"/>
                <a:chExt cx="5220" cy="1716"/>
              </a:xfrm>
            </p:grpSpPr>
            <p:sp>
              <p:nvSpPr>
                <p:cNvPr id="87081" name="Oval 6"/>
                <p:cNvSpPr>
                  <a:spLocks noChangeArrowheads="1"/>
                </p:cNvSpPr>
                <p:nvPr/>
              </p:nvSpPr>
              <p:spPr bwMode="auto">
                <a:xfrm>
                  <a:off x="1440" y="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2" name="Oval 7"/>
                <p:cNvSpPr>
                  <a:spLocks noChangeArrowheads="1"/>
                </p:cNvSpPr>
                <p:nvPr/>
              </p:nvSpPr>
              <p:spPr bwMode="auto">
                <a:xfrm>
                  <a:off x="1440" y="1560"/>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3" name="Oval 8"/>
                <p:cNvSpPr>
                  <a:spLocks noChangeArrowheads="1"/>
                </p:cNvSpPr>
                <p:nvPr/>
              </p:nvSpPr>
              <p:spPr bwMode="auto">
                <a:xfrm>
                  <a:off x="1440" y="62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4" name="Rectangle 9"/>
                <p:cNvSpPr>
                  <a:spLocks noChangeArrowheads="1"/>
                </p:cNvSpPr>
                <p:nvPr/>
              </p:nvSpPr>
              <p:spPr bwMode="auto">
                <a:xfrm>
                  <a:off x="3960" y="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5" name="Rectangle 10"/>
                <p:cNvSpPr>
                  <a:spLocks noChangeArrowheads="1"/>
                </p:cNvSpPr>
                <p:nvPr/>
              </p:nvSpPr>
              <p:spPr bwMode="auto">
                <a:xfrm>
                  <a:off x="3960" y="624"/>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6" name="Rectangle 11"/>
                <p:cNvSpPr>
                  <a:spLocks noChangeArrowheads="1"/>
                </p:cNvSpPr>
                <p:nvPr/>
              </p:nvSpPr>
              <p:spPr bwMode="auto">
                <a:xfrm>
                  <a:off x="3960" y="1560"/>
                  <a:ext cx="180" cy="156"/>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87" name="Line 12"/>
                <p:cNvSpPr>
                  <a:spLocks noChangeShapeType="1"/>
                </p:cNvSpPr>
                <p:nvPr/>
              </p:nvSpPr>
              <p:spPr bwMode="auto">
                <a:xfrm>
                  <a:off x="0" y="81"/>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8" name="Line 13"/>
                <p:cNvSpPr>
                  <a:spLocks noChangeShapeType="1"/>
                </p:cNvSpPr>
                <p:nvPr/>
              </p:nvSpPr>
              <p:spPr bwMode="auto">
                <a:xfrm>
                  <a:off x="0" y="684"/>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89" name="Line 14"/>
                <p:cNvSpPr>
                  <a:spLocks noChangeShapeType="1"/>
                </p:cNvSpPr>
                <p:nvPr/>
              </p:nvSpPr>
              <p:spPr bwMode="auto">
                <a:xfrm>
                  <a:off x="0" y="1626"/>
                  <a:ext cx="14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0" name="Line 15"/>
                <p:cNvSpPr>
                  <a:spLocks noChangeShapeType="1"/>
                </p:cNvSpPr>
                <p:nvPr/>
              </p:nvSpPr>
              <p:spPr bwMode="auto">
                <a:xfrm>
                  <a:off x="4140" y="75"/>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1" name="Line 16"/>
                <p:cNvSpPr>
                  <a:spLocks noChangeShapeType="1"/>
                </p:cNvSpPr>
                <p:nvPr/>
              </p:nvSpPr>
              <p:spPr bwMode="auto">
                <a:xfrm>
                  <a:off x="4140" y="699"/>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2" name="Line 17"/>
                <p:cNvSpPr>
                  <a:spLocks noChangeShapeType="1"/>
                </p:cNvSpPr>
                <p:nvPr/>
              </p:nvSpPr>
              <p:spPr bwMode="auto">
                <a:xfrm>
                  <a:off x="4140" y="162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3" name="Line 18"/>
                <p:cNvSpPr>
                  <a:spLocks noChangeShapeType="1"/>
                </p:cNvSpPr>
                <p:nvPr/>
              </p:nvSpPr>
              <p:spPr bwMode="auto">
                <a:xfrm>
                  <a:off x="1620" y="7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4" name="Line 19"/>
                <p:cNvSpPr>
                  <a:spLocks noChangeShapeType="1"/>
                </p:cNvSpPr>
                <p:nvPr/>
              </p:nvSpPr>
              <p:spPr bwMode="auto">
                <a:xfrm>
                  <a:off x="1620" y="684"/>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5" name="Line 20"/>
                <p:cNvSpPr>
                  <a:spLocks noChangeShapeType="1"/>
                </p:cNvSpPr>
                <p:nvPr/>
              </p:nvSpPr>
              <p:spPr bwMode="auto">
                <a:xfrm>
                  <a:off x="1620" y="1635"/>
                  <a:ext cx="23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6" name="Line 21"/>
                <p:cNvSpPr>
                  <a:spLocks noChangeShapeType="1"/>
                </p:cNvSpPr>
                <p:nvPr/>
              </p:nvSpPr>
              <p:spPr bwMode="auto">
                <a:xfrm>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7" name="Line 22"/>
                <p:cNvSpPr>
                  <a:spLocks noChangeShapeType="1"/>
                </p:cNvSpPr>
                <p:nvPr/>
              </p:nvSpPr>
              <p:spPr bwMode="auto">
                <a:xfrm>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8" name="Line 23"/>
                <p:cNvSpPr>
                  <a:spLocks noChangeShapeType="1"/>
                </p:cNvSpPr>
                <p:nvPr/>
              </p:nvSpPr>
              <p:spPr bwMode="auto">
                <a:xfrm>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99" name="Line 24"/>
                <p:cNvSpPr>
                  <a:spLocks noChangeShapeType="1"/>
                </p:cNvSpPr>
                <p:nvPr/>
              </p:nvSpPr>
              <p:spPr bwMode="auto">
                <a:xfrm flipV="1">
                  <a:off x="1620" y="156"/>
                  <a:ext cx="234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25"/>
                <p:cNvSpPr>
                  <a:spLocks noChangeShapeType="1"/>
                </p:cNvSpPr>
                <p:nvPr/>
              </p:nvSpPr>
              <p:spPr bwMode="auto">
                <a:xfrm flipV="1">
                  <a:off x="1620" y="156"/>
                  <a:ext cx="2340" cy="14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101" name="Line 26"/>
                <p:cNvSpPr>
                  <a:spLocks noChangeShapeType="1"/>
                </p:cNvSpPr>
                <p:nvPr/>
              </p:nvSpPr>
              <p:spPr bwMode="auto">
                <a:xfrm flipV="1">
                  <a:off x="1620" y="780"/>
                  <a:ext cx="2340" cy="78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7067" name="Rectangle 27"/>
              <p:cNvSpPr>
                <a:spLocks noChangeArrowheads="1"/>
              </p:cNvSpPr>
              <p:nvPr/>
            </p:nvSpPr>
            <p:spPr bwMode="auto">
              <a:xfrm>
                <a:off x="0" y="4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endParaRPr lang="en-US" altLang="zh-CN" sz="2000" b="1">
                  <a:latin typeface="Times New Roman" panose="02020603050405020304" pitchFamily="18" charset="0"/>
                </a:endParaRPr>
              </a:p>
            </p:txBody>
          </p:sp>
          <p:sp>
            <p:nvSpPr>
              <p:cNvPr id="87068" name="Rectangle 28"/>
              <p:cNvSpPr>
                <a:spLocks noChangeArrowheads="1"/>
              </p:cNvSpPr>
              <p:nvPr/>
            </p:nvSpPr>
            <p:spPr bwMode="auto">
              <a:xfrm>
                <a:off x="3792" y="0"/>
                <a:ext cx="3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87069" name="Rectangle 29"/>
              <p:cNvSpPr>
                <a:spLocks noChangeArrowheads="1"/>
              </p:cNvSpPr>
              <p:nvPr/>
            </p:nvSpPr>
            <p:spPr bwMode="auto">
              <a:xfrm>
                <a:off x="1486" y="4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11</a:t>
                </a:r>
              </a:p>
            </p:txBody>
          </p:sp>
          <p:sp>
            <p:nvSpPr>
              <p:cNvPr id="87070" name="Rectangle 30"/>
              <p:cNvSpPr>
                <a:spLocks noChangeArrowheads="1"/>
              </p:cNvSpPr>
              <p:nvPr/>
            </p:nvSpPr>
            <p:spPr bwMode="auto">
              <a:xfrm>
                <a:off x="1501" y="528"/>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1m</a:t>
                </a:r>
              </a:p>
            </p:txBody>
          </p:sp>
          <p:sp>
            <p:nvSpPr>
              <p:cNvPr id="87071" name="Rectangle 31"/>
              <p:cNvSpPr>
                <a:spLocks noChangeArrowheads="1"/>
              </p:cNvSpPr>
              <p:nvPr/>
            </p:nvSpPr>
            <p:spPr bwMode="auto">
              <a:xfrm>
                <a:off x="192"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7072" name="Rectangle 32"/>
              <p:cNvSpPr>
                <a:spLocks noChangeArrowheads="1"/>
              </p:cNvSpPr>
              <p:nvPr/>
            </p:nvSpPr>
            <p:spPr bwMode="auto">
              <a:xfrm>
                <a:off x="3792" y="768"/>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7073" name="Rectangle 33"/>
              <p:cNvSpPr>
                <a:spLocks noChangeArrowheads="1"/>
              </p:cNvSpPr>
              <p:nvPr/>
            </p:nvSpPr>
            <p:spPr bwMode="auto">
              <a:xfrm>
                <a:off x="1501" y="1056"/>
                <a:ext cx="3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2m</a:t>
                </a:r>
              </a:p>
            </p:txBody>
          </p:sp>
          <p:sp>
            <p:nvSpPr>
              <p:cNvPr id="87074" name="Rectangle 34"/>
              <p:cNvSpPr>
                <a:spLocks noChangeArrowheads="1"/>
              </p:cNvSpPr>
              <p:nvPr/>
            </p:nvSpPr>
            <p:spPr bwMode="auto">
              <a:xfrm>
                <a:off x="258" y="14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5" name="Rectangle 35"/>
              <p:cNvSpPr>
                <a:spLocks noChangeArrowheads="1"/>
              </p:cNvSpPr>
              <p:nvPr/>
            </p:nvSpPr>
            <p:spPr bwMode="auto">
              <a:xfrm>
                <a:off x="1221" y="149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6" name="Rectangle 36"/>
              <p:cNvSpPr>
                <a:spLocks noChangeArrowheads="1"/>
              </p:cNvSpPr>
              <p:nvPr/>
            </p:nvSpPr>
            <p:spPr bwMode="auto">
              <a:xfrm>
                <a:off x="3110" y="148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7077" name="Rectangle 37"/>
              <p:cNvSpPr>
                <a:spLocks noChangeArrowheads="1"/>
              </p:cNvSpPr>
              <p:nvPr/>
            </p:nvSpPr>
            <p:spPr bwMode="auto">
              <a:xfrm>
                <a:off x="145" y="1920"/>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87078" name="Rectangle 38"/>
              <p:cNvSpPr>
                <a:spLocks noChangeArrowheads="1"/>
              </p:cNvSpPr>
              <p:nvPr/>
            </p:nvSpPr>
            <p:spPr bwMode="auto">
              <a:xfrm>
                <a:off x="3936" y="1872"/>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87079" name="Rectangle 39"/>
              <p:cNvSpPr>
                <a:spLocks noChangeArrowheads="1"/>
              </p:cNvSpPr>
              <p:nvPr/>
            </p:nvSpPr>
            <p:spPr bwMode="auto">
              <a:xfrm>
                <a:off x="1344" y="1440"/>
                <a:ext cx="48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w</a:t>
                </a:r>
                <a:r>
                  <a:rPr lang="en-US" altLang="zh-CN" sz="2000" b="1" baseline="-30000">
                    <a:latin typeface="Times New Roman" panose="02020603050405020304" pitchFamily="18" charset="0"/>
                  </a:rPr>
                  <a:t>n1</a:t>
                </a:r>
              </a:p>
            </p:txBody>
          </p:sp>
          <p:sp>
            <p:nvSpPr>
              <p:cNvPr id="87080" name="Rectangle 40"/>
              <p:cNvSpPr>
                <a:spLocks noChangeArrowheads="1"/>
              </p:cNvSpPr>
              <p:nvPr/>
            </p:nvSpPr>
            <p:spPr bwMode="auto">
              <a:xfrm>
                <a:off x="960" y="2328"/>
                <a:ext cx="6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	</a:t>
                </a:r>
              </a:p>
            </p:txBody>
          </p:sp>
        </p:grpSp>
        <p:grpSp>
          <p:nvGrpSpPr>
            <p:cNvPr id="5" name="组合 4"/>
            <p:cNvGrpSpPr/>
            <p:nvPr/>
          </p:nvGrpSpPr>
          <p:grpSpPr>
            <a:xfrm>
              <a:off x="5943600" y="1828800"/>
              <a:ext cx="1295400" cy="3581400"/>
              <a:chOff x="5943600" y="1828800"/>
              <a:chExt cx="1295400" cy="3581400"/>
            </a:xfrm>
          </p:grpSpPr>
          <p:sp>
            <p:nvSpPr>
              <p:cNvPr id="87048" name="Line 42"/>
              <p:cNvSpPr>
                <a:spLocks noChangeShapeType="1"/>
              </p:cNvSpPr>
              <p:nvPr/>
            </p:nvSpPr>
            <p:spPr bwMode="auto">
              <a:xfrm flipH="1">
                <a:off x="5943600" y="2057400"/>
                <a:ext cx="914400" cy="3276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7049" name="Group 43"/>
              <p:cNvGrpSpPr/>
              <p:nvPr/>
            </p:nvGrpSpPr>
            <p:grpSpPr bwMode="auto">
              <a:xfrm>
                <a:off x="5943600" y="1828800"/>
                <a:ext cx="1295400" cy="3581400"/>
                <a:chOff x="0" y="0"/>
                <a:chExt cx="816" cy="2256"/>
              </a:xfrm>
            </p:grpSpPr>
            <p:sp>
              <p:nvSpPr>
                <p:cNvPr id="87050" name="Oval 44"/>
                <p:cNvSpPr>
                  <a:spLocks noChangeArrowheads="1"/>
                </p:cNvSpPr>
                <p:nvPr/>
              </p:nvSpPr>
              <p:spPr bwMode="auto">
                <a:xfrm>
                  <a:off x="528" y="0"/>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1" name="Oval 45"/>
                <p:cNvSpPr>
                  <a:spLocks noChangeArrowheads="1"/>
                </p:cNvSpPr>
                <p:nvPr/>
              </p:nvSpPr>
              <p:spPr bwMode="auto">
                <a:xfrm>
                  <a:off x="480" y="1632"/>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2" name="Oval 46"/>
                <p:cNvSpPr>
                  <a:spLocks noChangeArrowheads="1"/>
                </p:cNvSpPr>
                <p:nvPr/>
              </p:nvSpPr>
              <p:spPr bwMode="auto">
                <a:xfrm>
                  <a:off x="528" y="720"/>
                  <a:ext cx="144" cy="144"/>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7053" name="Line 47"/>
                <p:cNvSpPr>
                  <a:spLocks noChangeShapeType="1"/>
                </p:cNvSpPr>
                <p:nvPr/>
              </p:nvSpPr>
              <p:spPr bwMode="auto">
                <a:xfrm flipV="1">
                  <a:off x="576" y="1776"/>
                  <a:ext cx="0"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4" name="Line 48"/>
                <p:cNvSpPr>
                  <a:spLocks noChangeShapeType="1"/>
                </p:cNvSpPr>
                <p:nvPr/>
              </p:nvSpPr>
              <p:spPr bwMode="auto">
                <a:xfrm flipV="1">
                  <a:off x="624" y="864"/>
                  <a:ext cx="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5" name="Line 49"/>
                <p:cNvSpPr>
                  <a:spLocks noChangeShapeType="1"/>
                </p:cNvSpPr>
                <p:nvPr/>
              </p:nvSpPr>
              <p:spPr bwMode="auto">
                <a:xfrm flipV="1">
                  <a:off x="624" y="96"/>
                  <a:ext cx="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6" name="Line 50"/>
                <p:cNvSpPr>
                  <a:spLocks noChangeShapeType="1"/>
                </p:cNvSpPr>
                <p:nvPr/>
              </p:nvSpPr>
              <p:spPr bwMode="auto">
                <a:xfrm flipH="1">
                  <a:off x="0" y="96"/>
                  <a:ext cx="528"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7" name="Line 51"/>
                <p:cNvSpPr>
                  <a:spLocks noChangeShapeType="1"/>
                </p:cNvSpPr>
                <p:nvPr/>
              </p:nvSpPr>
              <p:spPr bwMode="auto">
                <a:xfrm flipH="1">
                  <a:off x="0" y="144"/>
                  <a:ext cx="528" cy="91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8" name="Line 52"/>
                <p:cNvSpPr>
                  <a:spLocks noChangeShapeType="1"/>
                </p:cNvSpPr>
                <p:nvPr/>
              </p:nvSpPr>
              <p:spPr bwMode="auto">
                <a:xfrm flipH="1">
                  <a:off x="0" y="816"/>
                  <a:ext cx="528"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59" name="Line 53"/>
                <p:cNvSpPr>
                  <a:spLocks noChangeShapeType="1"/>
                </p:cNvSpPr>
                <p:nvPr/>
              </p:nvSpPr>
              <p:spPr bwMode="auto">
                <a:xfrm flipH="1" flipV="1">
                  <a:off x="48" y="432"/>
                  <a:ext cx="48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0" name="Line 54"/>
                <p:cNvSpPr>
                  <a:spLocks noChangeShapeType="1"/>
                </p:cNvSpPr>
                <p:nvPr/>
              </p:nvSpPr>
              <p:spPr bwMode="auto">
                <a:xfrm flipH="1">
                  <a:off x="0" y="864"/>
                  <a:ext cx="528" cy="134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1" name="Line 55"/>
                <p:cNvSpPr>
                  <a:spLocks noChangeShapeType="1"/>
                </p:cNvSpPr>
                <p:nvPr/>
              </p:nvSpPr>
              <p:spPr bwMode="auto">
                <a:xfrm flipH="1" flipV="1">
                  <a:off x="48" y="480"/>
                  <a:ext cx="480" cy="115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2" name="Line 56"/>
                <p:cNvSpPr>
                  <a:spLocks noChangeShapeType="1"/>
                </p:cNvSpPr>
                <p:nvPr/>
              </p:nvSpPr>
              <p:spPr bwMode="auto">
                <a:xfrm flipH="1" flipV="1">
                  <a:off x="48" y="1248"/>
                  <a:ext cx="43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3" name="Line 57"/>
                <p:cNvSpPr>
                  <a:spLocks noChangeShapeType="1"/>
                </p:cNvSpPr>
                <p:nvPr/>
              </p:nvSpPr>
              <p:spPr bwMode="auto">
                <a:xfrm flipH="1">
                  <a:off x="0" y="1776"/>
                  <a:ext cx="528"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064" name="Text Box 58"/>
                <p:cNvSpPr txBox="1">
                  <a:spLocks noChangeArrowheads="1"/>
                </p:cNvSpPr>
                <p:nvPr/>
              </p:nvSpPr>
              <p:spPr bwMode="auto">
                <a:xfrm>
                  <a:off x="480" y="1392"/>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V</a:t>
                  </a:r>
                </a:p>
              </p:txBody>
            </p:sp>
          </p:grpSp>
        </p:grpSp>
      </p:grpSp>
      <p:sp>
        <p:nvSpPr>
          <p:cNvPr id="87100"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ABC0FB1B-BD0A-4C5E-8DFF-2D83FD035046}"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62" name="组 9"/>
          <p:cNvGrpSpPr/>
          <p:nvPr/>
        </p:nvGrpSpPr>
        <p:grpSpPr>
          <a:xfrm>
            <a:off x="8400804" y="0"/>
            <a:ext cx="733409" cy="6858000"/>
            <a:chOff x="9055676" y="0"/>
            <a:chExt cx="3136324" cy="6858000"/>
          </a:xfrm>
        </p:grpSpPr>
        <p:sp>
          <p:nvSpPr>
            <p:cNvPr id="6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6" name="矩形 6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68"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69"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C891C65-ED14-467F-8D8E-B6181F1297B2}" type="slidenum">
              <a:rPr lang="en-US" altLang="zh-CN" sz="1400"/>
              <a:t>85</a:t>
            </a:fld>
            <a:endParaRPr lang="en-US" altLang="zh-CN" sz="1400"/>
          </a:p>
        </p:txBody>
      </p:sp>
      <p:sp>
        <p:nvSpPr>
          <p:cNvPr id="88068" name="Rectangle 2"/>
          <p:cNvSpPr>
            <a:spLocks noGrp="1" noChangeArrowheads="1"/>
          </p:cNvSpPr>
          <p:nvPr>
            <p:ph type="title" idx="4294967295"/>
          </p:nvPr>
        </p:nvSpPr>
        <p:spPr>
          <a:xfrm>
            <a:off x="363649" y="942096"/>
            <a:ext cx="6057900" cy="537652"/>
          </a:xfrm>
        </p:spPr>
        <p:txBody>
          <a:bodyPr>
            <a:normAutofit/>
          </a:bodyPr>
          <a:lstStyle/>
          <a:p>
            <a:pPr eaLnBrk="1" hangingPunct="1"/>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2</a:t>
            </a:r>
            <a:r>
              <a:rPr lang="zh-CN" altLang="en-US" sz="2800" b="1" dirty="0">
                <a:latin typeface="华文宋体" panose="02010600040101010101" pitchFamily="2" charset="-122"/>
                <a:ea typeface="华文宋体" panose="02010600040101010101" pitchFamily="2" charset="-122"/>
              </a:rPr>
              <a:t>）单级横向反馈网</a:t>
            </a:r>
            <a:r>
              <a:rPr lang="zh-CN" altLang="en-US" sz="2800" dirty="0">
                <a:latin typeface="华文宋体" panose="02010600040101010101" pitchFamily="2" charset="-122"/>
                <a:ea typeface="华文宋体" panose="02010600040101010101" pitchFamily="2" charset="-122"/>
              </a:rPr>
              <a:t> </a:t>
            </a:r>
          </a:p>
        </p:txBody>
      </p:sp>
      <p:sp>
        <p:nvSpPr>
          <p:cNvPr id="88069" name="Rectangle 3"/>
          <p:cNvSpPr>
            <a:spLocks noGrp="1" noChangeArrowheads="1"/>
          </p:cNvSpPr>
          <p:nvPr>
            <p:ph type="body" idx="4294967295"/>
          </p:nvPr>
        </p:nvSpPr>
        <p:spPr>
          <a:xfrm>
            <a:off x="699210" y="1519451"/>
            <a:ext cx="7069023" cy="5202023"/>
          </a:xfrm>
        </p:spPr>
        <p:txBody>
          <a:bodyPr>
            <a:noAutofit/>
          </a:bodyPr>
          <a:lstStyle/>
          <a:p>
            <a:pPr algn="just" eaLnBrk="1" hangingPunct="1">
              <a:lnSpc>
                <a:spcPct val="90000"/>
              </a:lnSpc>
            </a:pPr>
            <a:r>
              <a:rPr lang="en-US" altLang="zh-CN" b="1" dirty="0">
                <a:latin typeface="华文宋体" panose="02010600040101010101" pitchFamily="2" charset="-122"/>
                <a:ea typeface="华文宋体" panose="02010600040101010101" pitchFamily="2" charset="-122"/>
              </a:rPr>
              <a:t>V=</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v</a:t>
            </a:r>
            <a:r>
              <a:rPr lang="en-US" altLang="zh-CN" b="1" baseline="-30000" dirty="0" err="1">
                <a:latin typeface="华文宋体" panose="02010600040101010101" pitchFamily="2" charset="-122"/>
                <a:ea typeface="华文宋体" panose="02010600040101010101" pitchFamily="2" charset="-122"/>
              </a:rPr>
              <a:t>ij</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en-US" altLang="zh-CN" b="1" dirty="0">
                <a:latin typeface="华文宋体" panose="02010600040101010101" pitchFamily="2" charset="-122"/>
                <a:ea typeface="华文宋体" panose="02010600040101010101" pitchFamily="2" charset="-122"/>
              </a:rPr>
              <a:t>NET=XW+OV</a:t>
            </a:r>
          </a:p>
          <a:p>
            <a:pPr algn="just" eaLnBrk="1" hangingPunct="1">
              <a:lnSpc>
                <a:spcPct val="90000"/>
              </a:lnSpc>
            </a:pPr>
            <a:r>
              <a:rPr lang="en-US" altLang="zh-CN" b="1" dirty="0">
                <a:latin typeface="华文宋体" panose="02010600040101010101" pitchFamily="2" charset="-122"/>
                <a:ea typeface="华文宋体" panose="02010600040101010101" pitchFamily="2" charset="-122"/>
              </a:rPr>
              <a:t>O=F</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NET</a:t>
            </a:r>
            <a:r>
              <a:rPr lang="zh-CN" altLang="en-US" b="1" dirty="0">
                <a:latin typeface="华文宋体" panose="02010600040101010101" pitchFamily="2" charset="-122"/>
                <a:ea typeface="华文宋体" panose="02010600040101010101" pitchFamily="2" charset="-122"/>
              </a:rPr>
              <a:t>）</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时间参数</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神经元的状态在主时钟的控制下同步变化</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考虑</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总加在网上的情况</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NET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t+1</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=X</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W+O</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t</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V	</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O(t+1)=F(NET(t+1))</a:t>
            </a:r>
          </a:p>
          <a:p>
            <a:pPr lvl="1" algn="just" eaLnBrk="1" hangingPunct="1">
              <a:lnSpc>
                <a:spcPct val="90000"/>
              </a:lnSpc>
            </a:pPr>
            <a:r>
              <a:rPr lang="en-US" altLang="zh-CN" sz="2800" b="1" dirty="0">
                <a:latin typeface="华文宋体" panose="02010600040101010101" pitchFamily="2" charset="-122"/>
                <a:ea typeface="华文宋体" panose="02010600040101010101" pitchFamily="2" charset="-122"/>
              </a:rPr>
              <a:t>O</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0</a:t>
            </a:r>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=0</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考虑仅在</a:t>
            </a:r>
            <a:r>
              <a:rPr lang="en-US" altLang="zh-CN" b="1" dirty="0">
                <a:latin typeface="华文宋体" panose="02010600040101010101" pitchFamily="2" charset="-122"/>
                <a:ea typeface="华文宋体" panose="02010600040101010101" pitchFamily="2" charset="-122"/>
              </a:rPr>
              <a:t>t=0</a:t>
            </a:r>
            <a:r>
              <a:rPr lang="zh-CN" altLang="en-US" b="1" dirty="0">
                <a:latin typeface="华文宋体" panose="02010600040101010101" pitchFamily="2" charset="-122"/>
                <a:ea typeface="华文宋体" panose="02010600040101010101" pitchFamily="2" charset="-122"/>
              </a:rPr>
              <a:t>时加</a:t>
            </a:r>
            <a:r>
              <a:rPr lang="en-US" altLang="zh-CN" b="1" dirty="0">
                <a:latin typeface="华文宋体" panose="02010600040101010101" pitchFamily="2" charset="-122"/>
                <a:ea typeface="华文宋体" panose="02010600040101010101" pitchFamily="2" charset="-122"/>
              </a:rPr>
              <a:t>X</a:t>
            </a:r>
            <a:r>
              <a:rPr lang="zh-CN" altLang="en-US" b="1" dirty="0">
                <a:latin typeface="华文宋体" panose="02010600040101010101" pitchFamily="2" charset="-122"/>
                <a:ea typeface="华文宋体" panose="02010600040101010101" pitchFamily="2" charset="-122"/>
              </a:rPr>
              <a:t>的情况。 </a:t>
            </a:r>
          </a:p>
          <a:p>
            <a:pPr algn="just" eaLnBrk="1" hangingPunct="1">
              <a:lnSpc>
                <a:spcPct val="90000"/>
              </a:lnSpc>
            </a:pPr>
            <a:r>
              <a:rPr lang="zh-CN" altLang="en-US" b="1" dirty="0">
                <a:latin typeface="华文宋体" panose="02010600040101010101" pitchFamily="2" charset="-122"/>
                <a:ea typeface="华文宋体" panose="02010600040101010101" pitchFamily="2" charset="-122"/>
              </a:rPr>
              <a:t>稳定性判定</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 calcmode="lin" valueType="num">
                                      <p:cBhvr additive="base">
                                        <p:cTn id="7" dur="500" fill="hold"/>
                                        <p:tgtEl>
                                          <p:spTgt spid="880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8069">
                                            <p:txEl>
                                              <p:pRg st="1" end="1"/>
                                            </p:txEl>
                                          </p:spTgt>
                                        </p:tgtEl>
                                        <p:attrNameLst>
                                          <p:attrName>style.visibility</p:attrName>
                                        </p:attrNameLst>
                                      </p:cBhvr>
                                      <p:to>
                                        <p:strVal val="visible"/>
                                      </p:to>
                                    </p:set>
                                    <p:anim calcmode="lin" valueType="num">
                                      <p:cBhvr additive="base">
                                        <p:cTn id="13" dur="500" fill="hold"/>
                                        <p:tgtEl>
                                          <p:spTgt spid="8806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806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8069">
                                            <p:txEl>
                                              <p:pRg st="2" end="2"/>
                                            </p:txEl>
                                          </p:spTgt>
                                        </p:tgtEl>
                                        <p:attrNameLst>
                                          <p:attrName>style.visibility</p:attrName>
                                        </p:attrNameLst>
                                      </p:cBhvr>
                                      <p:to>
                                        <p:strVal val="visible"/>
                                      </p:to>
                                    </p:set>
                                    <p:anim calcmode="lin" valueType="num">
                                      <p:cBhvr additive="base">
                                        <p:cTn id="19" dur="500" fill="hold"/>
                                        <p:tgtEl>
                                          <p:spTgt spid="8806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806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8069">
                                            <p:txEl>
                                              <p:pRg st="3" end="3"/>
                                            </p:txEl>
                                          </p:spTgt>
                                        </p:tgtEl>
                                        <p:attrNameLst>
                                          <p:attrName>style.visibility</p:attrName>
                                        </p:attrNameLst>
                                      </p:cBhvr>
                                      <p:to>
                                        <p:strVal val="visible"/>
                                      </p:to>
                                    </p:set>
                                    <p:anim calcmode="lin" valueType="num">
                                      <p:cBhvr additive="base">
                                        <p:cTn id="25" dur="500" fill="hold"/>
                                        <p:tgtEl>
                                          <p:spTgt spid="8806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806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8069">
                                            <p:txEl>
                                              <p:pRg st="4" end="4"/>
                                            </p:txEl>
                                          </p:spTgt>
                                        </p:tgtEl>
                                        <p:attrNameLst>
                                          <p:attrName>style.visibility</p:attrName>
                                        </p:attrNameLst>
                                      </p:cBhvr>
                                      <p:to>
                                        <p:strVal val="visible"/>
                                      </p:to>
                                    </p:set>
                                    <p:anim calcmode="lin" valueType="num">
                                      <p:cBhvr additive="base">
                                        <p:cTn id="31" dur="500" fill="hold"/>
                                        <p:tgtEl>
                                          <p:spTgt spid="8806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8069">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8069">
                                            <p:txEl>
                                              <p:pRg st="5" end="5"/>
                                            </p:txEl>
                                          </p:spTgt>
                                        </p:tgtEl>
                                        <p:attrNameLst>
                                          <p:attrName>style.visibility</p:attrName>
                                        </p:attrNameLst>
                                      </p:cBhvr>
                                      <p:to>
                                        <p:strVal val="visible"/>
                                      </p:to>
                                    </p:set>
                                    <p:anim calcmode="lin" valueType="num">
                                      <p:cBhvr additive="base">
                                        <p:cTn id="35" dur="500" fill="hold"/>
                                        <p:tgtEl>
                                          <p:spTgt spid="8806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8069">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8069">
                                            <p:txEl>
                                              <p:pRg st="6" end="6"/>
                                            </p:txEl>
                                          </p:spTgt>
                                        </p:tgtEl>
                                        <p:attrNameLst>
                                          <p:attrName>style.visibility</p:attrName>
                                        </p:attrNameLst>
                                      </p:cBhvr>
                                      <p:to>
                                        <p:strVal val="visible"/>
                                      </p:to>
                                    </p:set>
                                    <p:anim calcmode="lin" valueType="num">
                                      <p:cBhvr additive="base">
                                        <p:cTn id="39" dur="500" fill="hold"/>
                                        <p:tgtEl>
                                          <p:spTgt spid="88069">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8069">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8069">
                                            <p:txEl>
                                              <p:pRg st="7" end="7"/>
                                            </p:txEl>
                                          </p:spTgt>
                                        </p:tgtEl>
                                        <p:attrNameLst>
                                          <p:attrName>style.visibility</p:attrName>
                                        </p:attrNameLst>
                                      </p:cBhvr>
                                      <p:to>
                                        <p:strVal val="visible"/>
                                      </p:to>
                                    </p:set>
                                    <p:anim calcmode="lin" valueType="num">
                                      <p:cBhvr additive="base">
                                        <p:cTn id="43" dur="500" fill="hold"/>
                                        <p:tgtEl>
                                          <p:spTgt spid="88069">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806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8069">
                                            <p:txEl>
                                              <p:pRg st="8" end="8"/>
                                            </p:txEl>
                                          </p:spTgt>
                                        </p:tgtEl>
                                        <p:attrNameLst>
                                          <p:attrName>style.visibility</p:attrName>
                                        </p:attrNameLst>
                                      </p:cBhvr>
                                      <p:to>
                                        <p:strVal val="visible"/>
                                      </p:to>
                                    </p:set>
                                    <p:anim calcmode="lin" valueType="num">
                                      <p:cBhvr additive="base">
                                        <p:cTn id="49" dur="500" fill="hold"/>
                                        <p:tgtEl>
                                          <p:spTgt spid="88069">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806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88069">
                                            <p:txEl>
                                              <p:pRg st="9" end="9"/>
                                            </p:txEl>
                                          </p:spTgt>
                                        </p:tgtEl>
                                        <p:attrNameLst>
                                          <p:attrName>style.visibility</p:attrName>
                                        </p:attrNameLst>
                                      </p:cBhvr>
                                      <p:to>
                                        <p:strVal val="visible"/>
                                      </p:to>
                                    </p:set>
                                    <p:anim calcmode="lin" valueType="num">
                                      <p:cBhvr additive="base">
                                        <p:cTn id="55" dur="500" fill="hold"/>
                                        <p:tgtEl>
                                          <p:spTgt spid="88069">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806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idx="4294967295"/>
          </p:nvPr>
        </p:nvSpPr>
        <p:spPr>
          <a:xfrm>
            <a:off x="390776" y="786423"/>
            <a:ext cx="2679038" cy="792162"/>
          </a:xfrm>
        </p:spPr>
        <p:txBody>
          <a:bodyPr>
            <a:normAutofit/>
          </a:bodyPr>
          <a:lstStyle/>
          <a:p>
            <a:pPr eaLnBrk="1" hangingPunct="1"/>
            <a:r>
              <a:rPr lang="zh-CN" altLang="en-US" sz="2800" b="1" dirty="0">
                <a:latin typeface="华文宋体" panose="02010600040101010101" pitchFamily="2" charset="-122"/>
                <a:ea typeface="华文宋体" panose="02010600040101010101" pitchFamily="2" charset="-122"/>
              </a:rPr>
              <a:t>（</a:t>
            </a:r>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1524000" y="5622925"/>
            <a:ext cx="6208713" cy="412750"/>
            <a:chOff x="0" y="0"/>
            <a:chExt cx="3911" cy="260"/>
          </a:xfrm>
        </p:grpSpPr>
        <p:sp>
          <p:nvSpPr>
            <p:cNvPr id="89155" name="Rectangle 4"/>
            <p:cNvSpPr>
              <a:spLocks noChangeArrowheads="1"/>
            </p:cNvSpPr>
            <p:nvPr/>
          </p:nvSpPr>
          <p:spPr bwMode="auto">
            <a:xfrm>
              <a:off x="331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6" name="Rectangle 5"/>
            <p:cNvSpPr>
              <a:spLocks noChangeArrowheads="1"/>
            </p:cNvSpPr>
            <p:nvPr/>
          </p:nvSpPr>
          <p:spPr bwMode="auto">
            <a:xfrm>
              <a:off x="163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89157" name="Rectangle 6"/>
            <p:cNvSpPr>
              <a:spLocks noChangeArrowheads="1"/>
            </p:cNvSpPr>
            <p:nvPr/>
          </p:nvSpPr>
          <p:spPr bwMode="auto">
            <a:xfrm>
              <a:off x="0" y="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输入层</a:t>
              </a:r>
            </a:p>
          </p:txBody>
        </p:sp>
      </p:grpSp>
      <p:grpSp>
        <p:nvGrpSpPr>
          <p:cNvPr id="3" name="Group 7"/>
          <p:cNvGrpSpPr/>
          <p:nvPr/>
        </p:nvGrpSpPr>
        <p:grpSpPr bwMode="auto">
          <a:xfrm>
            <a:off x="7861978" y="1279525"/>
            <a:ext cx="525463" cy="3917950"/>
            <a:chOff x="0" y="0"/>
            <a:chExt cx="331" cy="2468"/>
          </a:xfrm>
        </p:grpSpPr>
        <p:sp>
          <p:nvSpPr>
            <p:cNvPr id="89151" name="Rectangle 8"/>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o</a:t>
              </a:r>
              <a:r>
                <a:rPr lang="en-US" altLang="zh-CN" sz="2000" b="1" baseline="-30000" dirty="0">
                  <a:latin typeface="Times New Roman" panose="02020603050405020304" pitchFamily="18" charset="0"/>
                </a:rPr>
                <a:t>1</a:t>
              </a:r>
            </a:p>
          </p:txBody>
        </p:sp>
        <p:sp>
          <p:nvSpPr>
            <p:cNvPr id="89152" name="Rectangle 9"/>
            <p:cNvSpPr>
              <a:spLocks noChangeArrowheads="1"/>
            </p:cNvSpPr>
            <p:nvPr/>
          </p:nvSpPr>
          <p:spPr bwMode="auto">
            <a:xfrm>
              <a:off x="40"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89153" name="Rectangle 10"/>
            <p:cNvSpPr>
              <a:spLocks noChangeArrowheads="1"/>
            </p:cNvSpPr>
            <p:nvPr/>
          </p:nvSpPr>
          <p:spPr bwMode="auto">
            <a:xfrm>
              <a:off x="48"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o</a:t>
              </a:r>
              <a:r>
                <a:rPr lang="en-US" altLang="zh-CN" sz="2000" b="1" baseline="-30000" dirty="0">
                  <a:latin typeface="Times New Roman" panose="02020603050405020304" pitchFamily="18" charset="0"/>
                </a:rPr>
                <a:t>m</a:t>
              </a:r>
            </a:p>
          </p:txBody>
        </p:sp>
        <p:sp>
          <p:nvSpPr>
            <p:cNvPr id="89154" name="Rectangle 11"/>
            <p:cNvSpPr>
              <a:spLocks noChangeArrowheads="1"/>
            </p:cNvSpPr>
            <p:nvPr/>
          </p:nvSpPr>
          <p:spPr bwMode="auto">
            <a:xfrm>
              <a:off x="0"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12"/>
          <p:cNvGrpSpPr/>
          <p:nvPr/>
        </p:nvGrpSpPr>
        <p:grpSpPr bwMode="auto">
          <a:xfrm>
            <a:off x="914400" y="1295400"/>
            <a:ext cx="447675" cy="3902075"/>
            <a:chOff x="0" y="0"/>
            <a:chExt cx="282" cy="2458"/>
          </a:xfrm>
        </p:grpSpPr>
        <p:sp>
          <p:nvSpPr>
            <p:cNvPr id="89147" name="Rectangle 13"/>
            <p:cNvSpPr>
              <a:spLocks noChangeArrowheads="1"/>
            </p:cNvSpPr>
            <p:nvPr/>
          </p:nvSpPr>
          <p:spPr bwMode="auto">
            <a:xfrm>
              <a:off x="19"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dirty="0">
                  <a:latin typeface="Times New Roman" panose="02020603050405020304" pitchFamily="18" charset="0"/>
                </a:rPr>
                <a:t>x</a:t>
              </a:r>
              <a:r>
                <a:rPr lang="en-US" altLang="zh-CN" sz="2000" b="1" baseline="-30000" dirty="0">
                  <a:latin typeface="Times New Roman" panose="02020603050405020304" pitchFamily="18" charset="0"/>
                </a:rPr>
                <a:t>1</a:t>
              </a:r>
            </a:p>
          </p:txBody>
        </p:sp>
        <p:sp>
          <p:nvSpPr>
            <p:cNvPr id="89148" name="Rectangle 14"/>
            <p:cNvSpPr>
              <a:spLocks noChangeArrowheads="1"/>
            </p:cNvSpPr>
            <p:nvPr/>
          </p:nvSpPr>
          <p:spPr bwMode="auto">
            <a:xfrm>
              <a:off x="28"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89149" name="Rectangle 15"/>
            <p:cNvSpPr>
              <a:spLocks noChangeArrowheads="1"/>
            </p:cNvSpPr>
            <p:nvPr/>
          </p:nvSpPr>
          <p:spPr bwMode="auto">
            <a:xfrm>
              <a:off x="28" y="220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89150" name="Rectangle 16"/>
            <p:cNvSpPr>
              <a:spLocks noChangeArrowheads="1"/>
            </p:cNvSpPr>
            <p:nvPr/>
          </p:nvSpPr>
          <p:spPr bwMode="auto">
            <a:xfrm>
              <a:off x="0"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5" name="Group 17"/>
          <p:cNvGrpSpPr/>
          <p:nvPr/>
        </p:nvGrpSpPr>
        <p:grpSpPr bwMode="auto">
          <a:xfrm>
            <a:off x="796582" y="1477962"/>
            <a:ext cx="7467600" cy="4130675"/>
            <a:chOff x="0" y="0"/>
            <a:chExt cx="4704" cy="2602"/>
          </a:xfrm>
        </p:grpSpPr>
        <p:grpSp>
          <p:nvGrpSpPr>
            <p:cNvPr id="89098" name="Group 18"/>
            <p:cNvGrpSpPr/>
            <p:nvPr/>
          </p:nvGrpSpPr>
          <p:grpSpPr bwMode="auto">
            <a:xfrm>
              <a:off x="0" y="0"/>
              <a:ext cx="4704" cy="2602"/>
              <a:chOff x="0" y="0"/>
              <a:chExt cx="5580" cy="2184"/>
            </a:xfrm>
          </p:grpSpPr>
          <p:sp>
            <p:nvSpPr>
              <p:cNvPr id="89105" name="Oval 19"/>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6" name="Oval 20"/>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7" name="Oval 21"/>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8" name="Rectangle 22"/>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09" name="Rectangle 23"/>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0" name="Rectangle 24"/>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1" name="Rectangle 25"/>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2" name="Rectangle 26"/>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3" name="Rectangle 27"/>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4" name="Rectangle 28"/>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5" name="Rectangle 29"/>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6" name="Rectangle 30"/>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89117" name="Line 31"/>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18" name="Line 32"/>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19" name="Line 33"/>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0" name="Line 34"/>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1" name="Line 35"/>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2" name="Line 36"/>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3" name="Line 37"/>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4" name="Line 38"/>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5" name="Line 39"/>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6" name="Line 40"/>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7" name="Line 41"/>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8" name="Line 42"/>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29" name="Line 43"/>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0" name="Line 44"/>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1" name="Line 45"/>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2" name="Line 46"/>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3" name="Line 47"/>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4" name="Line 48"/>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5" name="Line 49"/>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6" name="Line 50"/>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7" name="Line 51"/>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8" name="Line 52"/>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39" name="Line 53"/>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0" name="Line 54"/>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1" name="Line 55"/>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2" name="Line 56"/>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3" name="Line 57"/>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4" name="Line 58"/>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5" name="Line 59"/>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46" name="Line 60"/>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9099" name="Group 61"/>
            <p:cNvGrpSpPr/>
            <p:nvPr/>
          </p:nvGrpSpPr>
          <p:grpSpPr bwMode="auto">
            <a:xfrm>
              <a:off x="538" y="1619"/>
              <a:ext cx="3657" cy="311"/>
              <a:chOff x="0" y="0"/>
              <a:chExt cx="3657" cy="311"/>
            </a:xfrm>
          </p:grpSpPr>
          <p:sp>
            <p:nvSpPr>
              <p:cNvPr id="89100" name="Rectangle 62"/>
              <p:cNvSpPr>
                <a:spLocks noChangeArrowheads="1"/>
              </p:cNvSpPr>
              <p:nvPr/>
            </p:nvSpPr>
            <p:spPr bwMode="auto">
              <a:xfrm>
                <a:off x="0" y="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1" name="Rectangle 63"/>
              <p:cNvSpPr>
                <a:spLocks noChangeArrowheads="1"/>
              </p:cNvSpPr>
              <p:nvPr/>
            </p:nvSpPr>
            <p:spPr bwMode="auto">
              <a:xfrm>
                <a:off x="1094"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2" name="Rectangle 64"/>
              <p:cNvSpPr>
                <a:spLocks noChangeArrowheads="1"/>
              </p:cNvSpPr>
              <p:nvPr/>
            </p:nvSpPr>
            <p:spPr bwMode="auto">
              <a:xfrm>
                <a:off x="2006"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3" name="Rectangle 65"/>
              <p:cNvSpPr>
                <a:spLocks noChangeArrowheads="1"/>
              </p:cNvSpPr>
              <p:nvPr/>
            </p:nvSpPr>
            <p:spPr bwMode="auto">
              <a:xfrm>
                <a:off x="3381" y="61"/>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89104" name="Rectangle 66"/>
              <p:cNvSpPr>
                <a:spLocks noChangeArrowheads="1"/>
              </p:cNvSpPr>
              <p:nvPr/>
            </p:nvSpPr>
            <p:spPr bwMode="auto">
              <a:xfrm>
                <a:off x="2757" y="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nvGrpSpPr>
          <p:cNvPr id="70" name="组 9"/>
          <p:cNvGrpSpPr/>
          <p:nvPr/>
        </p:nvGrpSpPr>
        <p:grpSpPr>
          <a:xfrm>
            <a:off x="8400804" y="0"/>
            <a:ext cx="733409" cy="6858000"/>
            <a:chOff x="9055676" y="0"/>
            <a:chExt cx="3136324" cy="6858000"/>
          </a:xfrm>
        </p:grpSpPr>
        <p:sp>
          <p:nvSpPr>
            <p:cNvPr id="71"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2"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3"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矩形 73"/>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6"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7"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DB215C0-D749-4201-BB90-45AC6A5AAB3D}" type="slidenum">
              <a:rPr lang="en-US" altLang="zh-CN" sz="1400"/>
              <a:t>87</a:t>
            </a:fld>
            <a:endParaRPr lang="en-US" altLang="zh-CN" sz="1400"/>
          </a:p>
        </p:txBody>
      </p:sp>
      <p:sp>
        <p:nvSpPr>
          <p:cNvPr id="93188" name="Rectangle 2"/>
          <p:cNvSpPr>
            <a:spLocks noGrp="1" noChangeArrowheads="1"/>
          </p:cNvSpPr>
          <p:nvPr>
            <p:ph type="title" idx="4294967295"/>
          </p:nvPr>
        </p:nvSpPr>
        <p:spPr>
          <a:xfrm>
            <a:off x="457201" y="701784"/>
            <a:ext cx="6096000" cy="717231"/>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r>
              <a:rPr lang="en-US" altLang="zh-CN" sz="2800" b="1" dirty="0">
                <a:latin typeface="华文宋体" panose="02010600040101010101" pitchFamily="2" charset="-122"/>
                <a:ea typeface="华文宋体" panose="02010600040101010101" pitchFamily="2" charset="-122"/>
              </a:rPr>
              <a:t>——h</a:t>
            </a:r>
            <a:r>
              <a:rPr lang="zh-CN" altLang="en-US" sz="2800" b="1" dirty="0">
                <a:latin typeface="华文宋体" panose="02010600040101010101" pitchFamily="2" charset="-122"/>
                <a:ea typeface="华文宋体" panose="02010600040101010101" pitchFamily="2" charset="-122"/>
              </a:rPr>
              <a:t>层网络</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740296" y="1260849"/>
            <a:ext cx="7612063" cy="4756150"/>
            <a:chOff x="0" y="0"/>
            <a:chExt cx="4795" cy="2996"/>
          </a:xfrm>
        </p:grpSpPr>
        <p:grpSp>
          <p:nvGrpSpPr>
            <p:cNvPr id="93196" name="Group 4"/>
            <p:cNvGrpSpPr/>
            <p:nvPr/>
          </p:nvGrpSpPr>
          <p:grpSpPr bwMode="auto">
            <a:xfrm>
              <a:off x="384" y="2736"/>
              <a:ext cx="3911" cy="260"/>
              <a:chOff x="0" y="0"/>
              <a:chExt cx="3911" cy="260"/>
            </a:xfrm>
          </p:grpSpPr>
          <p:sp>
            <p:nvSpPr>
              <p:cNvPr id="93257" name="Rectangle 5"/>
              <p:cNvSpPr>
                <a:spLocks noChangeArrowheads="1"/>
              </p:cNvSpPr>
              <p:nvPr/>
            </p:nvSpPr>
            <p:spPr bwMode="auto">
              <a:xfrm>
                <a:off x="331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3" name="Rectangle 6"/>
              <p:cNvSpPr>
                <a:spLocks noChangeArrowheads="1"/>
              </p:cNvSpPr>
              <p:nvPr/>
            </p:nvSpPr>
            <p:spPr bwMode="auto">
              <a:xfrm>
                <a:off x="1632" y="1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3259" name="Rectangle 7"/>
              <p:cNvSpPr>
                <a:spLocks noChangeArrowheads="1"/>
              </p:cNvSpPr>
              <p:nvPr/>
            </p:nvSpPr>
            <p:spPr bwMode="auto">
              <a:xfrm>
                <a:off x="0" y="0"/>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3197" name="Group 8"/>
            <p:cNvGrpSpPr/>
            <p:nvPr/>
          </p:nvGrpSpPr>
          <p:grpSpPr bwMode="auto">
            <a:xfrm>
              <a:off x="4464" y="0"/>
              <a:ext cx="331" cy="2468"/>
              <a:chOff x="0" y="0"/>
              <a:chExt cx="331" cy="2468"/>
            </a:xfrm>
          </p:grpSpPr>
          <p:sp>
            <p:nvSpPr>
              <p:cNvPr id="93253" name="Rectangle 9"/>
              <p:cNvSpPr>
                <a:spLocks noChangeArrowheads="1"/>
              </p:cNvSpPr>
              <p:nvPr/>
            </p:nvSpPr>
            <p:spPr bwMode="auto">
              <a:xfrm>
                <a:off x="48"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3254" name="Rectangle 10"/>
              <p:cNvSpPr>
                <a:spLocks noChangeArrowheads="1"/>
              </p:cNvSpPr>
              <p:nvPr/>
            </p:nvSpPr>
            <p:spPr bwMode="auto">
              <a:xfrm>
                <a:off x="40" y="73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3255" name="Rectangle 11"/>
              <p:cNvSpPr>
                <a:spLocks noChangeArrowheads="1"/>
              </p:cNvSpPr>
              <p:nvPr/>
            </p:nvSpPr>
            <p:spPr bwMode="auto">
              <a:xfrm>
                <a:off x="48" y="2218"/>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3256" name="Rectangle 12"/>
              <p:cNvSpPr>
                <a:spLocks noChangeArrowheads="1"/>
              </p:cNvSpPr>
              <p:nvPr/>
            </p:nvSpPr>
            <p:spPr bwMode="auto">
              <a:xfrm>
                <a:off x="0" y="17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3198" name="Group 13"/>
            <p:cNvGrpSpPr/>
            <p:nvPr/>
          </p:nvGrpSpPr>
          <p:grpSpPr bwMode="auto">
            <a:xfrm>
              <a:off x="0" y="10"/>
              <a:ext cx="282" cy="2458"/>
              <a:chOff x="0" y="0"/>
              <a:chExt cx="282" cy="2458"/>
            </a:xfrm>
          </p:grpSpPr>
          <p:sp>
            <p:nvSpPr>
              <p:cNvPr id="93249" name="Rectangle 14"/>
              <p:cNvSpPr>
                <a:spLocks noChangeArrowheads="1"/>
              </p:cNvSpPr>
              <p:nvPr/>
            </p:nvSpPr>
            <p:spPr bwMode="auto">
              <a:xfrm>
                <a:off x="19" y="0"/>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3250" name="Rectangle 15"/>
              <p:cNvSpPr>
                <a:spLocks noChangeArrowheads="1"/>
              </p:cNvSpPr>
              <p:nvPr/>
            </p:nvSpPr>
            <p:spPr bwMode="auto">
              <a:xfrm>
                <a:off x="28" y="768"/>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3251" name="Rectangle 16"/>
              <p:cNvSpPr>
                <a:spLocks noChangeArrowheads="1"/>
              </p:cNvSpPr>
              <p:nvPr/>
            </p:nvSpPr>
            <p:spPr bwMode="auto">
              <a:xfrm>
                <a:off x="28" y="2208"/>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3252" name="Rectangle 17"/>
              <p:cNvSpPr>
                <a:spLocks noChangeArrowheads="1"/>
              </p:cNvSpPr>
              <p:nvPr/>
            </p:nvSpPr>
            <p:spPr bwMode="auto">
              <a:xfrm>
                <a:off x="0" y="167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3199" name="Group 18"/>
            <p:cNvGrpSpPr/>
            <p:nvPr/>
          </p:nvGrpSpPr>
          <p:grpSpPr bwMode="auto">
            <a:xfrm>
              <a:off x="0" y="58"/>
              <a:ext cx="4704" cy="2602"/>
              <a:chOff x="0" y="0"/>
              <a:chExt cx="4704" cy="2602"/>
            </a:xfrm>
          </p:grpSpPr>
          <p:grpSp>
            <p:nvGrpSpPr>
              <p:cNvPr id="93200" name="Group 19"/>
              <p:cNvGrpSpPr/>
              <p:nvPr/>
            </p:nvGrpSpPr>
            <p:grpSpPr bwMode="auto">
              <a:xfrm>
                <a:off x="0" y="0"/>
                <a:ext cx="4704" cy="2602"/>
                <a:chOff x="0" y="0"/>
                <a:chExt cx="5580" cy="2184"/>
              </a:xfrm>
            </p:grpSpPr>
            <p:sp>
              <p:nvSpPr>
                <p:cNvPr id="93207"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08"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09"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0"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1"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2"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3"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4"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5"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6"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7"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8"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3219"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0"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1"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2"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3"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4"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5"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6"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7"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8"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29"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0"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1"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2"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3"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4"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5"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6"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7"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8"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39"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0"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1"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2"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3"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4"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5"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6"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7"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3248"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3201" name="Group 62"/>
              <p:cNvGrpSpPr/>
              <p:nvPr/>
            </p:nvGrpSpPr>
            <p:grpSpPr bwMode="auto">
              <a:xfrm>
                <a:off x="538" y="1619"/>
                <a:ext cx="3657" cy="311"/>
                <a:chOff x="0" y="0"/>
                <a:chExt cx="3657" cy="311"/>
              </a:xfrm>
            </p:grpSpPr>
            <p:sp>
              <p:nvSpPr>
                <p:cNvPr id="93202" name="Rectangle 63"/>
                <p:cNvSpPr>
                  <a:spLocks noChangeArrowheads="1"/>
                </p:cNvSpPr>
                <p:nvPr/>
              </p:nvSpPr>
              <p:spPr bwMode="auto">
                <a:xfrm>
                  <a:off x="0" y="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3" name="Rectangle 64"/>
                <p:cNvSpPr>
                  <a:spLocks noChangeArrowheads="1"/>
                </p:cNvSpPr>
                <p:nvPr/>
              </p:nvSpPr>
              <p:spPr bwMode="auto">
                <a:xfrm>
                  <a:off x="1094"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4" name="Rectangle 65"/>
                <p:cNvSpPr>
                  <a:spLocks noChangeArrowheads="1"/>
                </p:cNvSpPr>
                <p:nvPr/>
              </p:nvSpPr>
              <p:spPr bwMode="auto">
                <a:xfrm>
                  <a:off x="2006" y="1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5" name="Rectangle 66"/>
                <p:cNvSpPr>
                  <a:spLocks noChangeArrowheads="1"/>
                </p:cNvSpPr>
                <p:nvPr/>
              </p:nvSpPr>
              <p:spPr bwMode="auto">
                <a:xfrm>
                  <a:off x="3381" y="61"/>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3206" name="Rectangle 67"/>
                <p:cNvSpPr>
                  <a:spLocks noChangeArrowheads="1"/>
                </p:cNvSpPr>
                <p:nvPr/>
              </p:nvSpPr>
              <p:spPr bwMode="auto">
                <a:xfrm>
                  <a:off x="2757" y="3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9" name="Group 68"/>
          <p:cNvGrpSpPr/>
          <p:nvPr/>
        </p:nvGrpSpPr>
        <p:grpSpPr bwMode="auto">
          <a:xfrm>
            <a:off x="2667000" y="3733800"/>
            <a:ext cx="4495800" cy="381000"/>
            <a:chOff x="0" y="0"/>
            <a:chExt cx="2832" cy="240"/>
          </a:xfrm>
        </p:grpSpPr>
        <p:sp>
          <p:nvSpPr>
            <p:cNvPr id="93192" name="Text Box 69"/>
            <p:cNvSpPr txBox="1">
              <a:spLocks noChangeArrowheads="1"/>
            </p:cNvSpPr>
            <p:nvPr/>
          </p:nvSpPr>
          <p:spPr bwMode="auto">
            <a:xfrm>
              <a:off x="0" y="9"/>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(1)</a:t>
              </a:r>
              <a:endParaRPr lang="en-US" altLang="zh-CN" sz="1800">
                <a:solidFill>
                  <a:srgbClr val="FF0000"/>
                </a:solidFill>
                <a:latin typeface="Times New Roman" panose="02020603050405020304" pitchFamily="18" charset="0"/>
              </a:endParaRPr>
            </a:p>
          </p:txBody>
        </p:sp>
        <p:sp>
          <p:nvSpPr>
            <p:cNvPr id="93193" name="Text Box 70"/>
            <p:cNvSpPr txBox="1">
              <a:spLocks noChangeArrowheads="1"/>
            </p:cNvSpPr>
            <p:nvPr/>
          </p:nvSpPr>
          <p:spPr bwMode="auto">
            <a:xfrm>
              <a:off x="912"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(2)</a:t>
              </a:r>
              <a:endParaRPr lang="en-US" altLang="zh-CN" sz="1800">
                <a:solidFill>
                  <a:srgbClr val="FF0000"/>
                </a:solidFill>
                <a:latin typeface="Times New Roman" panose="02020603050405020304" pitchFamily="18" charset="0"/>
              </a:endParaRPr>
            </a:p>
          </p:txBody>
        </p:sp>
        <p:sp>
          <p:nvSpPr>
            <p:cNvPr id="93194" name="Text Box 71"/>
            <p:cNvSpPr txBox="1">
              <a:spLocks noChangeArrowheads="1"/>
            </p:cNvSpPr>
            <p:nvPr/>
          </p:nvSpPr>
          <p:spPr bwMode="auto">
            <a:xfrm>
              <a:off x="1680"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(3)</a:t>
              </a:r>
              <a:endParaRPr lang="en-US" altLang="zh-CN" sz="1800">
                <a:solidFill>
                  <a:srgbClr val="FF0000"/>
                </a:solidFill>
                <a:latin typeface="Times New Roman" panose="02020603050405020304" pitchFamily="18" charset="0"/>
              </a:endParaRPr>
            </a:p>
          </p:txBody>
        </p:sp>
        <p:sp>
          <p:nvSpPr>
            <p:cNvPr id="93195" name="Text Box 72"/>
            <p:cNvSpPr txBox="1">
              <a:spLocks noChangeArrowheads="1"/>
            </p:cNvSpPr>
            <p:nvPr/>
          </p:nvSpPr>
          <p:spPr bwMode="auto">
            <a:xfrm>
              <a:off x="2400" y="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solidFill>
                    <a:srgbClr val="FF0000"/>
                  </a:solidFill>
                  <a:latin typeface="Times New Roman" panose="02020603050405020304" pitchFamily="18" charset="0"/>
                </a:rPr>
                <a:t>W</a:t>
              </a:r>
              <a:r>
                <a:rPr lang="en-US" altLang="zh-CN" sz="1800" baseline="30000">
                  <a:solidFill>
                    <a:srgbClr val="FF0000"/>
                  </a:solidFill>
                  <a:latin typeface="Times New Roman" panose="02020603050405020304" pitchFamily="18" charset="0"/>
                </a:rPr>
                <a:t>(h)</a:t>
              </a:r>
              <a:endParaRPr lang="en-US" altLang="zh-CN" sz="1800">
                <a:solidFill>
                  <a:srgbClr val="FF0000"/>
                </a:solidFill>
                <a:latin typeface="Times New Roman" panose="02020603050405020304" pitchFamily="18" charset="0"/>
              </a:endParaRPr>
            </a:p>
          </p:txBody>
        </p:sp>
      </p:grpSp>
      <p:grpSp>
        <p:nvGrpSpPr>
          <p:cNvPr id="76" name="组 9"/>
          <p:cNvGrpSpPr/>
          <p:nvPr/>
        </p:nvGrpSpPr>
        <p:grpSpPr>
          <a:xfrm>
            <a:off x="8510486" y="0"/>
            <a:ext cx="623727" cy="6858000"/>
            <a:chOff x="9055676" y="0"/>
            <a:chExt cx="3136324" cy="6858000"/>
          </a:xfrm>
        </p:grpSpPr>
        <p:sp>
          <p:nvSpPr>
            <p:cNvPr id="7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0" name="矩形 7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2"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463712" y="5025816"/>
            <a:ext cx="783945" cy="783945"/>
          </a:xfrm>
          <a:prstGeom prst="rect">
            <a:avLst/>
          </a:prstGeom>
        </p:spPr>
      </p:pic>
      <p:sp>
        <p:nvSpPr>
          <p:cNvPr id="83" name="标题 1"/>
          <p:cNvSpPr txBox="1"/>
          <p:nvPr/>
        </p:nvSpPr>
        <p:spPr>
          <a:xfrm>
            <a:off x="517010" y="273255"/>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2ADD0BE-4E5C-481E-AB80-33D1711B63CF}" type="datetime1">
              <a:rPr lang="zh-CN" altLang="en-US" sz="1400"/>
              <a:t>2025/11/4</a:t>
            </a:fld>
            <a:endParaRPr lang="zh-CN" altLang="en-US" sz="1400"/>
          </a:p>
        </p:txBody>
      </p:sp>
      <p:sp>
        <p:nvSpPr>
          <p:cNvPr id="9421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DB556E1C-72BF-4E53-978E-96E9FBDC35B4}" type="slidenum">
              <a:rPr lang="en-US" altLang="zh-CN" sz="1400"/>
              <a:t>88</a:t>
            </a:fld>
            <a:endParaRPr lang="en-US" altLang="zh-CN" sz="1400"/>
          </a:p>
        </p:txBody>
      </p:sp>
      <p:sp>
        <p:nvSpPr>
          <p:cNvPr id="94212" name="Rectangle 2"/>
          <p:cNvSpPr>
            <a:spLocks noGrp="1" noChangeArrowheads="1"/>
          </p:cNvSpPr>
          <p:nvPr>
            <p:ph type="title" idx="4294967295"/>
          </p:nvPr>
        </p:nvSpPr>
        <p:spPr>
          <a:xfrm>
            <a:off x="651276" y="1122170"/>
            <a:ext cx="5246370" cy="548640"/>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(3)</a:t>
            </a:r>
            <a:r>
              <a:rPr lang="zh-CN" altLang="en-US" sz="2800" b="1" dirty="0">
                <a:latin typeface="华文宋体" panose="02010600040101010101" pitchFamily="2" charset="-122"/>
                <a:ea typeface="华文宋体" panose="02010600040101010101" pitchFamily="2" charset="-122"/>
              </a:rPr>
              <a:t>多级网</a:t>
            </a:r>
            <a:endParaRPr lang="zh-CN" altLang="en-US" sz="2800" dirty="0">
              <a:latin typeface="华文宋体" panose="02010600040101010101" pitchFamily="2" charset="-122"/>
              <a:ea typeface="华文宋体" panose="02010600040101010101" pitchFamily="2" charset="-122"/>
            </a:endParaRPr>
          </a:p>
        </p:txBody>
      </p:sp>
      <p:sp>
        <p:nvSpPr>
          <p:cNvPr id="94213" name="Rectangle 3"/>
          <p:cNvSpPr>
            <a:spLocks noGrp="1" noChangeArrowheads="1"/>
          </p:cNvSpPr>
          <p:nvPr>
            <p:ph type="body" idx="4294967295"/>
          </p:nvPr>
        </p:nvSpPr>
        <p:spPr>
          <a:xfrm>
            <a:off x="628650" y="1825625"/>
            <a:ext cx="7633103" cy="2334895"/>
          </a:xfrm>
        </p:spPr>
        <p:txBody>
          <a:bodyPr>
            <a:normAutofit/>
          </a:bodyPr>
          <a:lstStyle/>
          <a:p>
            <a:pPr algn="just" eaLnBrk="1" hangingPunct="1"/>
            <a:r>
              <a:rPr lang="zh-CN" altLang="en-US" b="1" dirty="0">
                <a:latin typeface="华文宋体" panose="02010600040101010101" pitchFamily="2" charset="-122"/>
                <a:ea typeface="华文宋体" panose="02010600040101010101" pitchFamily="2" charset="-122"/>
              </a:rPr>
              <a:t>非线性激活函数 </a:t>
            </a:r>
          </a:p>
          <a:p>
            <a:pPr lvl="1" algn="just" eaLnBrk="1" hangingPunct="1"/>
            <a:r>
              <a:rPr lang="en-US" altLang="zh-CN" sz="2800" b="1" dirty="0">
                <a:latin typeface="华文宋体" panose="02010600040101010101" pitchFamily="2" charset="-122"/>
                <a:ea typeface="华文宋体" panose="02010600040101010101" pitchFamily="2" charset="-122"/>
              </a:rPr>
              <a:t>F(X)=</a:t>
            </a:r>
            <a:r>
              <a:rPr lang="en-US" altLang="zh-CN" sz="2800" b="1" dirty="0" err="1">
                <a:latin typeface="华文宋体" panose="02010600040101010101" pitchFamily="2" charset="-122"/>
                <a:ea typeface="华文宋体" panose="02010600040101010101" pitchFamily="2" charset="-122"/>
              </a:rPr>
              <a:t>kX+C</a:t>
            </a:r>
            <a:endParaRPr lang="en-US" altLang="zh-CN" sz="2800" b="1" dirty="0">
              <a:latin typeface="华文宋体" panose="02010600040101010101" pitchFamily="2" charset="-122"/>
              <a:ea typeface="华文宋体" panose="02010600040101010101" pitchFamily="2" charset="-122"/>
            </a:endParaRPr>
          </a:p>
          <a:p>
            <a:pPr lvl="1" algn="just" eaLnBrk="1" hangingPunct="1"/>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(F</a:t>
            </a:r>
            <a:r>
              <a:rPr lang="en-US" altLang="zh-CN" sz="2800" b="1" baseline="-25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(XW</a:t>
            </a:r>
            <a:r>
              <a:rPr lang="en-US" altLang="zh-CN" sz="2800" b="1" baseline="30000" dirty="0">
                <a:latin typeface="华文宋体" panose="02010600040101010101" pitchFamily="2" charset="-122"/>
                <a:ea typeface="华文宋体" panose="02010600040101010101" pitchFamily="2" charset="-122"/>
              </a:rPr>
              <a:t>(1)</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(2)</a:t>
            </a:r>
            <a:r>
              <a:rPr lang="en-US" altLang="zh-CN" sz="2800" b="1" dirty="0">
                <a:latin typeface="华文宋体" panose="02010600040101010101" pitchFamily="2" charset="-122"/>
                <a:ea typeface="华文宋体" panose="02010600040101010101" pitchFamily="2" charset="-122"/>
              </a:rPr>
              <a:t>)W</a:t>
            </a:r>
            <a:r>
              <a:rPr lang="en-US" altLang="zh-CN" sz="2800" b="1" baseline="30000" dirty="0">
                <a:latin typeface="华文宋体" panose="02010600040101010101" pitchFamily="2" charset="-122"/>
                <a:ea typeface="华文宋体" panose="02010600040101010101" pitchFamily="2" charset="-122"/>
              </a:rPr>
              <a:t>(3)</a:t>
            </a:r>
            <a:r>
              <a:rPr lang="en-US" altLang="zh-CN" sz="2800" b="1" dirty="0">
                <a:latin typeface="华文宋体" panose="02010600040101010101" pitchFamily="2" charset="-122"/>
                <a:ea typeface="华文宋体" panose="02010600040101010101" pitchFamily="2" charset="-122"/>
              </a:rPr>
              <a:t>)</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008B811B-95E8-485E-9F07-4722FBC706A7}"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A623571B-A6EA-4C64-BEC6-C6EE18064F83}" type="slidenum">
              <a:rPr lang="en-US" altLang="zh-CN" sz="1400"/>
              <a:t>89</a:t>
            </a:fld>
            <a:endParaRPr lang="en-US" altLang="zh-CN" sz="1400"/>
          </a:p>
        </p:txBody>
      </p:sp>
      <p:sp>
        <p:nvSpPr>
          <p:cNvPr id="95236" name="Rectangle 2"/>
          <p:cNvSpPr>
            <a:spLocks noGrp="1" noChangeArrowheads="1"/>
          </p:cNvSpPr>
          <p:nvPr>
            <p:ph type="title" idx="4294967295"/>
          </p:nvPr>
        </p:nvSpPr>
        <p:spPr>
          <a:xfrm>
            <a:off x="475432" y="681230"/>
            <a:ext cx="2793548" cy="641376"/>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循环网</a:t>
            </a:r>
            <a:endParaRPr lang="zh-CN" altLang="en-US" sz="2800" dirty="0">
              <a:latin typeface="华文宋体" panose="02010600040101010101" pitchFamily="2" charset="-122"/>
              <a:ea typeface="华文宋体" panose="02010600040101010101" pitchFamily="2" charset="-122"/>
            </a:endParaRPr>
          </a:p>
        </p:txBody>
      </p:sp>
      <p:grpSp>
        <p:nvGrpSpPr>
          <p:cNvPr id="2" name="Group 3"/>
          <p:cNvGrpSpPr/>
          <p:nvPr/>
        </p:nvGrpSpPr>
        <p:grpSpPr bwMode="auto">
          <a:xfrm>
            <a:off x="838200" y="1905000"/>
            <a:ext cx="7612063" cy="4217988"/>
            <a:chOff x="0" y="0"/>
            <a:chExt cx="4795" cy="3031"/>
          </a:xfrm>
        </p:grpSpPr>
        <p:grpSp>
          <p:nvGrpSpPr>
            <p:cNvPr id="95264" name="Group 4"/>
            <p:cNvGrpSpPr/>
            <p:nvPr/>
          </p:nvGrpSpPr>
          <p:grpSpPr bwMode="auto">
            <a:xfrm>
              <a:off x="0" y="58"/>
              <a:ext cx="4704" cy="2602"/>
              <a:chOff x="0" y="0"/>
              <a:chExt cx="5580" cy="2184"/>
            </a:xfrm>
          </p:grpSpPr>
          <p:sp>
            <p:nvSpPr>
              <p:cNvPr id="95281" name="Oval 5"/>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2" name="Oval 6"/>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3" name="Oval 7"/>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4" name="Rectangle 8"/>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5" name="Rectangle 9"/>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6" name="Rectangle 10"/>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7" name="Rectangle 11"/>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8" name="Rectangle 12"/>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89" name="Rectangle 13"/>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0" name="Rectangle 14"/>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1" name="Rectangle 15"/>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2" name="Rectangle 16"/>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93" name="Line 17"/>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4" name="Line 18"/>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5" name="Line 19"/>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6" name="Line 20"/>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7" name="Line 21"/>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8" name="Line 22"/>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99" name="Line 23"/>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0" name="Line 24"/>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1" name="Line 25"/>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2" name="Line 26"/>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3" name="Line 27"/>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4" name="Line 28"/>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5" name="Line 29"/>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6" name="Line 30"/>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7" name="Line 31"/>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8" name="Line 32"/>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09" name="Line 33"/>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0" name="Line 34"/>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1" name="Line 35"/>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2" name="Line 36"/>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3" name="Line 37"/>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4" name="Line 38"/>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5" name="Line 39"/>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6" name="Line 40"/>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7" name="Line 41"/>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8" name="Line 42"/>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19" name="Line 43"/>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20" name="Line 44"/>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Line 45"/>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322" name="Line 46"/>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265" name="Rectangle 47"/>
            <p:cNvSpPr>
              <a:spLocks noChangeArrowheads="1"/>
            </p:cNvSpPr>
            <p:nvPr/>
          </p:nvSpPr>
          <p:spPr bwMode="auto">
            <a:xfrm>
              <a:off x="19" y="1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5266" name="Rectangle 48"/>
            <p:cNvSpPr>
              <a:spLocks noChangeArrowheads="1"/>
            </p:cNvSpPr>
            <p:nvPr/>
          </p:nvSpPr>
          <p:spPr bwMode="auto">
            <a:xfrm>
              <a:off x="4512" y="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5267" name="Rectangle 49"/>
            <p:cNvSpPr>
              <a:spLocks noChangeArrowheads="1"/>
            </p:cNvSpPr>
            <p:nvPr/>
          </p:nvSpPr>
          <p:spPr bwMode="auto">
            <a:xfrm>
              <a:off x="3696" y="2745"/>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95268" name="Rectangle 50"/>
            <p:cNvSpPr>
              <a:spLocks noChangeArrowheads="1"/>
            </p:cNvSpPr>
            <p:nvPr/>
          </p:nvSpPr>
          <p:spPr bwMode="auto">
            <a:xfrm>
              <a:off x="2016" y="2745"/>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隐藏层</a:t>
              </a:r>
            </a:p>
          </p:txBody>
        </p:sp>
        <p:sp>
          <p:nvSpPr>
            <p:cNvPr id="95269" name="Rectangle 51"/>
            <p:cNvSpPr>
              <a:spLocks noChangeArrowheads="1"/>
            </p:cNvSpPr>
            <p:nvPr/>
          </p:nvSpPr>
          <p:spPr bwMode="auto">
            <a:xfrm>
              <a:off x="384" y="2736"/>
              <a:ext cx="59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dirty="0">
                  <a:latin typeface="Times New Roman" panose="02020603050405020304" pitchFamily="18" charset="0"/>
                </a:rPr>
                <a:t>输入层</a:t>
              </a:r>
            </a:p>
          </p:txBody>
        </p:sp>
        <p:sp>
          <p:nvSpPr>
            <p:cNvPr id="95270" name="Rectangle 52"/>
            <p:cNvSpPr>
              <a:spLocks noChangeArrowheads="1"/>
            </p:cNvSpPr>
            <p:nvPr/>
          </p:nvSpPr>
          <p:spPr bwMode="auto">
            <a:xfrm>
              <a:off x="28" y="777"/>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5271" name="Rectangle 53"/>
            <p:cNvSpPr>
              <a:spLocks noChangeArrowheads="1"/>
            </p:cNvSpPr>
            <p:nvPr/>
          </p:nvSpPr>
          <p:spPr bwMode="auto">
            <a:xfrm>
              <a:off x="4504" y="730"/>
              <a:ext cx="24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5272" name="Rectangle 54"/>
            <p:cNvSpPr>
              <a:spLocks noChangeArrowheads="1"/>
            </p:cNvSpPr>
            <p:nvPr/>
          </p:nvSpPr>
          <p:spPr bwMode="auto">
            <a:xfrm>
              <a:off x="4512" y="2217"/>
              <a:ext cx="28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5273" name="Rectangle 55"/>
            <p:cNvSpPr>
              <a:spLocks noChangeArrowheads="1"/>
            </p:cNvSpPr>
            <p:nvPr/>
          </p:nvSpPr>
          <p:spPr bwMode="auto">
            <a:xfrm>
              <a:off x="28" y="2217"/>
              <a:ext cx="254"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5274" name="Rectangle 56"/>
            <p:cNvSpPr>
              <a:spLocks noChangeArrowheads="1"/>
            </p:cNvSpPr>
            <p:nvPr/>
          </p:nvSpPr>
          <p:spPr bwMode="auto">
            <a:xfrm>
              <a:off x="538" y="1678"/>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5" name="Rectangle 57"/>
            <p:cNvSpPr>
              <a:spLocks noChangeArrowheads="1"/>
            </p:cNvSpPr>
            <p:nvPr/>
          </p:nvSpPr>
          <p:spPr bwMode="auto">
            <a:xfrm>
              <a:off x="1632" y="1690"/>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6" name="Rectangle 58"/>
            <p:cNvSpPr>
              <a:spLocks noChangeArrowheads="1"/>
            </p:cNvSpPr>
            <p:nvPr/>
          </p:nvSpPr>
          <p:spPr bwMode="auto">
            <a:xfrm>
              <a:off x="2544" y="1690"/>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7" name="Rectangle 59"/>
            <p:cNvSpPr>
              <a:spLocks noChangeArrowheads="1"/>
            </p:cNvSpPr>
            <p:nvPr/>
          </p:nvSpPr>
          <p:spPr bwMode="auto">
            <a:xfrm>
              <a:off x="3919" y="1739"/>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8" name="Rectangle 60"/>
            <p:cNvSpPr>
              <a:spLocks noChangeArrowheads="1"/>
            </p:cNvSpPr>
            <p:nvPr/>
          </p:nvSpPr>
          <p:spPr bwMode="auto">
            <a:xfrm>
              <a:off x="4464" y="1739"/>
              <a:ext cx="2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79" name="Rectangle 61"/>
            <p:cNvSpPr>
              <a:spLocks noChangeArrowheads="1"/>
            </p:cNvSpPr>
            <p:nvPr/>
          </p:nvSpPr>
          <p:spPr bwMode="auto">
            <a:xfrm>
              <a:off x="0" y="1686"/>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5280" name="Rectangle 62"/>
            <p:cNvSpPr>
              <a:spLocks noChangeArrowheads="1"/>
            </p:cNvSpPr>
            <p:nvPr/>
          </p:nvSpPr>
          <p:spPr bwMode="auto">
            <a:xfrm>
              <a:off x="3295" y="1716"/>
              <a:ext cx="27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4" name="Group 63"/>
          <p:cNvGrpSpPr/>
          <p:nvPr/>
        </p:nvGrpSpPr>
        <p:grpSpPr bwMode="auto">
          <a:xfrm>
            <a:off x="508000" y="1309456"/>
            <a:ext cx="7391400" cy="4038600"/>
            <a:chOff x="0" y="0"/>
            <a:chExt cx="4656" cy="2160"/>
          </a:xfrm>
        </p:grpSpPr>
        <p:sp>
          <p:nvSpPr>
            <p:cNvPr id="95240" name="Oval 64"/>
            <p:cNvSpPr>
              <a:spLocks noChangeArrowheads="1"/>
            </p:cNvSpPr>
            <p:nvPr/>
          </p:nvSpPr>
          <p:spPr bwMode="auto">
            <a:xfrm>
              <a:off x="816" y="768"/>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1" name="Oval 65"/>
            <p:cNvSpPr>
              <a:spLocks noChangeArrowheads="1"/>
            </p:cNvSpPr>
            <p:nvPr/>
          </p:nvSpPr>
          <p:spPr bwMode="auto">
            <a:xfrm>
              <a:off x="816" y="1392"/>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2" name="Oval 66"/>
            <p:cNvSpPr>
              <a:spLocks noChangeArrowheads="1"/>
            </p:cNvSpPr>
            <p:nvPr/>
          </p:nvSpPr>
          <p:spPr bwMode="auto">
            <a:xfrm>
              <a:off x="768" y="1872"/>
              <a:ext cx="144" cy="9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5243" name="Line 67"/>
            <p:cNvSpPr>
              <a:spLocks noChangeShapeType="1"/>
            </p:cNvSpPr>
            <p:nvPr/>
          </p:nvSpPr>
          <p:spPr bwMode="auto">
            <a:xfrm flipV="1">
              <a:off x="4464" y="240"/>
              <a:ext cx="0" cy="2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4" name="Line 68"/>
            <p:cNvSpPr>
              <a:spLocks noChangeShapeType="1"/>
            </p:cNvSpPr>
            <p:nvPr/>
          </p:nvSpPr>
          <p:spPr bwMode="auto">
            <a:xfrm flipV="1">
              <a:off x="4560" y="144"/>
              <a:ext cx="0" cy="9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5" name="Line 69"/>
            <p:cNvSpPr>
              <a:spLocks noChangeShapeType="1"/>
            </p:cNvSpPr>
            <p:nvPr/>
          </p:nvSpPr>
          <p:spPr bwMode="auto">
            <a:xfrm flipV="1">
              <a:off x="4656" y="0"/>
              <a:ext cx="0" cy="216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6" name="Line 70"/>
            <p:cNvSpPr>
              <a:spLocks noChangeShapeType="1"/>
            </p:cNvSpPr>
            <p:nvPr/>
          </p:nvSpPr>
          <p:spPr bwMode="auto">
            <a:xfrm flipH="1">
              <a:off x="144" y="240"/>
              <a:ext cx="43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7" name="Line 71"/>
            <p:cNvSpPr>
              <a:spLocks noChangeShapeType="1"/>
            </p:cNvSpPr>
            <p:nvPr/>
          </p:nvSpPr>
          <p:spPr bwMode="auto">
            <a:xfrm flipH="1">
              <a:off x="96" y="144"/>
              <a:ext cx="446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8" name="Line 72"/>
            <p:cNvSpPr>
              <a:spLocks noChangeShapeType="1"/>
            </p:cNvSpPr>
            <p:nvPr/>
          </p:nvSpPr>
          <p:spPr bwMode="auto">
            <a:xfrm flipH="1">
              <a:off x="0" y="0"/>
              <a:ext cx="465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49" name="Line 73"/>
            <p:cNvSpPr>
              <a:spLocks noChangeShapeType="1"/>
            </p:cNvSpPr>
            <p:nvPr/>
          </p:nvSpPr>
          <p:spPr bwMode="auto">
            <a:xfrm>
              <a:off x="144" y="240"/>
              <a:ext cx="0" cy="5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0" name="Line 74"/>
            <p:cNvSpPr>
              <a:spLocks noChangeShapeType="1"/>
            </p:cNvSpPr>
            <p:nvPr/>
          </p:nvSpPr>
          <p:spPr bwMode="auto">
            <a:xfrm>
              <a:off x="96" y="144"/>
              <a:ext cx="0" cy="12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1" name="Line 75"/>
            <p:cNvSpPr>
              <a:spLocks noChangeShapeType="1"/>
            </p:cNvSpPr>
            <p:nvPr/>
          </p:nvSpPr>
          <p:spPr bwMode="auto">
            <a:xfrm>
              <a:off x="0" y="0"/>
              <a:ext cx="0" cy="192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252" name="Line 76"/>
            <p:cNvSpPr>
              <a:spLocks noChangeShapeType="1"/>
            </p:cNvSpPr>
            <p:nvPr/>
          </p:nvSpPr>
          <p:spPr bwMode="auto">
            <a:xfrm>
              <a:off x="0" y="1920"/>
              <a:ext cx="7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3" name="Line 77"/>
            <p:cNvSpPr>
              <a:spLocks noChangeShapeType="1"/>
            </p:cNvSpPr>
            <p:nvPr/>
          </p:nvSpPr>
          <p:spPr bwMode="auto">
            <a:xfrm>
              <a:off x="96" y="1440"/>
              <a:ext cx="72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4" name="Line 78"/>
            <p:cNvSpPr>
              <a:spLocks noChangeShapeType="1"/>
            </p:cNvSpPr>
            <p:nvPr/>
          </p:nvSpPr>
          <p:spPr bwMode="auto">
            <a:xfrm>
              <a:off x="144" y="816"/>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5" name="Line 79"/>
            <p:cNvSpPr>
              <a:spLocks noChangeShapeType="1"/>
            </p:cNvSpPr>
            <p:nvPr/>
          </p:nvSpPr>
          <p:spPr bwMode="auto">
            <a:xfrm flipV="1">
              <a:off x="960" y="528"/>
              <a:ext cx="912"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6" name="Line 80"/>
            <p:cNvSpPr>
              <a:spLocks noChangeShapeType="1"/>
            </p:cNvSpPr>
            <p:nvPr/>
          </p:nvSpPr>
          <p:spPr bwMode="auto">
            <a:xfrm>
              <a:off x="960" y="816"/>
              <a:ext cx="925" cy="1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7" name="Line 81"/>
            <p:cNvSpPr>
              <a:spLocks noChangeShapeType="1"/>
            </p:cNvSpPr>
            <p:nvPr/>
          </p:nvSpPr>
          <p:spPr bwMode="auto">
            <a:xfrm>
              <a:off x="912" y="864"/>
              <a:ext cx="1008" cy="1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8" name="Line 82"/>
            <p:cNvSpPr>
              <a:spLocks noChangeShapeType="1"/>
            </p:cNvSpPr>
            <p:nvPr/>
          </p:nvSpPr>
          <p:spPr bwMode="auto">
            <a:xfrm flipV="1">
              <a:off x="960" y="576"/>
              <a:ext cx="912" cy="8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59" name="Line 83"/>
            <p:cNvSpPr>
              <a:spLocks noChangeShapeType="1"/>
            </p:cNvSpPr>
            <p:nvPr/>
          </p:nvSpPr>
          <p:spPr bwMode="auto">
            <a:xfrm flipV="1">
              <a:off x="960" y="1104"/>
              <a:ext cx="934"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0" name="Line 84"/>
            <p:cNvSpPr>
              <a:spLocks noChangeShapeType="1"/>
            </p:cNvSpPr>
            <p:nvPr/>
          </p:nvSpPr>
          <p:spPr bwMode="auto">
            <a:xfrm>
              <a:off x="960" y="1488"/>
              <a:ext cx="960" cy="62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1" name="Line 85"/>
            <p:cNvSpPr>
              <a:spLocks noChangeShapeType="1"/>
            </p:cNvSpPr>
            <p:nvPr/>
          </p:nvSpPr>
          <p:spPr bwMode="auto">
            <a:xfrm flipV="1">
              <a:off x="912" y="624"/>
              <a:ext cx="960" cy="129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2" name="Line 86"/>
            <p:cNvSpPr>
              <a:spLocks noChangeShapeType="1"/>
            </p:cNvSpPr>
            <p:nvPr/>
          </p:nvSpPr>
          <p:spPr bwMode="auto">
            <a:xfrm flipV="1">
              <a:off x="912" y="1152"/>
              <a:ext cx="1008" cy="76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5263" name="Line 87"/>
            <p:cNvSpPr>
              <a:spLocks noChangeShapeType="1"/>
            </p:cNvSpPr>
            <p:nvPr/>
          </p:nvSpPr>
          <p:spPr bwMode="auto">
            <a:xfrm>
              <a:off x="912" y="1920"/>
              <a:ext cx="96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1" name="组 9"/>
          <p:cNvGrpSpPr/>
          <p:nvPr/>
        </p:nvGrpSpPr>
        <p:grpSpPr>
          <a:xfrm>
            <a:off x="8470899" y="0"/>
            <a:ext cx="663314" cy="6858000"/>
            <a:chOff x="9055676" y="0"/>
            <a:chExt cx="3136324" cy="6858000"/>
          </a:xfrm>
        </p:grpSpPr>
        <p:sp>
          <p:nvSpPr>
            <p:cNvPr id="9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5" name="矩形 9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97"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98" name="标题 1"/>
          <p:cNvSpPr txBox="1"/>
          <p:nvPr/>
        </p:nvSpPr>
        <p:spPr>
          <a:xfrm>
            <a:off x="398494" y="133707"/>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0" fill="hold"/>
                                        <p:tgtEl>
                                          <p:spTgt spid="4"/>
                                        </p:tgtEl>
                                        <p:attrNameLst>
                                          <p:attrName>ppt_x</p:attrName>
                                        </p:attrNameLst>
                                      </p:cBhvr>
                                      <p:tavLst>
                                        <p:tav tm="0">
                                          <p:val>
                                            <p:strVal val="1+#ppt_w/2"/>
                                          </p:val>
                                        </p:tav>
                                        <p:tav tm="100000">
                                          <p:val>
                                            <p:strVal val="#ppt_x"/>
                                          </p:val>
                                        </p:tav>
                                      </p:tavLst>
                                    </p:anim>
                                    <p:anim calcmode="lin" valueType="num">
                                      <p:cBhvr additive="base">
                                        <p:cTn id="14" dur="5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636" y="1047927"/>
            <a:ext cx="5849678" cy="707886"/>
          </a:xfrm>
          <a:prstGeom prst="rect">
            <a:avLst/>
          </a:prstGeom>
        </p:spPr>
        <p:txBody>
          <a:bodyPr wrap="none">
            <a:spAutoFit/>
          </a:bodyPr>
          <a:lstStyle/>
          <a:p>
            <a:r>
              <a:rPr lang="zh-CN" altLang="en-US" sz="4000" b="1" dirty="0">
                <a:latin typeface="幼圆" panose="02010509060101010101" pitchFamily="49" charset="-122"/>
                <a:ea typeface="幼圆" panose="02010509060101010101" pitchFamily="49" charset="-122"/>
              </a:rPr>
              <a:t>模拟人脑</a:t>
            </a:r>
            <a:r>
              <a:rPr lang="en-US" altLang="zh-CN" sz="4000" b="1" dirty="0">
                <a:latin typeface="幼圆" panose="02010509060101010101" pitchFamily="49" charset="-122"/>
                <a:ea typeface="幼圆" panose="02010509060101010101" pitchFamily="49" charset="-122"/>
              </a:rPr>
              <a:t>------</a:t>
            </a:r>
            <a:r>
              <a:rPr lang="zh-CN" altLang="en-US" sz="4000" b="1" dirty="0">
                <a:latin typeface="幼圆" panose="02010509060101010101" pitchFamily="49" charset="-122"/>
                <a:ea typeface="幼圆" panose="02010509060101010101" pitchFamily="49" charset="-122"/>
              </a:rPr>
              <a:t>人工智能</a:t>
            </a:r>
          </a:p>
        </p:txBody>
      </p:sp>
      <p:pic>
        <p:nvPicPr>
          <p:cNvPr id="2050" name="Picture 2" descr="http://img1.itiexue.net/1458/14580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11" y="2293196"/>
            <a:ext cx="3773644" cy="28302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nr.cn/xjfw/2014xjfw/2014hy/20150515/W0201505153932560389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95" y="2293195"/>
            <a:ext cx="3736135" cy="2830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44B69F9-9049-454E-864B-3F7ED82D81E5}" type="slidenum">
              <a:rPr lang="en-US" altLang="zh-CN" sz="1400"/>
              <a:t>90</a:t>
            </a:fld>
            <a:endParaRPr lang="en-US" altLang="zh-CN" sz="1400"/>
          </a:p>
        </p:txBody>
      </p:sp>
      <p:sp>
        <p:nvSpPr>
          <p:cNvPr id="96260" name="Rectangle 2"/>
          <p:cNvSpPr>
            <a:spLocks noGrp="1" noChangeArrowheads="1"/>
          </p:cNvSpPr>
          <p:nvPr>
            <p:ph type="title" idx="4294967295"/>
          </p:nvPr>
        </p:nvSpPr>
        <p:spPr>
          <a:xfrm>
            <a:off x="628650" y="1013905"/>
            <a:ext cx="3166110" cy="540576"/>
          </a:xfrm>
        </p:spPr>
        <p:txBody>
          <a:bodyPr>
            <a:normAutofit/>
          </a:bodyPr>
          <a:lstStyle/>
          <a:p>
            <a:pPr eaLnBrk="1" hangingPunct="1"/>
            <a:r>
              <a:rPr lang="en-US" altLang="zh-CN" sz="2800" b="1" dirty="0">
                <a:latin typeface="华文宋体" panose="02010600040101010101" pitchFamily="2" charset="-122"/>
                <a:ea typeface="华文宋体" panose="02010600040101010101" pitchFamily="2" charset="-122"/>
              </a:rPr>
              <a:t>(4)</a:t>
            </a:r>
            <a:r>
              <a:rPr lang="zh-CN" altLang="en-US" sz="2800" b="1" dirty="0">
                <a:latin typeface="华文宋体" panose="02010600040101010101" pitchFamily="2" charset="-122"/>
                <a:ea typeface="华文宋体" panose="02010600040101010101" pitchFamily="2" charset="-122"/>
              </a:rPr>
              <a:t>循环网</a:t>
            </a:r>
            <a:r>
              <a:rPr lang="zh-CN" altLang="en-US" sz="2800" dirty="0">
                <a:latin typeface="华文宋体" panose="02010600040101010101" pitchFamily="2" charset="-122"/>
                <a:ea typeface="华文宋体" panose="02010600040101010101" pitchFamily="2" charset="-122"/>
              </a:rPr>
              <a:t> </a:t>
            </a:r>
          </a:p>
        </p:txBody>
      </p:sp>
      <p:sp>
        <p:nvSpPr>
          <p:cNvPr id="96261" name="Rectangle 3"/>
          <p:cNvSpPr>
            <a:spLocks noGrp="1" noChangeArrowheads="1"/>
          </p:cNvSpPr>
          <p:nvPr>
            <p:ph type="body" idx="4294967295"/>
          </p:nvPr>
        </p:nvSpPr>
        <p:spPr>
          <a:xfrm>
            <a:off x="628650" y="1825625"/>
            <a:ext cx="7349490" cy="4351338"/>
          </a:xfrm>
        </p:spPr>
        <p:txBody>
          <a:bodyPr>
            <a:normAutofit fontScale="92500" lnSpcReduction="10000"/>
          </a:bodyPr>
          <a:lstStyle/>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如果将输出信号反馈到输入端</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就可构成一个多层的循环网络。</a:t>
            </a:r>
          </a:p>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输入的原始信号被逐步地</a:t>
            </a:r>
            <a:r>
              <a:rPr lang="zh-CN" altLang="en-US" sz="2800" b="1" dirty="0">
                <a:solidFill>
                  <a:srgbClr val="FF0000"/>
                </a:solidFill>
                <a:latin typeface="华文宋体" panose="02010600040101010101" pitchFamily="2" charset="-122"/>
                <a:ea typeface="华文宋体" panose="02010600040101010101" pitchFamily="2" charset="-122"/>
              </a:rPr>
              <a:t>加强</a:t>
            </a:r>
            <a:r>
              <a:rPr lang="zh-CN" altLang="en-US" sz="2800" b="1" dirty="0">
                <a:latin typeface="华文宋体" panose="02010600040101010101" pitchFamily="2" charset="-122"/>
                <a:ea typeface="华文宋体" panose="02010600040101010101" pitchFamily="2" charset="-122"/>
              </a:rPr>
              <a:t>、被</a:t>
            </a:r>
            <a:r>
              <a:rPr lang="zh-CN" altLang="en-US" sz="2800" b="1" dirty="0">
                <a:solidFill>
                  <a:srgbClr val="FF0000"/>
                </a:solidFill>
                <a:latin typeface="华文宋体" panose="02010600040101010101" pitchFamily="2" charset="-122"/>
                <a:ea typeface="华文宋体" panose="02010600040101010101" pitchFamily="2" charset="-122"/>
              </a:rPr>
              <a:t>修复</a:t>
            </a:r>
            <a:r>
              <a:rPr lang="zh-CN" altLang="en-US" sz="2800" b="1" dirty="0">
                <a:latin typeface="华文宋体" panose="02010600040101010101" pitchFamily="2" charset="-122"/>
                <a:ea typeface="华文宋体" panose="02010600040101010101" pitchFamily="2" charset="-122"/>
              </a:rPr>
              <a:t>。</a:t>
            </a:r>
          </a:p>
          <a:p>
            <a:pPr algn="just"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大脑的短期记忆特征</a:t>
            </a:r>
            <a:r>
              <a:rPr lang="en-US" altLang="zh-CN" sz="2800" b="1" dirty="0">
                <a:latin typeface="华文宋体" panose="02010600040101010101" pitchFamily="2" charset="-122"/>
                <a:ea typeface="华文宋体" panose="02010600040101010101" pitchFamily="2" charset="-122"/>
              </a:rPr>
              <a:t>——</a:t>
            </a:r>
            <a:r>
              <a:rPr lang="zh-CN" altLang="en-US" sz="2800" b="1" dirty="0">
                <a:latin typeface="华文宋体" panose="02010600040101010101" pitchFamily="2" charset="-122"/>
                <a:ea typeface="华文宋体" panose="02010600040101010101" pitchFamily="2" charset="-122"/>
              </a:rPr>
              <a:t>看到的东西不是一下子就从脑海里消失的。</a:t>
            </a:r>
          </a:p>
          <a:p>
            <a:pPr eaLnBrk="1" hangingPunct="1">
              <a:lnSpc>
                <a:spcPct val="120000"/>
              </a:lnSpc>
              <a:spcBef>
                <a:spcPts val="600"/>
              </a:spcBef>
            </a:pPr>
            <a:r>
              <a:rPr lang="zh-CN" altLang="en-US" sz="2800" b="1" dirty="0">
                <a:latin typeface="华文宋体" panose="02010600040101010101" pitchFamily="2" charset="-122"/>
                <a:ea typeface="华文宋体" panose="02010600040101010101" pitchFamily="2" charset="-122"/>
              </a:rPr>
              <a:t>稳定：反馈信号会引起网络输出的不断变化。我们希望这种变化逐渐减小，并且最后能消失。当变化最后消失时，网络达到了</a:t>
            </a:r>
            <a:r>
              <a:rPr lang="zh-CN" altLang="en-US" sz="2800" b="1" dirty="0">
                <a:solidFill>
                  <a:srgbClr val="FF3300"/>
                </a:solidFill>
                <a:latin typeface="华文宋体" panose="02010600040101010101" pitchFamily="2" charset="-122"/>
                <a:ea typeface="华文宋体" panose="02010600040101010101" pitchFamily="2" charset="-122"/>
              </a:rPr>
              <a:t>平衡状态</a:t>
            </a:r>
            <a:r>
              <a:rPr lang="zh-CN" altLang="en-US" sz="2800" b="1" dirty="0">
                <a:latin typeface="华文宋体" panose="02010600040101010101" pitchFamily="2" charset="-122"/>
                <a:ea typeface="华文宋体" panose="02010600040101010101" pitchFamily="2" charset="-122"/>
              </a:rPr>
              <a:t>。如果这种变化不能消失，则称该网络是</a:t>
            </a:r>
            <a:r>
              <a:rPr lang="zh-CN" altLang="en-US" sz="2800" b="1" dirty="0">
                <a:solidFill>
                  <a:srgbClr val="FF3300"/>
                </a:solidFill>
                <a:latin typeface="华文宋体" panose="02010600040101010101" pitchFamily="2" charset="-122"/>
                <a:ea typeface="华文宋体" panose="02010600040101010101" pitchFamily="2" charset="-122"/>
              </a:rPr>
              <a:t>不稳定</a:t>
            </a:r>
            <a:r>
              <a:rPr lang="zh-CN" altLang="en-US" sz="2800" b="1" dirty="0">
                <a:latin typeface="华文宋体" panose="02010600040101010101" pitchFamily="2" charset="-122"/>
                <a:ea typeface="华文宋体" panose="02010600040101010101" pitchFamily="2" charset="-122"/>
              </a:rPr>
              <a:t>的。</a:t>
            </a:r>
            <a:r>
              <a:rPr lang="zh-CN" altLang="en-US" sz="2800" dirty="0">
                <a:latin typeface="华文宋体" panose="02010600040101010101" pitchFamily="2" charset="-122"/>
                <a:ea typeface="华文宋体" panose="02010600040101010101" pitchFamily="2" charset="-122"/>
              </a:rPr>
              <a:t>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13"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14"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61">
                                            <p:txEl>
                                              <p:pRg st="0" end="0"/>
                                            </p:txEl>
                                          </p:spTgt>
                                        </p:tgtEl>
                                        <p:attrNameLst>
                                          <p:attrName>style.visibility</p:attrName>
                                        </p:attrNameLst>
                                      </p:cBhvr>
                                      <p:to>
                                        <p:strVal val="visible"/>
                                      </p:to>
                                    </p:set>
                                    <p:anim calcmode="lin" valueType="num">
                                      <p:cBhvr additive="base">
                                        <p:cTn id="7" dur="500" fill="hold"/>
                                        <p:tgtEl>
                                          <p:spTgt spid="962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626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6261">
                                            <p:txEl>
                                              <p:pRg st="1" end="1"/>
                                            </p:txEl>
                                          </p:spTgt>
                                        </p:tgtEl>
                                        <p:attrNameLst>
                                          <p:attrName>style.visibility</p:attrName>
                                        </p:attrNameLst>
                                      </p:cBhvr>
                                      <p:to>
                                        <p:strVal val="visible"/>
                                      </p:to>
                                    </p:set>
                                    <p:anim calcmode="lin" valueType="num">
                                      <p:cBhvr additive="base">
                                        <p:cTn id="13" dur="500" fill="hold"/>
                                        <p:tgtEl>
                                          <p:spTgt spid="9626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62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6261">
                                            <p:txEl>
                                              <p:pRg st="2" end="2"/>
                                            </p:txEl>
                                          </p:spTgt>
                                        </p:tgtEl>
                                        <p:attrNameLst>
                                          <p:attrName>style.visibility</p:attrName>
                                        </p:attrNameLst>
                                      </p:cBhvr>
                                      <p:to>
                                        <p:strVal val="visible"/>
                                      </p:to>
                                    </p:set>
                                    <p:anim calcmode="lin" valueType="num">
                                      <p:cBhvr additive="base">
                                        <p:cTn id="19" dur="500" fill="hold"/>
                                        <p:tgtEl>
                                          <p:spTgt spid="9626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62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261">
                                            <p:txEl>
                                              <p:pRg st="3" end="3"/>
                                            </p:txEl>
                                          </p:spTgt>
                                        </p:tgtEl>
                                        <p:attrNameLst>
                                          <p:attrName>style.visibility</p:attrName>
                                        </p:attrNameLst>
                                      </p:cBhvr>
                                      <p:to>
                                        <p:strVal val="visible"/>
                                      </p:to>
                                    </p:set>
                                    <p:anim calcmode="lin" valueType="num">
                                      <p:cBhvr additive="base">
                                        <p:cTn id="25" dur="500" fill="hold"/>
                                        <p:tgtEl>
                                          <p:spTgt spid="9626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626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62A44464-FCE3-4524-AD97-30533D22841D}" type="slidenum">
              <a:rPr lang="en-US" altLang="zh-CN" sz="1400"/>
              <a:t>91</a:t>
            </a:fld>
            <a:endParaRPr lang="en-US" altLang="zh-CN" sz="1400"/>
          </a:p>
        </p:txBody>
      </p:sp>
      <p:sp>
        <p:nvSpPr>
          <p:cNvPr id="90116" name="Rectangle 2"/>
          <p:cNvSpPr>
            <a:spLocks noGrp="1" noChangeArrowheads="1"/>
          </p:cNvSpPr>
          <p:nvPr>
            <p:ph type="body" idx="4294967295"/>
          </p:nvPr>
        </p:nvSpPr>
        <p:spPr>
          <a:xfrm>
            <a:off x="400529" y="754796"/>
            <a:ext cx="7973547" cy="2295163"/>
          </a:xfrm>
        </p:spPr>
        <p:txBody>
          <a:bodyPr>
            <a:noAutofit/>
          </a:bodyPr>
          <a:lstStyle/>
          <a:p>
            <a:pPr marL="0" indent="0" eaLnBrk="1" hangingPunct="1">
              <a:buNone/>
            </a:pPr>
            <a:r>
              <a:rPr lang="en-US" altLang="zh-CN" sz="2600" b="1" dirty="0">
                <a:latin typeface="华文宋体" panose="02010600040101010101" pitchFamily="2" charset="-122"/>
                <a:ea typeface="华文宋体" panose="02010600040101010101" pitchFamily="2" charset="-122"/>
              </a:rPr>
              <a:t>3) </a:t>
            </a:r>
            <a:r>
              <a:rPr lang="zh-CN" altLang="en-US" sz="2600" b="1" dirty="0">
                <a:latin typeface="华文宋体" panose="02010600040101010101" pitchFamily="2" charset="-122"/>
                <a:ea typeface="华文宋体" panose="02010600040101010101" pitchFamily="2" charset="-122"/>
              </a:rPr>
              <a:t>层次划分</a:t>
            </a:r>
            <a:r>
              <a:rPr lang="zh-CN" altLang="en-US" sz="2600" dirty="0">
                <a:latin typeface="华文宋体" panose="02010600040101010101" pitchFamily="2" charset="-122"/>
                <a:ea typeface="华文宋体" panose="02010600040101010101" pitchFamily="2" charset="-122"/>
              </a:rPr>
              <a:t> </a:t>
            </a:r>
          </a:p>
          <a:p>
            <a:pPr lvl="1" algn="just" eaLnBrk="1" hangingPunct="1"/>
            <a:r>
              <a:rPr lang="zh-CN" altLang="en-US" sz="2600" b="1" dirty="0">
                <a:latin typeface="华文宋体" panose="02010600040101010101" pitchFamily="2" charset="-122"/>
                <a:ea typeface="华文宋体" panose="02010600040101010101" pitchFamily="2" charset="-122"/>
              </a:rPr>
              <a:t>信号只被允许从较低层流向较高层。</a:t>
            </a:r>
          </a:p>
          <a:p>
            <a:pPr lvl="1" algn="just" eaLnBrk="1" hangingPunct="1"/>
            <a:r>
              <a:rPr lang="zh-CN" altLang="en-US" sz="2600" b="1" dirty="0">
                <a:latin typeface="华文宋体" panose="02010600040101010101" pitchFamily="2" charset="-122"/>
                <a:ea typeface="华文宋体" panose="02010600040101010101" pitchFamily="2" charset="-122"/>
              </a:rPr>
              <a:t>层号确定层的高低：层号较小者，层次较低，层号较大者，层次较高。</a:t>
            </a:r>
          </a:p>
          <a:p>
            <a:pPr lvl="1" algn="just" eaLnBrk="1" hangingPunct="1"/>
            <a:r>
              <a:rPr lang="zh-CN" altLang="en-US" sz="2600" b="1" dirty="0">
                <a:latin typeface="华文宋体" panose="02010600040101010101" pitchFamily="2" charset="-122"/>
                <a:ea typeface="华文宋体" panose="02010600040101010101" pitchFamily="2" charset="-122"/>
              </a:rPr>
              <a:t>输入层：被记作第</a:t>
            </a:r>
            <a:r>
              <a:rPr lang="en-US" altLang="zh-CN" sz="2600" b="1" dirty="0">
                <a:latin typeface="华文宋体" panose="02010600040101010101" pitchFamily="2" charset="-122"/>
                <a:ea typeface="华文宋体" panose="02010600040101010101" pitchFamily="2" charset="-122"/>
              </a:rPr>
              <a:t>0</a:t>
            </a:r>
            <a:r>
              <a:rPr lang="zh-CN" altLang="en-US" sz="2600" b="1" dirty="0">
                <a:latin typeface="华文宋体" panose="02010600040101010101" pitchFamily="2" charset="-122"/>
                <a:ea typeface="华文宋体" panose="02010600040101010101" pitchFamily="2" charset="-122"/>
              </a:rPr>
              <a:t>层。该层负责接收来自网络外部的信息</a:t>
            </a:r>
          </a:p>
        </p:txBody>
      </p:sp>
      <p:grpSp>
        <p:nvGrpSpPr>
          <p:cNvPr id="90117" name="Group 3"/>
          <p:cNvGrpSpPr/>
          <p:nvPr/>
        </p:nvGrpSpPr>
        <p:grpSpPr bwMode="auto">
          <a:xfrm>
            <a:off x="1219200" y="3429000"/>
            <a:ext cx="6548438" cy="2820988"/>
            <a:chOff x="0" y="0"/>
            <a:chExt cx="4847" cy="3197"/>
          </a:xfrm>
        </p:grpSpPr>
        <p:grpSp>
          <p:nvGrpSpPr>
            <p:cNvPr id="90119" name="Group 4"/>
            <p:cNvGrpSpPr/>
            <p:nvPr/>
          </p:nvGrpSpPr>
          <p:grpSpPr bwMode="auto">
            <a:xfrm>
              <a:off x="384" y="2734"/>
              <a:ext cx="4018" cy="463"/>
              <a:chOff x="0" y="0"/>
              <a:chExt cx="4018" cy="463"/>
            </a:xfrm>
          </p:grpSpPr>
          <p:sp>
            <p:nvSpPr>
              <p:cNvPr id="90180"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0182"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0120" name="Group 8"/>
            <p:cNvGrpSpPr/>
            <p:nvPr/>
          </p:nvGrpSpPr>
          <p:grpSpPr bwMode="auto">
            <a:xfrm>
              <a:off x="4464" y="0"/>
              <a:ext cx="383" cy="2670"/>
              <a:chOff x="0" y="0"/>
              <a:chExt cx="383" cy="2670"/>
            </a:xfrm>
          </p:grpSpPr>
          <p:sp>
            <p:nvSpPr>
              <p:cNvPr id="90176"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0177"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0178"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0179"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0121" name="Group 13"/>
            <p:cNvGrpSpPr/>
            <p:nvPr/>
          </p:nvGrpSpPr>
          <p:grpSpPr bwMode="auto">
            <a:xfrm>
              <a:off x="0" y="11"/>
              <a:ext cx="327" cy="2659"/>
              <a:chOff x="0" y="0"/>
              <a:chExt cx="327" cy="2659"/>
            </a:xfrm>
          </p:grpSpPr>
          <p:sp>
            <p:nvSpPr>
              <p:cNvPr id="90172"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0173"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0174"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0175"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0122" name="Group 18"/>
            <p:cNvGrpSpPr/>
            <p:nvPr/>
          </p:nvGrpSpPr>
          <p:grpSpPr bwMode="auto">
            <a:xfrm>
              <a:off x="0" y="58"/>
              <a:ext cx="4704" cy="2602"/>
              <a:chOff x="0" y="0"/>
              <a:chExt cx="4704" cy="2602"/>
            </a:xfrm>
          </p:grpSpPr>
          <p:grpSp>
            <p:nvGrpSpPr>
              <p:cNvPr id="90123" name="Group 19"/>
              <p:cNvGrpSpPr/>
              <p:nvPr/>
            </p:nvGrpSpPr>
            <p:grpSpPr bwMode="auto">
              <a:xfrm>
                <a:off x="0" y="0"/>
                <a:ext cx="4704" cy="2602"/>
                <a:chOff x="0" y="0"/>
                <a:chExt cx="5580" cy="2184"/>
              </a:xfrm>
            </p:grpSpPr>
            <p:sp>
              <p:nvSpPr>
                <p:cNvPr id="90130"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1"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2"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3"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4"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5"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6"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7"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8"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39"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0"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1"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0142"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3"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4"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5"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6"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7"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8"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9"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0"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1"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2"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3"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4"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5"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6"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7"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8"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59"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0"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1"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2"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3"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4"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5"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6"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7"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8"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69"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70"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71"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0124" name="Group 62"/>
              <p:cNvGrpSpPr/>
              <p:nvPr/>
            </p:nvGrpSpPr>
            <p:grpSpPr bwMode="auto">
              <a:xfrm>
                <a:off x="538" y="1620"/>
                <a:ext cx="3705" cy="515"/>
                <a:chOff x="0" y="0"/>
                <a:chExt cx="3705" cy="515"/>
              </a:xfrm>
            </p:grpSpPr>
            <p:sp>
              <p:nvSpPr>
                <p:cNvPr id="90125"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6"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7"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8"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0129"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72" name="组 9"/>
          <p:cNvGrpSpPr/>
          <p:nvPr/>
        </p:nvGrpSpPr>
        <p:grpSpPr>
          <a:xfrm>
            <a:off x="8400804" y="0"/>
            <a:ext cx="733409" cy="6858000"/>
            <a:chOff x="9055676" y="0"/>
            <a:chExt cx="3136324" cy="6858000"/>
          </a:xfrm>
        </p:grpSpPr>
        <p:sp>
          <p:nvSpPr>
            <p:cNvPr id="73"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6" name="矩形 75"/>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7"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8"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9" name="标题 1"/>
          <p:cNvSpPr txBox="1"/>
          <p:nvPr/>
        </p:nvSpPr>
        <p:spPr>
          <a:xfrm>
            <a:off x="366717" y="260262"/>
            <a:ext cx="5657572" cy="518478"/>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6">
                                            <p:txEl>
                                              <p:pRg st="0" end="0"/>
                                            </p:txEl>
                                          </p:spTgt>
                                        </p:tgtEl>
                                        <p:attrNameLst>
                                          <p:attrName>style.visibility</p:attrName>
                                        </p:attrNameLst>
                                      </p:cBhvr>
                                      <p:to>
                                        <p:strVal val="visible"/>
                                      </p:to>
                                    </p:set>
                                    <p:anim calcmode="lin" valueType="num">
                                      <p:cBhvr additive="base">
                                        <p:cTn id="7" dur="500" fill="hold"/>
                                        <p:tgtEl>
                                          <p:spTgt spid="901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6">
                                            <p:txEl>
                                              <p:pRg st="1" end="1"/>
                                            </p:txEl>
                                          </p:spTgt>
                                        </p:tgtEl>
                                        <p:attrNameLst>
                                          <p:attrName>style.visibility</p:attrName>
                                        </p:attrNameLst>
                                      </p:cBhvr>
                                      <p:to>
                                        <p:strVal val="visible"/>
                                      </p:to>
                                    </p:set>
                                    <p:anim calcmode="lin" valueType="num">
                                      <p:cBhvr additive="base">
                                        <p:cTn id="13" dur="500" fill="hold"/>
                                        <p:tgtEl>
                                          <p:spTgt spid="9011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0116">
                                            <p:txEl>
                                              <p:pRg st="2" end="2"/>
                                            </p:txEl>
                                          </p:spTgt>
                                        </p:tgtEl>
                                        <p:attrNameLst>
                                          <p:attrName>style.visibility</p:attrName>
                                        </p:attrNameLst>
                                      </p:cBhvr>
                                      <p:to>
                                        <p:strVal val="visible"/>
                                      </p:to>
                                    </p:set>
                                    <p:anim calcmode="lin" valueType="num">
                                      <p:cBhvr additive="base">
                                        <p:cTn id="19" dur="500" fill="hold"/>
                                        <p:tgtEl>
                                          <p:spTgt spid="9011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01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0116">
                                            <p:txEl>
                                              <p:pRg st="3" end="3"/>
                                            </p:txEl>
                                          </p:spTgt>
                                        </p:tgtEl>
                                        <p:attrNameLst>
                                          <p:attrName>style.visibility</p:attrName>
                                        </p:attrNameLst>
                                      </p:cBhvr>
                                      <p:to>
                                        <p:strVal val="visible"/>
                                      </p:to>
                                    </p:set>
                                    <p:anim calcmode="lin" valueType="num">
                                      <p:cBhvr additive="base">
                                        <p:cTn id="25" dur="500" fill="hold"/>
                                        <p:tgtEl>
                                          <p:spTgt spid="9011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011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build="p" bldLvl="2"/>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40F051B-E946-42AA-98E9-BFB93CAE6B4F}" type="slidenum">
              <a:rPr lang="en-US" altLang="zh-CN" sz="1400"/>
              <a:t>92</a:t>
            </a:fld>
            <a:endParaRPr lang="en-US" altLang="zh-CN" sz="1400"/>
          </a:p>
        </p:txBody>
      </p:sp>
      <p:sp>
        <p:nvSpPr>
          <p:cNvPr id="91140" name="Rectangle 2"/>
          <p:cNvSpPr>
            <a:spLocks noGrp="1" noChangeArrowheads="1"/>
          </p:cNvSpPr>
          <p:nvPr>
            <p:ph type="body" idx="4294967295"/>
          </p:nvPr>
        </p:nvSpPr>
        <p:spPr>
          <a:xfrm>
            <a:off x="-320039" y="767750"/>
            <a:ext cx="8694116" cy="2646986"/>
          </a:xfrm>
        </p:spPr>
        <p:txBody>
          <a:bodyPr>
            <a:noAutofit/>
          </a:bodyPr>
          <a:lstStyle/>
          <a:p>
            <a:pPr lvl="1" algn="just"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第</a:t>
            </a:r>
            <a:r>
              <a:rPr lang="en-US" altLang="zh-CN" b="1" dirty="0">
                <a:latin typeface="华文宋体" panose="02010600040101010101" pitchFamily="2" charset="-122"/>
                <a:ea typeface="华文宋体" panose="02010600040101010101" pitchFamily="2" charset="-122"/>
              </a:rPr>
              <a:t>j</a:t>
            </a:r>
            <a:r>
              <a:rPr lang="zh-CN" altLang="en-US" b="1" dirty="0">
                <a:latin typeface="华文宋体" panose="02010600040101010101" pitchFamily="2" charset="-122"/>
                <a:ea typeface="华文宋体" panose="02010600040101010101" pitchFamily="2" charset="-122"/>
              </a:rPr>
              <a:t>层：第</a:t>
            </a:r>
            <a:r>
              <a:rPr lang="en-US" altLang="zh-CN" b="1" dirty="0">
                <a:latin typeface="华文宋体" panose="02010600040101010101" pitchFamily="2" charset="-122"/>
                <a:ea typeface="华文宋体" panose="02010600040101010101" pitchFamily="2" charset="-122"/>
              </a:rPr>
              <a:t>j-1</a:t>
            </a:r>
            <a:r>
              <a:rPr lang="zh-CN" altLang="en-US" b="1" dirty="0">
                <a:latin typeface="华文宋体" panose="02010600040101010101" pitchFamily="2" charset="-122"/>
                <a:ea typeface="华文宋体" panose="02010600040101010101" pitchFamily="2" charset="-122"/>
              </a:rPr>
              <a:t>层的直接后继层（</a:t>
            </a:r>
            <a:r>
              <a:rPr lang="en-US" altLang="zh-CN" b="1" dirty="0">
                <a:latin typeface="华文宋体" panose="02010600040101010101" pitchFamily="2" charset="-122"/>
                <a:ea typeface="华文宋体" panose="02010600040101010101" pitchFamily="2" charset="-122"/>
              </a:rPr>
              <a:t>j&gt;0</a:t>
            </a:r>
            <a:r>
              <a:rPr lang="zh-CN" altLang="en-US" b="1" dirty="0">
                <a:latin typeface="华文宋体" panose="02010600040101010101" pitchFamily="2" charset="-122"/>
                <a:ea typeface="华文宋体" panose="02010600040101010101" pitchFamily="2" charset="-122"/>
              </a:rPr>
              <a:t>），它直接接受第</a:t>
            </a:r>
            <a:r>
              <a:rPr lang="en-US" altLang="zh-CN" b="1" dirty="0">
                <a:latin typeface="华文宋体" panose="02010600040101010101" pitchFamily="2" charset="-122"/>
                <a:ea typeface="华文宋体" panose="02010600040101010101" pitchFamily="2" charset="-122"/>
              </a:rPr>
              <a:t>j-1</a:t>
            </a:r>
            <a:r>
              <a:rPr lang="zh-CN" altLang="en-US" b="1" dirty="0">
                <a:latin typeface="华文宋体" panose="02010600040101010101" pitchFamily="2" charset="-122"/>
                <a:ea typeface="华文宋体" panose="02010600040101010101" pitchFamily="2" charset="-122"/>
              </a:rPr>
              <a:t>层的输出。</a:t>
            </a:r>
          </a:p>
          <a:p>
            <a:pPr lvl="1" algn="just"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输出层：它是网络的最后一层，具有该网络的最大层号，负责输出网络的计算结果。</a:t>
            </a:r>
          </a:p>
          <a:p>
            <a:pPr lvl="1" eaLnBrk="1" hangingPunct="1">
              <a:lnSpc>
                <a:spcPct val="120000"/>
              </a:lnSpc>
              <a:spcBef>
                <a:spcPct val="0"/>
              </a:spcBef>
            </a:pPr>
            <a:r>
              <a:rPr lang="zh-CN" altLang="en-US" b="1" dirty="0">
                <a:latin typeface="华文宋体" panose="02010600040101010101" pitchFamily="2" charset="-122"/>
                <a:ea typeface="华文宋体" panose="02010600040101010101" pitchFamily="2" charset="-122"/>
              </a:rPr>
              <a:t>隐藏层：除输入层和输出层以外的其它各层叫隐藏层。隐藏层不直接接受外界的信号，也不直接向外界发送信号</a:t>
            </a:r>
            <a:endParaRPr lang="zh-CN" altLang="en-US" dirty="0">
              <a:latin typeface="华文宋体" panose="02010600040101010101" pitchFamily="2" charset="-122"/>
              <a:ea typeface="华文宋体" panose="02010600040101010101" pitchFamily="2" charset="-122"/>
            </a:endParaRPr>
          </a:p>
        </p:txBody>
      </p:sp>
      <p:grpSp>
        <p:nvGrpSpPr>
          <p:cNvPr id="91141" name="Group 3"/>
          <p:cNvGrpSpPr/>
          <p:nvPr/>
        </p:nvGrpSpPr>
        <p:grpSpPr bwMode="auto">
          <a:xfrm>
            <a:off x="1219200" y="3656013"/>
            <a:ext cx="6548438" cy="2820987"/>
            <a:chOff x="0" y="0"/>
            <a:chExt cx="4847" cy="3197"/>
          </a:xfrm>
        </p:grpSpPr>
        <p:grpSp>
          <p:nvGrpSpPr>
            <p:cNvPr id="91143" name="Group 4"/>
            <p:cNvGrpSpPr/>
            <p:nvPr/>
          </p:nvGrpSpPr>
          <p:grpSpPr bwMode="auto">
            <a:xfrm>
              <a:off x="384" y="2734"/>
              <a:ext cx="4018" cy="463"/>
              <a:chOff x="0" y="0"/>
              <a:chExt cx="4018" cy="463"/>
            </a:xfrm>
          </p:grpSpPr>
          <p:sp>
            <p:nvSpPr>
              <p:cNvPr id="91204"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1206"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1144" name="Group 8"/>
            <p:cNvGrpSpPr/>
            <p:nvPr/>
          </p:nvGrpSpPr>
          <p:grpSpPr bwMode="auto">
            <a:xfrm>
              <a:off x="4464" y="0"/>
              <a:ext cx="383" cy="2670"/>
              <a:chOff x="0" y="0"/>
              <a:chExt cx="383" cy="2670"/>
            </a:xfrm>
          </p:grpSpPr>
          <p:sp>
            <p:nvSpPr>
              <p:cNvPr id="91200"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1201"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1202"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1203"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1145" name="Group 13"/>
            <p:cNvGrpSpPr/>
            <p:nvPr/>
          </p:nvGrpSpPr>
          <p:grpSpPr bwMode="auto">
            <a:xfrm>
              <a:off x="0" y="11"/>
              <a:ext cx="327" cy="2659"/>
              <a:chOff x="0" y="0"/>
              <a:chExt cx="327" cy="2659"/>
            </a:xfrm>
          </p:grpSpPr>
          <p:sp>
            <p:nvSpPr>
              <p:cNvPr id="91196"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1197"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1198"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1199"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1146" name="Group 18"/>
            <p:cNvGrpSpPr/>
            <p:nvPr/>
          </p:nvGrpSpPr>
          <p:grpSpPr bwMode="auto">
            <a:xfrm>
              <a:off x="0" y="58"/>
              <a:ext cx="4704" cy="2602"/>
              <a:chOff x="0" y="0"/>
              <a:chExt cx="4704" cy="2602"/>
            </a:xfrm>
          </p:grpSpPr>
          <p:grpSp>
            <p:nvGrpSpPr>
              <p:cNvPr id="91147" name="Group 19"/>
              <p:cNvGrpSpPr/>
              <p:nvPr/>
            </p:nvGrpSpPr>
            <p:grpSpPr bwMode="auto">
              <a:xfrm>
                <a:off x="0" y="0"/>
                <a:ext cx="4704" cy="2602"/>
                <a:chOff x="0" y="0"/>
                <a:chExt cx="5580" cy="2184"/>
              </a:xfrm>
            </p:grpSpPr>
            <p:sp>
              <p:nvSpPr>
                <p:cNvPr id="91154"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5"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6"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7"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8"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59"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0"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1"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2"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3"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4"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5"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1166"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7"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8"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69"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0"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1"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2"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3"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4"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5"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6"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7"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8"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79"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0"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1"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2"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3"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4"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5"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6"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7"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8"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89"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0"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1"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2"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3"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4"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1195"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1148" name="Group 62"/>
              <p:cNvGrpSpPr/>
              <p:nvPr/>
            </p:nvGrpSpPr>
            <p:grpSpPr bwMode="auto">
              <a:xfrm>
                <a:off x="538" y="1620"/>
                <a:ext cx="3705" cy="515"/>
                <a:chOff x="0" y="0"/>
                <a:chExt cx="3705" cy="515"/>
              </a:xfrm>
            </p:grpSpPr>
            <p:sp>
              <p:nvSpPr>
                <p:cNvPr id="91149"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0"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1"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2"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1153"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71" name="组 9"/>
          <p:cNvGrpSpPr/>
          <p:nvPr/>
        </p:nvGrpSpPr>
        <p:grpSpPr>
          <a:xfrm>
            <a:off x="8400804" y="0"/>
            <a:ext cx="733409" cy="6858000"/>
            <a:chOff x="9055676" y="0"/>
            <a:chExt cx="3136324" cy="6858000"/>
          </a:xfrm>
        </p:grpSpPr>
        <p:sp>
          <p:nvSpPr>
            <p:cNvPr id="72"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3"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4"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5" name="矩形 74"/>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6"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77"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78" name="标题 1"/>
          <p:cNvSpPr txBox="1"/>
          <p:nvPr/>
        </p:nvSpPr>
        <p:spPr>
          <a:xfrm>
            <a:off x="367603" y="313868"/>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0">
                                            <p:txEl>
                                              <p:pRg st="0" end="0"/>
                                            </p:txEl>
                                          </p:spTgt>
                                        </p:tgtEl>
                                        <p:attrNameLst>
                                          <p:attrName>style.visibility</p:attrName>
                                        </p:attrNameLst>
                                      </p:cBhvr>
                                      <p:to>
                                        <p:strVal val="visible"/>
                                      </p:to>
                                    </p:set>
                                    <p:anim calcmode="lin" valueType="num">
                                      <p:cBhvr additive="base">
                                        <p:cTn id="7" dur="500" fill="hold"/>
                                        <p:tgtEl>
                                          <p:spTgt spid="911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140">
                                            <p:txEl>
                                              <p:pRg st="1" end="1"/>
                                            </p:txEl>
                                          </p:spTgt>
                                        </p:tgtEl>
                                        <p:attrNameLst>
                                          <p:attrName>style.visibility</p:attrName>
                                        </p:attrNameLst>
                                      </p:cBhvr>
                                      <p:to>
                                        <p:strVal val="visible"/>
                                      </p:to>
                                    </p:set>
                                    <p:anim calcmode="lin" valueType="num">
                                      <p:cBhvr additive="base">
                                        <p:cTn id="13" dur="500" fill="hold"/>
                                        <p:tgtEl>
                                          <p:spTgt spid="911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1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40">
                                            <p:txEl>
                                              <p:pRg st="2" end="2"/>
                                            </p:txEl>
                                          </p:spTgt>
                                        </p:tgtEl>
                                        <p:attrNameLst>
                                          <p:attrName>style.visibility</p:attrName>
                                        </p:attrNameLst>
                                      </p:cBhvr>
                                      <p:to>
                                        <p:strVal val="visible"/>
                                      </p:to>
                                    </p:set>
                                    <p:anim calcmode="lin" valueType="num">
                                      <p:cBhvr additive="base">
                                        <p:cTn id="19" dur="500" fill="hold"/>
                                        <p:tgtEl>
                                          <p:spTgt spid="9114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1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build="p" bldLvl="2"/>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19A30EC5-3A74-407D-A91D-891BC16722F8}" type="slidenum">
              <a:rPr lang="en-US" altLang="zh-CN" sz="1400"/>
              <a:t>93</a:t>
            </a:fld>
            <a:endParaRPr lang="en-US" altLang="zh-CN" sz="1400"/>
          </a:p>
        </p:txBody>
      </p:sp>
      <p:sp>
        <p:nvSpPr>
          <p:cNvPr id="92164" name="Rectangle 2"/>
          <p:cNvSpPr>
            <a:spLocks noGrp="1" noChangeArrowheads="1"/>
          </p:cNvSpPr>
          <p:nvPr>
            <p:ph type="body" idx="4294967295"/>
          </p:nvPr>
        </p:nvSpPr>
        <p:spPr>
          <a:xfrm>
            <a:off x="274799" y="836138"/>
            <a:ext cx="7559040" cy="2332432"/>
          </a:xfrm>
        </p:spPr>
        <p:txBody>
          <a:bodyPr>
            <a:normAutofit/>
          </a:bodyPr>
          <a:lstStyle/>
          <a:p>
            <a:pPr eaLnBrk="1" hangingPunct="1">
              <a:lnSpc>
                <a:spcPct val="110000"/>
              </a:lnSpc>
              <a:spcBef>
                <a:spcPts val="0"/>
              </a:spcBef>
            </a:pPr>
            <a:r>
              <a:rPr lang="zh-CN" altLang="en-US" sz="2400" b="1" dirty="0">
                <a:solidFill>
                  <a:srgbClr val="FF0000"/>
                </a:solidFill>
                <a:latin typeface="华文宋体" panose="02010600040101010101" pitchFamily="2" charset="-122"/>
                <a:ea typeface="华文宋体" panose="02010600040101010101" pitchFamily="2" charset="-122"/>
              </a:rPr>
              <a:t>约定 </a:t>
            </a:r>
            <a:r>
              <a:rPr lang="en-US" altLang="zh-CN" sz="2400" b="1" dirty="0">
                <a:latin typeface="华文宋体" panose="02010600040101010101" pitchFamily="2" charset="-122"/>
                <a:ea typeface="华文宋体" panose="02010600040101010101" pitchFamily="2" charset="-122"/>
              </a:rPr>
              <a:t>:</a:t>
            </a:r>
          </a:p>
          <a:p>
            <a:pPr eaLnBrk="1" hangingPunct="1">
              <a:lnSpc>
                <a:spcPct val="110000"/>
              </a:lnSpc>
              <a:spcBef>
                <a:spcPts val="0"/>
              </a:spcBef>
            </a:pPr>
            <a:r>
              <a:rPr lang="zh-CN" altLang="en-US" sz="2400" b="1" dirty="0">
                <a:latin typeface="华文宋体" panose="02010600040101010101" pitchFamily="2" charset="-122"/>
                <a:ea typeface="华文宋体" panose="02010600040101010101" pitchFamily="2" charset="-122"/>
              </a:rPr>
              <a:t>输出层的层号为该网络的层数：</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层网络，或</a:t>
            </a:r>
            <a:r>
              <a:rPr lang="en-US" altLang="zh-CN" sz="2400" b="1" dirty="0">
                <a:latin typeface="华文宋体" panose="02010600040101010101" pitchFamily="2" charset="-122"/>
                <a:ea typeface="华文宋体" panose="02010600040101010101" pitchFamily="2" charset="-122"/>
              </a:rPr>
              <a:t>n</a:t>
            </a:r>
            <a:r>
              <a:rPr lang="zh-CN" altLang="en-US" sz="2400" b="1" dirty="0">
                <a:latin typeface="华文宋体" panose="02010600040101010101" pitchFamily="2" charset="-122"/>
                <a:ea typeface="华文宋体" panose="02010600040101010101" pitchFamily="2" charset="-122"/>
              </a:rPr>
              <a:t>级网络。</a:t>
            </a:r>
            <a:endParaRPr lang="en-US" altLang="zh-CN" sz="2400" b="1" dirty="0">
              <a:latin typeface="华文宋体" panose="02010600040101010101" pitchFamily="2" charset="-122"/>
              <a:ea typeface="华文宋体" panose="02010600040101010101" pitchFamily="2" charset="-122"/>
            </a:endParaRPr>
          </a:p>
          <a:p>
            <a:pPr eaLnBrk="1" hangingPunct="1">
              <a:lnSpc>
                <a:spcPct val="110000"/>
              </a:lnSpc>
              <a:spcBef>
                <a:spcPts val="0"/>
              </a:spcBef>
            </a:pPr>
            <a:r>
              <a:rPr lang="zh-CN" altLang="en-US" sz="2400" b="1" dirty="0">
                <a:latin typeface="华文宋体" panose="02010600040101010101" pitchFamily="2" charset="-122"/>
                <a:ea typeface="华文宋体" panose="02010600040101010101" pitchFamily="2" charset="-122"/>
              </a:rPr>
              <a:t>第</a:t>
            </a:r>
            <a:r>
              <a:rPr lang="en-US" altLang="zh-CN" sz="2400" b="1" dirty="0">
                <a:latin typeface="华文宋体" panose="02010600040101010101" pitchFamily="2" charset="-122"/>
                <a:ea typeface="华文宋体" panose="02010600040101010101" pitchFamily="2" charset="-122"/>
              </a:rPr>
              <a:t>j-1</a:t>
            </a:r>
            <a:r>
              <a:rPr lang="zh-CN" altLang="en-US" sz="2400" b="1" dirty="0">
                <a:latin typeface="华文宋体" panose="02010600040101010101" pitchFamily="2" charset="-122"/>
                <a:ea typeface="华文宋体" panose="02010600040101010101" pitchFamily="2" charset="-122"/>
              </a:rPr>
              <a:t>层到第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层的联接矩阵为第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层联接矩阵，输出层对应的矩阵叫输出层联接矩阵。今后，在需要的时候，一般我们用</a:t>
            </a:r>
            <a:r>
              <a:rPr lang="en-US" altLang="zh-CN" sz="2400" b="1" dirty="0">
                <a:latin typeface="华文宋体" panose="02010600040101010101" pitchFamily="2" charset="-122"/>
                <a:ea typeface="华文宋体" panose="02010600040101010101" pitchFamily="2" charset="-122"/>
              </a:rPr>
              <a:t>W</a:t>
            </a:r>
            <a:r>
              <a:rPr lang="zh-CN" altLang="en-US" sz="2400" b="1" baseline="30000" dirty="0">
                <a:latin typeface="华文宋体" panose="02010600040101010101" pitchFamily="2" charset="-122"/>
                <a:ea typeface="华文宋体" panose="02010600040101010101" pitchFamily="2" charset="-122"/>
              </a:rPr>
              <a:t>（</a:t>
            </a:r>
            <a:r>
              <a:rPr lang="en-US" altLang="zh-CN" sz="2400" b="1" baseline="30000" dirty="0">
                <a:latin typeface="华文宋体" panose="02010600040101010101" pitchFamily="2" charset="-122"/>
                <a:ea typeface="华文宋体" panose="02010600040101010101" pitchFamily="2" charset="-122"/>
              </a:rPr>
              <a:t>j</a:t>
            </a:r>
            <a:r>
              <a:rPr lang="zh-CN" altLang="en-US" sz="2400" b="1" baseline="30000" dirty="0">
                <a:latin typeface="华文宋体" panose="02010600040101010101" pitchFamily="2" charset="-122"/>
                <a:ea typeface="华文宋体" panose="02010600040101010101" pitchFamily="2" charset="-122"/>
              </a:rPr>
              <a:t>）</a:t>
            </a:r>
            <a:r>
              <a:rPr lang="zh-CN" altLang="en-US" sz="2400" b="1" dirty="0">
                <a:latin typeface="华文宋体" panose="02010600040101010101" pitchFamily="2" charset="-122"/>
                <a:ea typeface="华文宋体" panose="02010600040101010101" pitchFamily="2" charset="-122"/>
              </a:rPr>
              <a:t>表示第</a:t>
            </a:r>
            <a:r>
              <a:rPr lang="en-US" altLang="zh-CN" sz="2400" b="1" dirty="0">
                <a:latin typeface="华文宋体" panose="02010600040101010101" pitchFamily="2" charset="-122"/>
                <a:ea typeface="华文宋体" panose="02010600040101010101" pitchFamily="2" charset="-122"/>
              </a:rPr>
              <a:t>j</a:t>
            </a:r>
            <a:r>
              <a:rPr lang="zh-CN" altLang="en-US" sz="2400" b="1" dirty="0">
                <a:latin typeface="华文宋体" panose="02010600040101010101" pitchFamily="2" charset="-122"/>
                <a:ea typeface="华文宋体" panose="02010600040101010101" pitchFamily="2" charset="-122"/>
              </a:rPr>
              <a:t>层矩阵。</a:t>
            </a:r>
          </a:p>
        </p:txBody>
      </p:sp>
      <p:grpSp>
        <p:nvGrpSpPr>
          <p:cNvPr id="92165" name="Group 3"/>
          <p:cNvGrpSpPr/>
          <p:nvPr/>
        </p:nvGrpSpPr>
        <p:grpSpPr bwMode="auto">
          <a:xfrm>
            <a:off x="1219200" y="3598164"/>
            <a:ext cx="6548438" cy="2651823"/>
            <a:chOff x="0" y="0"/>
            <a:chExt cx="4847" cy="3197"/>
          </a:xfrm>
        </p:grpSpPr>
        <p:grpSp>
          <p:nvGrpSpPr>
            <p:cNvPr id="92172" name="Group 4"/>
            <p:cNvGrpSpPr/>
            <p:nvPr/>
          </p:nvGrpSpPr>
          <p:grpSpPr bwMode="auto">
            <a:xfrm>
              <a:off x="384" y="2734"/>
              <a:ext cx="4018" cy="463"/>
              <a:chOff x="0" y="0"/>
              <a:chExt cx="4018" cy="463"/>
            </a:xfrm>
          </p:grpSpPr>
          <p:sp>
            <p:nvSpPr>
              <p:cNvPr id="92233" name="Rectangle 5"/>
              <p:cNvSpPr>
                <a:spLocks noChangeArrowheads="1"/>
              </p:cNvSpPr>
              <p:nvPr/>
            </p:nvSpPr>
            <p:spPr bwMode="auto">
              <a:xfrm>
                <a:off x="3314"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输出层</a:t>
                </a:r>
              </a:p>
            </p:txBody>
          </p:sp>
          <p:sp>
            <p:nvSpPr>
              <p:cNvPr id="2" name="Rectangle 6"/>
              <p:cNvSpPr>
                <a:spLocks noChangeArrowheads="1"/>
              </p:cNvSpPr>
              <p:nvPr/>
            </p:nvSpPr>
            <p:spPr bwMode="auto">
              <a:xfrm>
                <a:off x="1632" y="13"/>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隐藏层</a:t>
                </a:r>
              </a:p>
            </p:txBody>
          </p:sp>
          <p:sp>
            <p:nvSpPr>
              <p:cNvPr id="92235" name="Rectangle 7"/>
              <p:cNvSpPr>
                <a:spLocks noChangeArrowheads="1"/>
              </p:cNvSpPr>
              <p:nvPr/>
            </p:nvSpPr>
            <p:spPr bwMode="auto">
              <a:xfrm>
                <a:off x="0" y="0"/>
                <a:ext cx="70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zh-CN" altLang="en-US" sz="2000" b="1">
                    <a:latin typeface="Times New Roman" panose="02020603050405020304" pitchFamily="18" charset="0"/>
                  </a:rPr>
                  <a:t>输入层</a:t>
                </a:r>
              </a:p>
            </p:txBody>
          </p:sp>
        </p:grpSp>
        <p:grpSp>
          <p:nvGrpSpPr>
            <p:cNvPr id="92173" name="Group 8"/>
            <p:cNvGrpSpPr/>
            <p:nvPr/>
          </p:nvGrpSpPr>
          <p:grpSpPr bwMode="auto">
            <a:xfrm>
              <a:off x="4464" y="0"/>
              <a:ext cx="383" cy="2670"/>
              <a:chOff x="0" y="0"/>
              <a:chExt cx="383" cy="2670"/>
            </a:xfrm>
          </p:grpSpPr>
          <p:sp>
            <p:nvSpPr>
              <p:cNvPr id="92229" name="Rectangle 9"/>
              <p:cNvSpPr>
                <a:spLocks noChangeArrowheads="1"/>
              </p:cNvSpPr>
              <p:nvPr/>
            </p:nvSpPr>
            <p:spPr bwMode="auto">
              <a:xfrm>
                <a:off x="50" y="0"/>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1</a:t>
                </a:r>
              </a:p>
            </p:txBody>
          </p:sp>
          <p:sp>
            <p:nvSpPr>
              <p:cNvPr id="92230" name="Rectangle 10"/>
              <p:cNvSpPr>
                <a:spLocks noChangeArrowheads="1"/>
              </p:cNvSpPr>
              <p:nvPr/>
            </p:nvSpPr>
            <p:spPr bwMode="auto">
              <a:xfrm>
                <a:off x="40" y="73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2</a:t>
                </a:r>
              </a:p>
            </p:txBody>
          </p:sp>
          <p:sp>
            <p:nvSpPr>
              <p:cNvPr id="92231" name="Rectangle 11"/>
              <p:cNvSpPr>
                <a:spLocks noChangeArrowheads="1"/>
              </p:cNvSpPr>
              <p:nvPr/>
            </p:nvSpPr>
            <p:spPr bwMode="auto">
              <a:xfrm>
                <a:off x="50" y="2220"/>
                <a:ext cx="333"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o</a:t>
                </a:r>
                <a:r>
                  <a:rPr lang="en-US" altLang="zh-CN" sz="2000" b="1" baseline="-30000">
                    <a:latin typeface="Times New Roman" panose="02020603050405020304" pitchFamily="18" charset="0"/>
                  </a:rPr>
                  <a:t>m</a:t>
                </a:r>
              </a:p>
            </p:txBody>
          </p:sp>
          <p:sp>
            <p:nvSpPr>
              <p:cNvPr id="92232" name="Rectangle 12"/>
              <p:cNvSpPr>
                <a:spLocks noChangeArrowheads="1"/>
              </p:cNvSpPr>
              <p:nvPr/>
            </p:nvSpPr>
            <p:spPr bwMode="auto">
              <a:xfrm>
                <a:off x="0" y="1736"/>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2174" name="Group 13"/>
            <p:cNvGrpSpPr/>
            <p:nvPr/>
          </p:nvGrpSpPr>
          <p:grpSpPr bwMode="auto">
            <a:xfrm>
              <a:off x="0" y="11"/>
              <a:ext cx="327" cy="2659"/>
              <a:chOff x="0" y="0"/>
              <a:chExt cx="327" cy="2659"/>
            </a:xfrm>
          </p:grpSpPr>
          <p:sp>
            <p:nvSpPr>
              <p:cNvPr id="92225" name="Rectangle 14"/>
              <p:cNvSpPr>
                <a:spLocks noChangeArrowheads="1"/>
              </p:cNvSpPr>
              <p:nvPr/>
            </p:nvSpPr>
            <p:spPr bwMode="auto">
              <a:xfrm>
                <a:off x="19" y="0"/>
                <a:ext cx="291"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1</a:t>
                </a:r>
              </a:p>
            </p:txBody>
          </p:sp>
          <p:sp>
            <p:nvSpPr>
              <p:cNvPr id="92226" name="Rectangle 15"/>
              <p:cNvSpPr>
                <a:spLocks noChangeArrowheads="1"/>
              </p:cNvSpPr>
              <p:nvPr/>
            </p:nvSpPr>
            <p:spPr bwMode="auto">
              <a:xfrm>
                <a:off x="28" y="768"/>
                <a:ext cx="292"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2</a:t>
                </a:r>
              </a:p>
            </p:txBody>
          </p:sp>
          <p:sp>
            <p:nvSpPr>
              <p:cNvPr id="92227" name="Rectangle 16"/>
              <p:cNvSpPr>
                <a:spLocks noChangeArrowheads="1"/>
              </p:cNvSpPr>
              <p:nvPr/>
            </p:nvSpPr>
            <p:spPr bwMode="auto">
              <a:xfrm>
                <a:off x="28" y="2209"/>
                <a:ext cx="299"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x</a:t>
                </a:r>
                <a:r>
                  <a:rPr lang="en-US" altLang="zh-CN" sz="2000" b="1" baseline="-30000">
                    <a:latin typeface="Times New Roman" panose="02020603050405020304" pitchFamily="18" charset="0"/>
                  </a:rPr>
                  <a:t>n</a:t>
                </a:r>
              </a:p>
            </p:txBody>
          </p:sp>
          <p:sp>
            <p:nvSpPr>
              <p:cNvPr id="92228" name="Rectangle 17"/>
              <p:cNvSpPr>
                <a:spLocks noChangeArrowheads="1"/>
              </p:cNvSpPr>
              <p:nvPr/>
            </p:nvSpPr>
            <p:spPr bwMode="auto">
              <a:xfrm>
                <a:off x="0" y="1675"/>
                <a:ext cx="324" cy="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nvGrpSpPr>
            <p:cNvPr id="92175" name="Group 18"/>
            <p:cNvGrpSpPr/>
            <p:nvPr/>
          </p:nvGrpSpPr>
          <p:grpSpPr bwMode="auto">
            <a:xfrm>
              <a:off x="0" y="58"/>
              <a:ext cx="4704" cy="2602"/>
              <a:chOff x="0" y="0"/>
              <a:chExt cx="4704" cy="2602"/>
            </a:xfrm>
          </p:grpSpPr>
          <p:grpSp>
            <p:nvGrpSpPr>
              <p:cNvPr id="92176" name="Group 19"/>
              <p:cNvGrpSpPr/>
              <p:nvPr/>
            </p:nvGrpSpPr>
            <p:grpSpPr bwMode="auto">
              <a:xfrm>
                <a:off x="0" y="0"/>
                <a:ext cx="4704" cy="2602"/>
                <a:chOff x="0" y="0"/>
                <a:chExt cx="5580" cy="2184"/>
              </a:xfrm>
            </p:grpSpPr>
            <p:sp>
              <p:nvSpPr>
                <p:cNvPr id="92183" name="Oval 20"/>
                <p:cNvSpPr>
                  <a:spLocks noChangeArrowheads="1"/>
                </p:cNvSpPr>
                <p:nvPr/>
              </p:nvSpPr>
              <p:spPr bwMode="auto">
                <a:xfrm>
                  <a:off x="720" y="75"/>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4" name="Oval 21"/>
                <p:cNvSpPr>
                  <a:spLocks noChangeArrowheads="1"/>
                </p:cNvSpPr>
                <p:nvPr/>
              </p:nvSpPr>
              <p:spPr bwMode="auto">
                <a:xfrm>
                  <a:off x="720" y="714"/>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5" name="Oval 22"/>
                <p:cNvSpPr>
                  <a:spLocks noChangeArrowheads="1"/>
                </p:cNvSpPr>
                <p:nvPr/>
              </p:nvSpPr>
              <p:spPr bwMode="auto">
                <a:xfrm>
                  <a:off x="720" y="1962"/>
                  <a:ext cx="180" cy="156"/>
                </a:xfrm>
                <a:prstGeom prst="ellipse">
                  <a:avLst/>
                </a:prstGeom>
                <a:solidFill>
                  <a:srgbClr val="FFFFFF"/>
                </a:solidFill>
                <a:ln w="9525">
                  <a:solidFill>
                    <a:srgbClr val="000000"/>
                  </a:solidFill>
                  <a:rou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6" name="Rectangle 23"/>
                <p:cNvSpPr>
                  <a:spLocks noChangeArrowheads="1"/>
                </p:cNvSpPr>
                <p:nvPr/>
              </p:nvSpPr>
              <p:spPr bwMode="auto">
                <a:xfrm>
                  <a:off x="19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7" name="Rectangle 24"/>
                <p:cNvSpPr>
                  <a:spLocks noChangeArrowheads="1"/>
                </p:cNvSpPr>
                <p:nvPr/>
              </p:nvSpPr>
              <p:spPr bwMode="auto">
                <a:xfrm>
                  <a:off x="19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8" name="Rectangle 25"/>
                <p:cNvSpPr>
                  <a:spLocks noChangeArrowheads="1"/>
                </p:cNvSpPr>
                <p:nvPr/>
              </p:nvSpPr>
              <p:spPr bwMode="auto">
                <a:xfrm>
                  <a:off x="19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89" name="Rectangle 26"/>
                <p:cNvSpPr>
                  <a:spLocks noChangeArrowheads="1"/>
                </p:cNvSpPr>
                <p:nvPr/>
              </p:nvSpPr>
              <p:spPr bwMode="auto">
                <a:xfrm>
                  <a:off x="306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0" name="Rectangle 27"/>
                <p:cNvSpPr>
                  <a:spLocks noChangeArrowheads="1"/>
                </p:cNvSpPr>
                <p:nvPr/>
              </p:nvSpPr>
              <p:spPr bwMode="auto">
                <a:xfrm>
                  <a:off x="306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1" name="Rectangle 28"/>
                <p:cNvSpPr>
                  <a:spLocks noChangeArrowheads="1"/>
                </p:cNvSpPr>
                <p:nvPr/>
              </p:nvSpPr>
              <p:spPr bwMode="auto">
                <a:xfrm>
                  <a:off x="306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2" name="Rectangle 29"/>
                <p:cNvSpPr>
                  <a:spLocks noChangeArrowheads="1"/>
                </p:cNvSpPr>
                <p:nvPr/>
              </p:nvSpPr>
              <p:spPr bwMode="auto">
                <a:xfrm>
                  <a:off x="4680" y="1872"/>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3" name="Rectangle 30"/>
                <p:cNvSpPr>
                  <a:spLocks noChangeArrowheads="1"/>
                </p:cNvSpPr>
                <p:nvPr/>
              </p:nvSpPr>
              <p:spPr bwMode="auto">
                <a:xfrm>
                  <a:off x="4680" y="624"/>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4" name="Rectangle 31"/>
                <p:cNvSpPr>
                  <a:spLocks noChangeArrowheads="1"/>
                </p:cNvSpPr>
                <p:nvPr/>
              </p:nvSpPr>
              <p:spPr bwMode="auto">
                <a:xfrm>
                  <a:off x="4680" y="0"/>
                  <a:ext cx="180" cy="312"/>
                </a:xfrm>
                <a:prstGeom prst="rect">
                  <a:avLst/>
                </a:prstGeom>
                <a:solidFill>
                  <a:srgbClr val="FFFFFF"/>
                </a:solidFill>
                <a:ln w="9525">
                  <a:solidFill>
                    <a:srgbClr val="000000"/>
                  </a:solidFill>
                  <a:miter lim="800000"/>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zh-CN" altLang="en-US" sz="1800">
                    <a:latin typeface="Times New Roman" panose="02020603050405020304" pitchFamily="18" charset="0"/>
                  </a:endParaRPr>
                </a:p>
              </p:txBody>
            </p:sp>
            <p:sp>
              <p:nvSpPr>
                <p:cNvPr id="92195" name="Line 32"/>
                <p:cNvSpPr>
                  <a:spLocks noChangeShapeType="1"/>
                </p:cNvSpPr>
                <p:nvPr/>
              </p:nvSpPr>
              <p:spPr bwMode="auto">
                <a:xfrm>
                  <a:off x="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6" name="Line 33"/>
                <p:cNvSpPr>
                  <a:spLocks noChangeShapeType="1"/>
                </p:cNvSpPr>
                <p:nvPr/>
              </p:nvSpPr>
              <p:spPr bwMode="auto">
                <a:xfrm>
                  <a:off x="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7" name="Line 34"/>
                <p:cNvSpPr>
                  <a:spLocks noChangeShapeType="1"/>
                </p:cNvSpPr>
                <p:nvPr/>
              </p:nvSpPr>
              <p:spPr bwMode="auto">
                <a:xfrm>
                  <a:off x="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8" name="Line 35"/>
                <p:cNvSpPr>
                  <a:spLocks noChangeShapeType="1"/>
                </p:cNvSpPr>
                <p:nvPr/>
              </p:nvSpPr>
              <p:spPr bwMode="auto">
                <a:xfrm>
                  <a:off x="4860" y="2028"/>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9" name="Line 36"/>
                <p:cNvSpPr>
                  <a:spLocks noChangeShapeType="1"/>
                </p:cNvSpPr>
                <p:nvPr/>
              </p:nvSpPr>
              <p:spPr bwMode="auto">
                <a:xfrm>
                  <a:off x="4860" y="780"/>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0" name="Line 37"/>
                <p:cNvSpPr>
                  <a:spLocks noChangeShapeType="1"/>
                </p:cNvSpPr>
                <p:nvPr/>
              </p:nvSpPr>
              <p:spPr bwMode="auto">
                <a:xfrm>
                  <a:off x="4860" y="15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1" name="Line 38"/>
                <p:cNvSpPr>
                  <a:spLocks noChangeShapeType="1"/>
                </p:cNvSpPr>
                <p:nvPr/>
              </p:nvSpPr>
              <p:spPr bwMode="auto">
                <a:xfrm>
                  <a:off x="900" y="156"/>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2" name="Line 39"/>
                <p:cNvSpPr>
                  <a:spLocks noChangeShapeType="1"/>
                </p:cNvSpPr>
                <p:nvPr/>
              </p:nvSpPr>
              <p:spPr bwMode="auto">
                <a:xfrm>
                  <a:off x="900" y="780"/>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3" name="Line 40"/>
                <p:cNvSpPr>
                  <a:spLocks noChangeShapeType="1"/>
                </p:cNvSpPr>
                <p:nvPr/>
              </p:nvSpPr>
              <p:spPr bwMode="auto">
                <a:xfrm>
                  <a:off x="900" y="2028"/>
                  <a:ext cx="108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4" name="Line 41"/>
                <p:cNvSpPr>
                  <a:spLocks noChangeShapeType="1"/>
                </p:cNvSpPr>
                <p:nvPr/>
              </p:nvSpPr>
              <p:spPr bwMode="auto">
                <a:xfrm>
                  <a:off x="900" y="156"/>
                  <a:ext cx="108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5" name="Line 42"/>
                <p:cNvSpPr>
                  <a:spLocks noChangeShapeType="1"/>
                </p:cNvSpPr>
                <p:nvPr/>
              </p:nvSpPr>
              <p:spPr bwMode="auto">
                <a:xfrm>
                  <a:off x="900" y="156"/>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6" name="Line 43"/>
                <p:cNvSpPr>
                  <a:spLocks noChangeShapeType="1"/>
                </p:cNvSpPr>
                <p:nvPr/>
              </p:nvSpPr>
              <p:spPr bwMode="auto">
                <a:xfrm flipV="1">
                  <a:off x="900" y="156"/>
                  <a:ext cx="108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7" name="Line 44"/>
                <p:cNvSpPr>
                  <a:spLocks noChangeShapeType="1"/>
                </p:cNvSpPr>
                <p:nvPr/>
              </p:nvSpPr>
              <p:spPr bwMode="auto">
                <a:xfrm flipV="1">
                  <a:off x="900" y="312"/>
                  <a:ext cx="108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8" name="Line 45"/>
                <p:cNvSpPr>
                  <a:spLocks noChangeShapeType="1"/>
                </p:cNvSpPr>
                <p:nvPr/>
              </p:nvSpPr>
              <p:spPr bwMode="auto">
                <a:xfrm>
                  <a:off x="900" y="780"/>
                  <a:ext cx="108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09" name="Line 46"/>
                <p:cNvSpPr>
                  <a:spLocks noChangeShapeType="1"/>
                </p:cNvSpPr>
                <p:nvPr/>
              </p:nvSpPr>
              <p:spPr bwMode="auto">
                <a:xfrm flipV="1">
                  <a:off x="900" y="936"/>
                  <a:ext cx="108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0" name="Line 47"/>
                <p:cNvSpPr>
                  <a:spLocks noChangeShapeType="1"/>
                </p:cNvSpPr>
                <p:nvPr/>
              </p:nvSpPr>
              <p:spPr bwMode="auto">
                <a:xfrm>
                  <a:off x="2160" y="156"/>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1" name="Line 48"/>
                <p:cNvSpPr>
                  <a:spLocks noChangeShapeType="1"/>
                </p:cNvSpPr>
                <p:nvPr/>
              </p:nvSpPr>
              <p:spPr bwMode="auto">
                <a:xfrm>
                  <a:off x="2160" y="780"/>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2" name="Line 49"/>
                <p:cNvSpPr>
                  <a:spLocks noChangeShapeType="1"/>
                </p:cNvSpPr>
                <p:nvPr/>
              </p:nvSpPr>
              <p:spPr bwMode="auto">
                <a:xfrm>
                  <a:off x="2160" y="2028"/>
                  <a:ext cx="9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3" name="Line 50"/>
                <p:cNvSpPr>
                  <a:spLocks noChangeShapeType="1"/>
                </p:cNvSpPr>
                <p:nvPr/>
              </p:nvSpPr>
              <p:spPr bwMode="auto">
                <a:xfrm>
                  <a:off x="2160" y="156"/>
                  <a:ext cx="900" cy="46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4" name="Line 51"/>
                <p:cNvSpPr>
                  <a:spLocks noChangeShapeType="1"/>
                </p:cNvSpPr>
                <p:nvPr/>
              </p:nvSpPr>
              <p:spPr bwMode="auto">
                <a:xfrm>
                  <a:off x="2160" y="156"/>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5" name="Line 52"/>
                <p:cNvSpPr>
                  <a:spLocks noChangeShapeType="1"/>
                </p:cNvSpPr>
                <p:nvPr/>
              </p:nvSpPr>
              <p:spPr bwMode="auto">
                <a:xfrm flipV="1">
                  <a:off x="2160" y="156"/>
                  <a:ext cx="900"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6" name="Line 53"/>
                <p:cNvSpPr>
                  <a:spLocks noChangeShapeType="1"/>
                </p:cNvSpPr>
                <p:nvPr/>
              </p:nvSpPr>
              <p:spPr bwMode="auto">
                <a:xfrm>
                  <a:off x="2160" y="780"/>
                  <a:ext cx="900" cy="124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7" name="Line 54"/>
                <p:cNvSpPr>
                  <a:spLocks noChangeShapeType="1"/>
                </p:cNvSpPr>
                <p:nvPr/>
              </p:nvSpPr>
              <p:spPr bwMode="auto">
                <a:xfrm flipV="1">
                  <a:off x="2160" y="312"/>
                  <a:ext cx="90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8" name="Line 55"/>
                <p:cNvSpPr>
                  <a:spLocks noChangeShapeType="1"/>
                </p:cNvSpPr>
                <p:nvPr/>
              </p:nvSpPr>
              <p:spPr bwMode="auto">
                <a:xfrm flipV="1">
                  <a:off x="2160" y="936"/>
                  <a:ext cx="900" cy="109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19" name="Line 56"/>
                <p:cNvSpPr>
                  <a:spLocks noChangeShapeType="1"/>
                </p:cNvSpPr>
                <p:nvPr/>
              </p:nvSpPr>
              <p:spPr bwMode="auto">
                <a:xfrm>
                  <a:off x="32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0" name="Line 57"/>
                <p:cNvSpPr>
                  <a:spLocks noChangeShapeType="1"/>
                </p:cNvSpPr>
                <p:nvPr/>
              </p:nvSpPr>
              <p:spPr bwMode="auto">
                <a:xfrm>
                  <a:off x="32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1" name="Line 58"/>
                <p:cNvSpPr>
                  <a:spLocks noChangeShapeType="1"/>
                </p:cNvSpPr>
                <p:nvPr/>
              </p:nvSpPr>
              <p:spPr bwMode="auto">
                <a:xfrm>
                  <a:off x="32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2" name="Line 59"/>
                <p:cNvSpPr>
                  <a:spLocks noChangeShapeType="1"/>
                </p:cNvSpPr>
                <p:nvPr/>
              </p:nvSpPr>
              <p:spPr bwMode="auto">
                <a:xfrm>
                  <a:off x="4140" y="156"/>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3" name="Line 60"/>
                <p:cNvSpPr>
                  <a:spLocks noChangeShapeType="1"/>
                </p:cNvSpPr>
                <p:nvPr/>
              </p:nvSpPr>
              <p:spPr bwMode="auto">
                <a:xfrm>
                  <a:off x="4140" y="780"/>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24" name="Line 61"/>
                <p:cNvSpPr>
                  <a:spLocks noChangeShapeType="1"/>
                </p:cNvSpPr>
                <p:nvPr/>
              </p:nvSpPr>
              <p:spPr bwMode="auto">
                <a:xfrm>
                  <a:off x="4140" y="2028"/>
                  <a:ext cx="54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2177" name="Group 62"/>
              <p:cNvGrpSpPr/>
              <p:nvPr/>
            </p:nvGrpSpPr>
            <p:grpSpPr bwMode="auto">
              <a:xfrm>
                <a:off x="538" y="1620"/>
                <a:ext cx="3705" cy="515"/>
                <a:chOff x="0" y="0"/>
                <a:chExt cx="3705" cy="515"/>
              </a:xfrm>
            </p:grpSpPr>
            <p:sp>
              <p:nvSpPr>
                <p:cNvPr id="92178" name="Rectangle 63"/>
                <p:cNvSpPr>
                  <a:spLocks noChangeArrowheads="1"/>
                </p:cNvSpPr>
                <p:nvPr/>
              </p:nvSpPr>
              <p:spPr bwMode="auto">
                <a:xfrm>
                  <a:off x="0" y="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79" name="Rectangle 64"/>
                <p:cNvSpPr>
                  <a:spLocks noChangeArrowheads="1"/>
                </p:cNvSpPr>
                <p:nvPr/>
              </p:nvSpPr>
              <p:spPr bwMode="auto">
                <a:xfrm>
                  <a:off x="1094"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0" name="Rectangle 65"/>
                <p:cNvSpPr>
                  <a:spLocks noChangeArrowheads="1"/>
                </p:cNvSpPr>
                <p:nvPr/>
              </p:nvSpPr>
              <p:spPr bwMode="auto">
                <a:xfrm>
                  <a:off x="2006" y="1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1" name="Rectangle 66"/>
                <p:cNvSpPr>
                  <a:spLocks noChangeArrowheads="1"/>
                </p:cNvSpPr>
                <p:nvPr/>
              </p:nvSpPr>
              <p:spPr bwMode="auto">
                <a:xfrm>
                  <a:off x="3381" y="65"/>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sp>
              <p:nvSpPr>
                <p:cNvPr id="92182" name="Rectangle 67"/>
                <p:cNvSpPr>
                  <a:spLocks noChangeArrowheads="1"/>
                </p:cNvSpPr>
                <p:nvPr/>
              </p:nvSpPr>
              <p:spPr bwMode="auto">
                <a:xfrm>
                  <a:off x="2757" y="40"/>
                  <a:ext cx="324"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2000" b="1">
                      <a:latin typeface="Times New Roman" panose="02020603050405020304" pitchFamily="18" charset="0"/>
                    </a:rPr>
                    <a:t>…</a:t>
                  </a:r>
                </a:p>
              </p:txBody>
            </p:sp>
          </p:grpSp>
        </p:grpSp>
      </p:grpSp>
      <p:grpSp>
        <p:nvGrpSpPr>
          <p:cNvPr id="9" name="Group 68"/>
          <p:cNvGrpSpPr/>
          <p:nvPr/>
        </p:nvGrpSpPr>
        <p:grpSpPr bwMode="auto">
          <a:xfrm>
            <a:off x="2286000" y="3200400"/>
            <a:ext cx="4419600" cy="377825"/>
            <a:chOff x="0" y="0"/>
            <a:chExt cx="2832" cy="286"/>
          </a:xfrm>
        </p:grpSpPr>
        <p:sp>
          <p:nvSpPr>
            <p:cNvPr id="92168" name="Text Box 69"/>
            <p:cNvSpPr txBox="1">
              <a:spLocks noChangeArrowheads="1"/>
            </p:cNvSpPr>
            <p:nvPr/>
          </p:nvSpPr>
          <p:spPr bwMode="auto">
            <a:xfrm>
              <a:off x="0" y="8"/>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(1)</a:t>
              </a:r>
              <a:endParaRPr lang="en-US" altLang="zh-CN" sz="1800">
                <a:latin typeface="Times New Roman" panose="02020603050405020304" pitchFamily="18" charset="0"/>
              </a:endParaRPr>
            </a:p>
          </p:txBody>
        </p:sp>
        <p:sp>
          <p:nvSpPr>
            <p:cNvPr id="92169" name="Text Box 70"/>
            <p:cNvSpPr txBox="1">
              <a:spLocks noChangeArrowheads="1"/>
            </p:cNvSpPr>
            <p:nvPr/>
          </p:nvSpPr>
          <p:spPr bwMode="auto">
            <a:xfrm>
              <a:off x="912" y="0"/>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(2)</a:t>
              </a:r>
              <a:endParaRPr lang="en-US" altLang="zh-CN" sz="1800">
                <a:latin typeface="Times New Roman" panose="02020603050405020304" pitchFamily="18" charset="0"/>
              </a:endParaRPr>
            </a:p>
          </p:txBody>
        </p:sp>
        <p:sp>
          <p:nvSpPr>
            <p:cNvPr id="92170" name="Text Box 71"/>
            <p:cNvSpPr txBox="1">
              <a:spLocks noChangeArrowheads="1"/>
            </p:cNvSpPr>
            <p:nvPr/>
          </p:nvSpPr>
          <p:spPr bwMode="auto">
            <a:xfrm>
              <a:off x="1680" y="0"/>
              <a:ext cx="432"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dirty="0">
                  <a:latin typeface="Times New Roman" panose="02020603050405020304" pitchFamily="18" charset="0"/>
                </a:rPr>
                <a:t>W</a:t>
              </a:r>
              <a:r>
                <a:rPr lang="en-US" altLang="zh-CN" sz="1800" baseline="30000" dirty="0">
                  <a:latin typeface="Times New Roman" panose="02020603050405020304" pitchFamily="18" charset="0"/>
                </a:rPr>
                <a:t>(3)</a:t>
              </a:r>
              <a:endParaRPr lang="en-US" altLang="zh-CN" sz="1800" dirty="0">
                <a:latin typeface="Times New Roman" panose="02020603050405020304" pitchFamily="18" charset="0"/>
              </a:endParaRPr>
            </a:p>
          </p:txBody>
        </p:sp>
        <p:sp>
          <p:nvSpPr>
            <p:cNvPr id="92171" name="Text Box 72"/>
            <p:cNvSpPr txBox="1">
              <a:spLocks noChangeArrowheads="1"/>
            </p:cNvSpPr>
            <p:nvPr/>
          </p:nvSpPr>
          <p:spPr bwMode="auto">
            <a:xfrm>
              <a:off x="2400" y="0"/>
              <a:ext cx="43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zh-CN" sz="1800">
                  <a:latin typeface="Times New Roman" panose="02020603050405020304" pitchFamily="18" charset="0"/>
                </a:rPr>
                <a:t>W</a:t>
              </a:r>
              <a:r>
                <a:rPr lang="en-US" altLang="zh-CN" sz="1800" baseline="30000">
                  <a:latin typeface="Times New Roman" panose="02020603050405020304" pitchFamily="18" charset="0"/>
                </a:rPr>
                <a:t>(h)</a:t>
              </a:r>
              <a:endParaRPr lang="en-US" altLang="zh-CN" sz="1800">
                <a:latin typeface="Times New Roman" panose="02020603050405020304" pitchFamily="18" charset="0"/>
              </a:endParaRPr>
            </a:p>
          </p:txBody>
        </p:sp>
      </p:grpSp>
      <p:grpSp>
        <p:nvGrpSpPr>
          <p:cNvPr id="76" name="组 9"/>
          <p:cNvGrpSpPr/>
          <p:nvPr/>
        </p:nvGrpSpPr>
        <p:grpSpPr>
          <a:xfrm>
            <a:off x="8400804" y="0"/>
            <a:ext cx="733409" cy="6858000"/>
            <a:chOff x="9055676" y="0"/>
            <a:chExt cx="3136324" cy="6858000"/>
          </a:xfrm>
        </p:grpSpPr>
        <p:sp>
          <p:nvSpPr>
            <p:cNvPr id="77"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8"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79"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0" name="矩形 79"/>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81"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pic>
        <p:nvPicPr>
          <p:cNvPr id="82" name="图形 6" descr="烧杯"/>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13697">
            <a:off x="8394975" y="4893473"/>
            <a:ext cx="783945" cy="783945"/>
          </a:xfrm>
          <a:prstGeom prst="rect">
            <a:avLst/>
          </a:prstGeom>
        </p:spPr>
      </p:pic>
      <p:sp>
        <p:nvSpPr>
          <p:cNvPr id="8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anim calcmode="lin" valueType="num">
                                      <p:cBhvr additive="base">
                                        <p:cTn id="7" dur="500" fill="hold"/>
                                        <p:tgtEl>
                                          <p:spTgt spid="921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1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64">
                                            <p:txEl>
                                              <p:pRg st="1" end="1"/>
                                            </p:txEl>
                                          </p:spTgt>
                                        </p:tgtEl>
                                        <p:attrNameLst>
                                          <p:attrName>style.visibility</p:attrName>
                                        </p:attrNameLst>
                                      </p:cBhvr>
                                      <p:to>
                                        <p:strVal val="visible"/>
                                      </p:to>
                                    </p:set>
                                    <p:anim calcmode="lin" valueType="num">
                                      <p:cBhvr additive="base">
                                        <p:cTn id="13" dur="500" fill="hold"/>
                                        <p:tgtEl>
                                          <p:spTgt spid="921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1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164">
                                            <p:txEl>
                                              <p:pRg st="2" end="2"/>
                                            </p:txEl>
                                          </p:spTgt>
                                        </p:tgtEl>
                                        <p:attrNameLst>
                                          <p:attrName>style.visibility</p:attrName>
                                        </p:attrNameLst>
                                      </p:cBhvr>
                                      <p:to>
                                        <p:strVal val="visible"/>
                                      </p:to>
                                    </p:set>
                                    <p:anim calcmode="lin" valueType="num">
                                      <p:cBhvr additive="base">
                                        <p:cTn id="19" dur="500" fill="hold"/>
                                        <p:tgtEl>
                                          <p:spTgt spid="921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1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build="p" bldLvl="2"/>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3BE1DD85-5D60-4DC5-B419-2BA597C1767E}" type="slidenum">
              <a:rPr lang="en-US" altLang="zh-CN" sz="1400"/>
              <a:t>94</a:t>
            </a:fld>
            <a:endParaRPr lang="en-US" altLang="zh-CN" sz="1400"/>
          </a:p>
        </p:txBody>
      </p:sp>
      <p:sp>
        <p:nvSpPr>
          <p:cNvPr id="97284" name="Rectangle 2"/>
          <p:cNvSpPr>
            <a:spLocks noGrp="1" noChangeArrowheads="1"/>
          </p:cNvSpPr>
          <p:nvPr>
            <p:ph type="title" idx="4294967295"/>
          </p:nvPr>
        </p:nvSpPr>
        <p:spPr>
          <a:xfrm>
            <a:off x="654220" y="1030253"/>
            <a:ext cx="5766541" cy="608523"/>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 </a:t>
            </a:r>
          </a:p>
        </p:txBody>
      </p:sp>
      <p:sp>
        <p:nvSpPr>
          <p:cNvPr id="97285" name="Rectangle 3"/>
          <p:cNvSpPr>
            <a:spLocks noGrp="1" noChangeArrowheads="1"/>
          </p:cNvSpPr>
          <p:nvPr>
            <p:ph type="body" idx="4294967295"/>
          </p:nvPr>
        </p:nvSpPr>
        <p:spPr>
          <a:xfrm>
            <a:off x="593074" y="1757362"/>
            <a:ext cx="7622572" cy="4814888"/>
          </a:xfrm>
        </p:spPr>
        <p:txBody>
          <a:bodyPr>
            <a:noAutofit/>
          </a:bodyPr>
          <a:lstStyle/>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空间模式</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时空模式</a:t>
            </a:r>
            <a:endParaRPr lang="en-US" altLang="zh-CN" b="1" dirty="0">
              <a:latin typeface="华文宋体" panose="02010600040101010101" pitchFamily="2" charset="-122"/>
              <a:ea typeface="华文宋体" panose="02010600040101010101" pitchFamily="2" charset="-122"/>
            </a:endParaRPr>
          </a:p>
          <a:p>
            <a:pPr algn="just" eaLnBrk="1" hangingPunct="1">
              <a:lnSpc>
                <a:spcPct val="130000"/>
              </a:lnSpc>
              <a:spcBef>
                <a:spcPts val="0"/>
              </a:spcBef>
            </a:pPr>
            <a:r>
              <a:rPr lang="zh-CN" altLang="en-US" b="1" dirty="0">
                <a:latin typeface="华文宋体" panose="02010600040101010101" pitchFamily="2" charset="-122"/>
                <a:ea typeface="华文宋体" panose="02010600040101010101" pitchFamily="2" charset="-122"/>
              </a:rPr>
              <a:t>空间模式三种存储类型</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 </a:t>
            </a:r>
            <a:r>
              <a:rPr lang="en-US" altLang="zh-CN" b="1" dirty="0">
                <a:latin typeface="华文宋体" panose="02010600040101010101" pitchFamily="2" charset="-122"/>
                <a:ea typeface="华文宋体" panose="02010600040101010101" pitchFamily="2" charset="-122"/>
              </a:rPr>
              <a:t>RAM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Random Access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随机访问方式是将地址映射到数据。</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2.CAM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Content Addressable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内容寻址方式是将数据映射到地址。</a:t>
            </a:r>
          </a:p>
          <a:p>
            <a:pPr marL="0" indent="0" algn="just" eaLnBrk="1" hangingPunct="1">
              <a:lnSpc>
                <a:spcPct val="130000"/>
              </a:lnSpc>
              <a:spcBef>
                <a:spcPts val="0"/>
              </a:spcBef>
              <a:buNone/>
            </a:pPr>
            <a:r>
              <a:rPr lang="en-US" altLang="zh-CN" b="1" dirty="0">
                <a:latin typeface="华文宋体" panose="02010600040101010101" pitchFamily="2" charset="-122"/>
                <a:ea typeface="华文宋体" panose="02010600040101010101" pitchFamily="2" charset="-122"/>
              </a:rPr>
              <a:t>3.AM</a:t>
            </a:r>
            <a:r>
              <a:rPr lang="zh-CN" altLang="en-US" b="1" dirty="0">
                <a:latin typeface="华文宋体" panose="02010600040101010101" pitchFamily="2" charset="-122"/>
                <a:ea typeface="华文宋体" panose="02010600040101010101" pitchFamily="2" charset="-122"/>
              </a:rPr>
              <a:t>方式（</a:t>
            </a:r>
            <a:r>
              <a:rPr lang="en-US" altLang="zh-CN" b="1" dirty="0">
                <a:latin typeface="华文宋体" panose="02010600040101010101" pitchFamily="2" charset="-122"/>
                <a:ea typeface="华文宋体" panose="02010600040101010101" pitchFamily="2" charset="-122"/>
              </a:rPr>
              <a:t>Associative Memory</a:t>
            </a:r>
            <a:r>
              <a:rPr lang="zh-CN" altLang="en-US" b="1" dirty="0">
                <a:latin typeface="华文宋体" panose="02010600040101010101" pitchFamily="2" charset="-122"/>
                <a:ea typeface="华文宋体" panose="02010600040101010101" pitchFamily="2" charset="-122"/>
              </a:rPr>
              <a:t>）</a:t>
            </a:r>
          </a:p>
          <a:p>
            <a:pPr lvl="1" algn="just" eaLnBrk="1" hangingPunct="1">
              <a:lnSpc>
                <a:spcPct val="130000"/>
              </a:lnSpc>
              <a:spcBef>
                <a:spcPts val="0"/>
              </a:spcBef>
            </a:pPr>
            <a:r>
              <a:rPr lang="zh-CN" altLang="en-US" sz="2800" b="1" dirty="0">
                <a:latin typeface="华文宋体" panose="02010600040101010101" pitchFamily="2" charset="-122"/>
                <a:ea typeface="华文宋体" panose="02010600040101010101" pitchFamily="2" charset="-122"/>
              </a:rPr>
              <a:t>相联存储方式是将数据映射到数据。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285">
                                            <p:txEl>
                                              <p:pRg st="0" end="0"/>
                                            </p:txEl>
                                          </p:spTgt>
                                        </p:tgtEl>
                                        <p:attrNameLst>
                                          <p:attrName>style.visibility</p:attrName>
                                        </p:attrNameLst>
                                      </p:cBhvr>
                                      <p:to>
                                        <p:strVal val="visible"/>
                                      </p:to>
                                    </p:set>
                                    <p:anim calcmode="lin" valueType="num">
                                      <p:cBhvr additive="base">
                                        <p:cTn id="7" dur="500" fill="hold"/>
                                        <p:tgtEl>
                                          <p:spTgt spid="972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72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7285">
                                            <p:txEl>
                                              <p:pRg st="1" end="1"/>
                                            </p:txEl>
                                          </p:spTgt>
                                        </p:tgtEl>
                                        <p:attrNameLst>
                                          <p:attrName>style.visibility</p:attrName>
                                        </p:attrNameLst>
                                      </p:cBhvr>
                                      <p:to>
                                        <p:strVal val="visible"/>
                                      </p:to>
                                    </p:set>
                                    <p:anim calcmode="lin" valueType="num">
                                      <p:cBhvr additive="base">
                                        <p:cTn id="13" dur="500" fill="hold"/>
                                        <p:tgtEl>
                                          <p:spTgt spid="972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72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7285">
                                            <p:txEl>
                                              <p:pRg st="2" end="2"/>
                                            </p:txEl>
                                          </p:spTgt>
                                        </p:tgtEl>
                                        <p:attrNameLst>
                                          <p:attrName>style.visibility</p:attrName>
                                        </p:attrNameLst>
                                      </p:cBhvr>
                                      <p:to>
                                        <p:strVal val="visible"/>
                                      </p:to>
                                    </p:set>
                                    <p:anim calcmode="lin" valueType="num">
                                      <p:cBhvr additive="base">
                                        <p:cTn id="19" dur="500" fill="hold"/>
                                        <p:tgtEl>
                                          <p:spTgt spid="9728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7285">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7285">
                                            <p:txEl>
                                              <p:pRg st="3" end="3"/>
                                            </p:txEl>
                                          </p:spTgt>
                                        </p:tgtEl>
                                        <p:attrNameLst>
                                          <p:attrName>style.visibility</p:attrName>
                                        </p:attrNameLst>
                                      </p:cBhvr>
                                      <p:to>
                                        <p:strVal val="visible"/>
                                      </p:to>
                                    </p:set>
                                    <p:anim calcmode="lin" valueType="num">
                                      <p:cBhvr additive="base">
                                        <p:cTn id="23" dur="500" fill="hold"/>
                                        <p:tgtEl>
                                          <p:spTgt spid="9728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72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7285">
                                            <p:txEl>
                                              <p:pRg st="4" end="4"/>
                                            </p:txEl>
                                          </p:spTgt>
                                        </p:tgtEl>
                                        <p:attrNameLst>
                                          <p:attrName>style.visibility</p:attrName>
                                        </p:attrNameLst>
                                      </p:cBhvr>
                                      <p:to>
                                        <p:strVal val="visible"/>
                                      </p:to>
                                    </p:set>
                                    <p:anim calcmode="lin" valueType="num">
                                      <p:cBhvr additive="base">
                                        <p:cTn id="29" dur="500" fill="hold"/>
                                        <p:tgtEl>
                                          <p:spTgt spid="9728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728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7285">
                                            <p:txEl>
                                              <p:pRg st="5" end="5"/>
                                            </p:txEl>
                                          </p:spTgt>
                                        </p:tgtEl>
                                        <p:attrNameLst>
                                          <p:attrName>style.visibility</p:attrName>
                                        </p:attrNameLst>
                                      </p:cBhvr>
                                      <p:to>
                                        <p:strVal val="visible"/>
                                      </p:to>
                                    </p:set>
                                    <p:anim calcmode="lin" valueType="num">
                                      <p:cBhvr additive="base">
                                        <p:cTn id="33" dur="500" fill="hold"/>
                                        <p:tgtEl>
                                          <p:spTgt spid="9728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728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97285">
                                            <p:txEl>
                                              <p:pRg st="6" end="6"/>
                                            </p:txEl>
                                          </p:spTgt>
                                        </p:tgtEl>
                                        <p:attrNameLst>
                                          <p:attrName>style.visibility</p:attrName>
                                        </p:attrNameLst>
                                      </p:cBhvr>
                                      <p:to>
                                        <p:strVal val="visible"/>
                                      </p:to>
                                    </p:set>
                                    <p:anim calcmode="lin" valueType="num">
                                      <p:cBhvr additive="base">
                                        <p:cTn id="39" dur="500" fill="hold"/>
                                        <p:tgtEl>
                                          <p:spTgt spid="97285">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7285">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97285">
                                            <p:txEl>
                                              <p:pRg st="7" end="7"/>
                                            </p:txEl>
                                          </p:spTgt>
                                        </p:tgtEl>
                                        <p:attrNameLst>
                                          <p:attrName>style.visibility</p:attrName>
                                        </p:attrNameLst>
                                      </p:cBhvr>
                                      <p:to>
                                        <p:strVal val="visible"/>
                                      </p:to>
                                    </p:set>
                                    <p:anim calcmode="lin" valueType="num">
                                      <p:cBhvr additive="base">
                                        <p:cTn id="43" dur="500" fill="hold"/>
                                        <p:tgtEl>
                                          <p:spTgt spid="9728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728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7"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94F8D182-C94A-4484-BADE-EF1E5F46448C}" type="slidenum">
              <a:rPr lang="en-US" altLang="zh-CN" sz="1400"/>
              <a:t>95</a:t>
            </a:fld>
            <a:endParaRPr lang="en-US" altLang="zh-CN" sz="1400"/>
          </a:p>
        </p:txBody>
      </p:sp>
      <p:sp>
        <p:nvSpPr>
          <p:cNvPr id="98308" name="Rectangle 2"/>
          <p:cNvSpPr>
            <a:spLocks noGrp="1" noChangeArrowheads="1"/>
          </p:cNvSpPr>
          <p:nvPr>
            <p:ph type="title" idx="4294967295"/>
          </p:nvPr>
        </p:nvSpPr>
        <p:spPr>
          <a:xfrm>
            <a:off x="469090" y="953578"/>
            <a:ext cx="5566410" cy="787911"/>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98309" name="Rectangle 3"/>
          <p:cNvSpPr>
            <a:spLocks noGrp="1" noChangeArrowheads="1"/>
          </p:cNvSpPr>
          <p:nvPr>
            <p:ph type="body" idx="4294967295"/>
          </p:nvPr>
        </p:nvSpPr>
        <p:spPr>
          <a:xfrm>
            <a:off x="462933" y="1792289"/>
            <a:ext cx="7752713" cy="4585652"/>
          </a:xfrm>
        </p:spPr>
        <p:txBody>
          <a:bodyPr/>
          <a:lstStyle/>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后续的两种方式是人工神经网络的工作方式。</a:t>
            </a:r>
          </a:p>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在学习</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训练期间，人工神经网络以</a:t>
            </a:r>
            <a:r>
              <a:rPr lang="en-US" altLang="zh-CN" b="1" dirty="0">
                <a:latin typeface="华文宋体" panose="02010600040101010101" pitchFamily="2" charset="-122"/>
                <a:ea typeface="华文宋体" panose="02010600040101010101" pitchFamily="2" charset="-122"/>
              </a:rPr>
              <a:t>CAM</a:t>
            </a:r>
            <a:r>
              <a:rPr lang="zh-CN" altLang="en-US" b="1" dirty="0">
                <a:latin typeface="华文宋体" panose="02010600040101010101" pitchFamily="2" charset="-122"/>
                <a:ea typeface="华文宋体" panose="02010600040101010101" pitchFamily="2" charset="-122"/>
              </a:rPr>
              <a:t>方式工作；</a:t>
            </a:r>
            <a:r>
              <a:rPr lang="zh-CN" altLang="en-US" b="1" dirty="0">
                <a:solidFill>
                  <a:srgbClr val="FF0000"/>
                </a:solidFill>
                <a:latin typeface="华文宋体" panose="02010600040101010101" pitchFamily="2" charset="-122"/>
                <a:ea typeface="华文宋体" panose="02010600040101010101" pitchFamily="2" charset="-122"/>
              </a:rPr>
              <a:t>权矩阵</a:t>
            </a:r>
            <a:r>
              <a:rPr lang="zh-CN" altLang="en-US" b="1" dirty="0">
                <a:latin typeface="华文宋体" panose="02010600040101010101" pitchFamily="2" charset="-122"/>
                <a:ea typeface="华文宋体" panose="02010600040101010101" pitchFamily="2" charset="-122"/>
              </a:rPr>
              <a:t>又被称为网络的</a:t>
            </a:r>
            <a:r>
              <a:rPr lang="zh-CN" altLang="en-US" b="1" dirty="0">
                <a:solidFill>
                  <a:srgbClr val="FF0000"/>
                </a:solidFill>
                <a:latin typeface="华文宋体" panose="02010600040101010101" pitchFamily="2" charset="-122"/>
                <a:ea typeface="华文宋体" panose="02010600040101010101" pitchFamily="2" charset="-122"/>
              </a:rPr>
              <a:t>长期存储</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Long Term Memory</a:t>
            </a:r>
            <a:r>
              <a:rPr lang="zh-CN" altLang="en-US" b="1" dirty="0">
                <a:latin typeface="华文宋体" panose="02010600040101010101" pitchFamily="2" charset="-122"/>
                <a:ea typeface="华文宋体" panose="02010600040101010101" pitchFamily="2" charset="-122"/>
              </a:rPr>
              <a:t>，简记为</a:t>
            </a:r>
            <a:r>
              <a:rPr lang="en-US" altLang="zh-CN" b="1" dirty="0">
                <a:latin typeface="华文宋体" panose="02010600040101010101" pitchFamily="2" charset="-122"/>
                <a:ea typeface="华文宋体" panose="02010600040101010101" pitchFamily="2" charset="-122"/>
              </a:rPr>
              <a:t>LTM</a:t>
            </a:r>
            <a:r>
              <a:rPr lang="zh-CN" altLang="en-US" b="1" dirty="0">
                <a:latin typeface="华文宋体" panose="02010600040101010101" pitchFamily="2" charset="-122"/>
                <a:ea typeface="华文宋体" panose="02010600040101010101" pitchFamily="2" charset="-122"/>
              </a:rPr>
              <a:t>）。</a:t>
            </a:r>
          </a:p>
          <a:p>
            <a:pPr algn="just" eaLnBrk="1" hangingPunct="1">
              <a:lnSpc>
                <a:spcPts val="4240"/>
              </a:lnSpc>
              <a:spcBef>
                <a:spcPct val="50000"/>
              </a:spcBef>
            </a:pPr>
            <a:r>
              <a:rPr lang="zh-CN" altLang="en-US" b="1" dirty="0">
                <a:latin typeface="华文宋体" panose="02010600040101010101" pitchFamily="2" charset="-122"/>
                <a:ea typeface="华文宋体" panose="02010600040101010101" pitchFamily="2" charset="-122"/>
              </a:rPr>
              <a:t>网络在正常工作阶段是以</a:t>
            </a:r>
            <a:r>
              <a:rPr lang="en-US" altLang="zh-CN" b="1" dirty="0">
                <a:latin typeface="华文宋体" panose="02010600040101010101" pitchFamily="2" charset="-122"/>
                <a:ea typeface="华文宋体" panose="02010600040101010101" pitchFamily="2" charset="-122"/>
              </a:rPr>
              <a:t>AM</a:t>
            </a:r>
            <a:r>
              <a:rPr lang="zh-CN" altLang="en-US" b="1" dirty="0">
                <a:latin typeface="华文宋体" panose="02010600040101010101" pitchFamily="2" charset="-122"/>
                <a:ea typeface="华文宋体" panose="02010600040101010101" pitchFamily="2" charset="-122"/>
              </a:rPr>
              <a:t>方式工作的；</a:t>
            </a:r>
            <a:r>
              <a:rPr lang="zh-CN" altLang="en-US" b="1" dirty="0">
                <a:solidFill>
                  <a:srgbClr val="FF0000"/>
                </a:solidFill>
                <a:latin typeface="华文宋体" panose="02010600040101010101" pitchFamily="2" charset="-122"/>
                <a:ea typeface="华文宋体" panose="02010600040101010101" pitchFamily="2" charset="-122"/>
              </a:rPr>
              <a:t>神经元的状态</a:t>
            </a:r>
            <a:r>
              <a:rPr lang="zh-CN" altLang="en-US" b="1" dirty="0">
                <a:latin typeface="华文宋体" panose="02010600040101010101" pitchFamily="2" charset="-122"/>
                <a:ea typeface="华文宋体" panose="02010600040101010101" pitchFamily="2" charset="-122"/>
              </a:rPr>
              <a:t>表示的模式为</a:t>
            </a:r>
            <a:r>
              <a:rPr lang="zh-CN" altLang="en-US" b="1" dirty="0">
                <a:solidFill>
                  <a:srgbClr val="FF0000"/>
                </a:solidFill>
                <a:latin typeface="华文宋体" panose="02010600040101010101" pitchFamily="2" charset="-122"/>
                <a:ea typeface="华文宋体" panose="02010600040101010101" pitchFamily="2" charset="-122"/>
              </a:rPr>
              <a:t>短期存储</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Short Term Memory</a:t>
            </a:r>
            <a:r>
              <a:rPr lang="zh-CN" altLang="en-US" b="1" dirty="0">
                <a:latin typeface="华文宋体" panose="02010600040101010101" pitchFamily="2" charset="-122"/>
                <a:ea typeface="华文宋体" panose="02010600040101010101" pitchFamily="2" charset="-122"/>
              </a:rPr>
              <a:t>，简记为</a:t>
            </a:r>
            <a:r>
              <a:rPr lang="en-US" altLang="zh-CN" b="1" dirty="0">
                <a:latin typeface="华文宋体" panose="02010600040101010101" pitchFamily="2" charset="-122"/>
                <a:ea typeface="华文宋体" panose="02010600040101010101" pitchFamily="2" charset="-122"/>
              </a:rPr>
              <a:t>STM</a:t>
            </a:r>
            <a:r>
              <a:rPr lang="zh-CN" altLang="en-US" b="1" dirty="0">
                <a:latin typeface="华文宋体" panose="02010600040101010101" pitchFamily="2" charset="-122"/>
                <a:ea typeface="华文宋体" panose="02010600040101010101" pitchFamily="2" charset="-122"/>
              </a:rPr>
              <a:t>）</a:t>
            </a:r>
            <a:r>
              <a:rPr lang="zh-CN" altLang="en-US" dirty="0">
                <a:latin typeface="华文宋体" panose="02010600040101010101" pitchFamily="2" charset="-122"/>
                <a:ea typeface="华文宋体" panose="02010600040101010101" pitchFamily="2" charset="-122"/>
              </a:rPr>
              <a:t>。</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62933" y="3914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9">
                                            <p:txEl>
                                              <p:pRg st="0" end="0"/>
                                            </p:txEl>
                                          </p:spTgt>
                                        </p:tgtEl>
                                        <p:attrNameLst>
                                          <p:attrName>style.visibility</p:attrName>
                                        </p:attrNameLst>
                                      </p:cBhvr>
                                      <p:to>
                                        <p:strVal val="visible"/>
                                      </p:to>
                                    </p:set>
                                    <p:anim calcmode="lin" valueType="num">
                                      <p:cBhvr additive="base">
                                        <p:cTn id="7" dur="500" fill="hold"/>
                                        <p:tgtEl>
                                          <p:spTgt spid="9830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30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8309">
                                            <p:txEl>
                                              <p:pRg st="1" end="1"/>
                                            </p:txEl>
                                          </p:spTgt>
                                        </p:tgtEl>
                                        <p:attrNameLst>
                                          <p:attrName>style.visibility</p:attrName>
                                        </p:attrNameLst>
                                      </p:cBhvr>
                                      <p:to>
                                        <p:strVal val="visible"/>
                                      </p:to>
                                    </p:set>
                                    <p:anim calcmode="lin" valueType="num">
                                      <p:cBhvr additive="base">
                                        <p:cTn id="13" dur="500" fill="hold"/>
                                        <p:tgtEl>
                                          <p:spTgt spid="9830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830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8309">
                                            <p:txEl>
                                              <p:pRg st="2" end="2"/>
                                            </p:txEl>
                                          </p:spTgt>
                                        </p:tgtEl>
                                        <p:attrNameLst>
                                          <p:attrName>style.visibility</p:attrName>
                                        </p:attrNameLst>
                                      </p:cBhvr>
                                      <p:to>
                                        <p:strVal val="visible"/>
                                      </p:to>
                                    </p:set>
                                    <p:anim calcmode="lin" valueType="num">
                                      <p:cBhvr additive="base">
                                        <p:cTn id="19" dur="500" fill="hold"/>
                                        <p:tgtEl>
                                          <p:spTgt spid="9830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830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日期占位符 3"/>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FE9DAE3-58B1-47D2-9DB6-8E6811969D77}" type="datetime1">
              <a:rPr lang="zh-CN" altLang="en-US" sz="1400"/>
              <a:t>2025/11/4</a:t>
            </a:fld>
            <a:endParaRPr lang="zh-CN" altLang="en-US" sz="1400"/>
          </a:p>
        </p:txBody>
      </p:sp>
      <p:sp>
        <p:nvSpPr>
          <p:cNvPr id="99331"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8AE2B51A-2E93-463E-9AB5-56C28A412745}" type="slidenum">
              <a:rPr lang="en-US" altLang="zh-CN" sz="1400"/>
              <a:t>96</a:t>
            </a:fld>
            <a:endParaRPr lang="en-US" altLang="zh-CN" sz="1400"/>
          </a:p>
        </p:txBody>
      </p:sp>
      <p:sp>
        <p:nvSpPr>
          <p:cNvPr id="99332" name="Rectangle 2"/>
          <p:cNvSpPr>
            <a:spLocks noGrp="1" noChangeArrowheads="1"/>
          </p:cNvSpPr>
          <p:nvPr>
            <p:ph type="title" idx="4294967295"/>
          </p:nvPr>
        </p:nvSpPr>
        <p:spPr>
          <a:xfrm>
            <a:off x="628650" y="1013904"/>
            <a:ext cx="4514850" cy="676785"/>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99333" name="Rectangle 3"/>
          <p:cNvSpPr>
            <a:spLocks noGrp="1" noChangeArrowheads="1"/>
          </p:cNvSpPr>
          <p:nvPr>
            <p:ph type="body" idx="4294967295"/>
          </p:nvPr>
        </p:nvSpPr>
        <p:spPr>
          <a:xfrm>
            <a:off x="628650" y="1825625"/>
            <a:ext cx="7625874" cy="4351338"/>
          </a:xfrm>
        </p:spPr>
        <p:txBody>
          <a:bodyPr/>
          <a:lstStyle/>
          <a:p>
            <a:pPr algn="just" eaLnBrk="1" hangingPunct="1">
              <a:lnSpc>
                <a:spcPct val="150000"/>
              </a:lnSpc>
            </a:pPr>
            <a:r>
              <a:rPr lang="zh-CN" altLang="en-US" b="1" dirty="0">
                <a:latin typeface="Times New Roman" panose="02020603050405020304" pitchFamily="18" charset="0"/>
                <a:ea typeface="黑体" panose="02010609060101010101" pitchFamily="49" charset="-122"/>
              </a:rPr>
              <a:t>自相联</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rPr>
              <a:t>Auto-associative</a:t>
            </a:r>
            <a:r>
              <a:rPr lang="zh-CN" altLang="en-US" dirty="0">
                <a:latin typeface="宋体" panose="02010600030101010101" pitchFamily="2" charset="-122"/>
                <a:ea typeface="宋体" panose="02010600030101010101" pitchFamily="2" charset="-122"/>
              </a:rPr>
              <a:t>）</a:t>
            </a:r>
            <a:r>
              <a:rPr lang="zh-CN" altLang="en-US" b="1" dirty="0">
                <a:latin typeface="Times New Roman" panose="02020603050405020304" pitchFamily="18" charset="0"/>
                <a:ea typeface="黑体" panose="02010609060101010101" pitchFamily="49" charset="-122"/>
              </a:rPr>
              <a:t>映射</a:t>
            </a:r>
            <a:r>
              <a:rPr lang="zh-CN" altLang="en-US"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训练网络的样本集为向量集合为</a:t>
            </a:r>
          </a:p>
          <a:p>
            <a:pPr algn="just" eaLnBrk="1" hangingPunct="1">
              <a:lnSpc>
                <a:spcPct val="150000"/>
              </a:lnSpc>
              <a:buFontTx/>
              <a:buNone/>
            </a:pPr>
            <a:r>
              <a:rPr lang="en-US" altLang="zh-CN" b="1" dirty="0">
                <a:latin typeface="Times New Roman" panose="02020603050405020304" pitchFamily="18" charset="0"/>
                <a:ea typeface="宋体" panose="02010600030101010101" pitchFamily="2" charset="-122"/>
              </a:rPr>
              <a:t>    {A</a:t>
            </a:r>
            <a:r>
              <a:rPr lang="en-US" altLang="zh-CN" b="1" baseline="-30000" dirty="0">
                <a:latin typeface="Times New Roman" panose="02020603050405020304" pitchFamily="18" charset="0"/>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a:t>
            </a:r>
            <a:r>
              <a:rPr lang="en-US" altLang="zh-CN" b="1" baseline="-30000" dirty="0">
                <a:latin typeface="Times New Roman" panose="02020603050405020304" pitchFamily="18" charset="0"/>
                <a:ea typeface="宋体" panose="02010600030101010101" pitchFamily="2" charset="-122"/>
              </a:rPr>
              <a:t>2</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t>
            </a:r>
            <a:r>
              <a:rPr lang="zh-CN" altLang="en-US" b="1" dirty="0">
                <a:latin typeface="宋体" panose="02010600030101010101" pitchFamily="2" charset="-122"/>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A</a:t>
            </a:r>
            <a:r>
              <a:rPr lang="en-US" altLang="zh-CN" b="1" baseline="-30000" dirty="0">
                <a:latin typeface="Times New Roman" panose="02020603050405020304" pitchFamily="18" charset="0"/>
                <a:ea typeface="宋体" panose="02010600030101010101" pitchFamily="2" charset="-122"/>
              </a:rPr>
              <a:t>n</a:t>
            </a:r>
            <a:r>
              <a:rPr lang="en-US" altLang="zh-CN" b="1" dirty="0">
                <a:latin typeface="Times New Roman" panose="02020603050405020304" pitchFamily="18" charset="0"/>
                <a:ea typeface="宋体" panose="02010600030101010101" pitchFamily="2" charset="-122"/>
              </a:rPr>
              <a:t>}</a:t>
            </a:r>
          </a:p>
          <a:p>
            <a:pPr eaLnBrk="1" hangingPunct="1">
              <a:lnSpc>
                <a:spcPct val="150000"/>
              </a:lnSpc>
            </a:pPr>
            <a:r>
              <a:rPr lang="zh-CN" altLang="en-US" b="1" dirty="0">
                <a:latin typeface="宋体" panose="02010600030101010101" pitchFamily="2" charset="-122"/>
                <a:ea typeface="宋体" panose="02010600030101010101" pitchFamily="2" charset="-122"/>
              </a:rPr>
              <a:t>在理想情况下，该网络在完成训练后，其权矩阵存放的将是上面所给的向量集合。</a:t>
            </a:r>
            <a:r>
              <a:rPr lang="zh-CN" altLang="en-US" dirty="0">
                <a:ea typeface="宋体" panose="02010600030101010101" pitchFamily="2" charset="-122"/>
              </a:rPr>
              <a:t> </a:t>
            </a:r>
          </a:p>
        </p:txBody>
      </p:sp>
      <p:sp>
        <p:nvSpPr>
          <p:cNvPr id="2" name="日期占位符 1"/>
          <p:cNvSpPr>
            <a:spLocks noGrp="1" noChangeArrowheads="1"/>
          </p:cNvSpPr>
          <p:nvPr>
            <p:ph type="dt" sz="quarter" idx="10"/>
          </p:nvPr>
        </p:nvSpPr>
        <p:spPr bwMode="auto">
          <a:ln>
            <a:miter lim="800000"/>
          </a:ln>
        </p:spPr>
        <p:txBody>
          <a:bodyPr vert="horz" wrap="square" lIns="91440" tIns="45720" rIns="91440" bIns="45720" numCol="1" anchor="t" anchorCtr="0" compatLnSpc="1"/>
          <a:lstStyle/>
          <a:p>
            <a:pPr>
              <a:defRPr/>
            </a:pPr>
            <a:fld id="{C44AC8B9-D7B9-47D8-A8DB-502C8EB0DAB4}" type="datetime1">
              <a:rPr lang="zh-CN" altLang="en-US" smtClean="0">
                <a:latin typeface="Times New Roman" panose="02020603050405020304" pitchFamily="18" charset="0"/>
              </a:rPr>
              <a:t>2025/11/4</a:t>
            </a:fld>
            <a:endParaRPr lang="zh-CN" altLang="en-US">
              <a:latin typeface="Times New Roman" panose="02020603050405020304" pitchFamily="18" charset="0"/>
            </a:endParaRP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33">
                                            <p:txEl>
                                              <p:pRg st="0" end="0"/>
                                            </p:txEl>
                                          </p:spTgt>
                                        </p:tgtEl>
                                        <p:attrNameLst>
                                          <p:attrName>style.visibility</p:attrName>
                                        </p:attrNameLst>
                                      </p:cBhvr>
                                      <p:to>
                                        <p:strVal val="visible"/>
                                      </p:to>
                                    </p:set>
                                    <p:anim calcmode="lin" valueType="num">
                                      <p:cBhvr additive="base">
                                        <p:cTn id="7" dur="500" fill="hold"/>
                                        <p:tgtEl>
                                          <p:spTgt spid="993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333">
                                            <p:txEl>
                                              <p:pRg st="1" end="1"/>
                                            </p:txEl>
                                          </p:spTgt>
                                        </p:tgtEl>
                                        <p:attrNameLst>
                                          <p:attrName>style.visibility</p:attrName>
                                        </p:attrNameLst>
                                      </p:cBhvr>
                                      <p:to>
                                        <p:strVal val="visible"/>
                                      </p:to>
                                    </p:set>
                                    <p:anim calcmode="lin" valueType="num">
                                      <p:cBhvr additive="base">
                                        <p:cTn id="13" dur="500" fill="hold"/>
                                        <p:tgtEl>
                                          <p:spTgt spid="993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3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9333">
                                            <p:txEl>
                                              <p:pRg st="2" end="2"/>
                                            </p:txEl>
                                          </p:spTgt>
                                        </p:tgtEl>
                                        <p:attrNameLst>
                                          <p:attrName>style.visibility</p:attrName>
                                        </p:attrNameLst>
                                      </p:cBhvr>
                                      <p:to>
                                        <p:strVal val="visible"/>
                                      </p:to>
                                    </p:set>
                                    <p:anim calcmode="lin" valueType="num">
                                      <p:cBhvr additive="base">
                                        <p:cTn id="19" dur="500" fill="hold"/>
                                        <p:tgtEl>
                                          <p:spTgt spid="993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C548C224-C3B6-4703-895F-94100D071D10}" type="slidenum">
              <a:rPr lang="en-US" altLang="zh-CN" sz="1400"/>
              <a:t>97</a:t>
            </a:fld>
            <a:endParaRPr lang="en-US" altLang="zh-CN" sz="1400"/>
          </a:p>
        </p:txBody>
      </p:sp>
      <p:sp>
        <p:nvSpPr>
          <p:cNvPr id="100356" name="Rectangle 2"/>
          <p:cNvSpPr>
            <a:spLocks noGrp="1" noChangeArrowheads="1"/>
          </p:cNvSpPr>
          <p:nvPr>
            <p:ph type="title" idx="4294967295"/>
          </p:nvPr>
        </p:nvSpPr>
        <p:spPr>
          <a:xfrm>
            <a:off x="457200" y="838199"/>
            <a:ext cx="7311033" cy="561975"/>
          </a:xfrm>
        </p:spPr>
        <p:txBody>
          <a:bodyPr/>
          <a:lstStyle/>
          <a:p>
            <a:pPr eaLnBrk="1" hangingPunct="1"/>
            <a:r>
              <a:rPr lang="en-US" altLang="zh-CN" sz="3200" b="1" dirty="0">
                <a:latin typeface="华文宋体" panose="02010600040101010101" pitchFamily="2" charset="-122"/>
                <a:ea typeface="华文宋体" panose="02010600040101010101" pitchFamily="2" charset="-122"/>
              </a:rPr>
              <a:t>4.4 </a:t>
            </a:r>
            <a:r>
              <a:rPr lang="zh-CN" altLang="en-US" sz="3200" b="1" dirty="0">
                <a:latin typeface="华文宋体" panose="02010600040101010101" pitchFamily="2" charset="-122"/>
                <a:ea typeface="华文宋体" panose="02010600040101010101" pitchFamily="2" charset="-122"/>
              </a:rPr>
              <a:t>存储与映射</a:t>
            </a:r>
            <a:endParaRPr lang="zh-CN" altLang="en-US" sz="3200" dirty="0">
              <a:latin typeface="华文宋体" panose="02010600040101010101" pitchFamily="2" charset="-122"/>
              <a:ea typeface="华文宋体" panose="02010600040101010101" pitchFamily="2" charset="-122"/>
            </a:endParaRPr>
          </a:p>
        </p:txBody>
      </p:sp>
      <p:sp>
        <p:nvSpPr>
          <p:cNvPr id="100357" name="Rectangle 3"/>
          <p:cNvSpPr>
            <a:spLocks noGrp="1" noChangeArrowheads="1"/>
          </p:cNvSpPr>
          <p:nvPr>
            <p:ph type="body" idx="4294967295"/>
          </p:nvPr>
        </p:nvSpPr>
        <p:spPr>
          <a:xfrm>
            <a:off x="457200" y="1460941"/>
            <a:ext cx="7824052" cy="5111309"/>
          </a:xfrm>
        </p:spPr>
        <p:txBody>
          <a:bodyPr>
            <a:noAutofit/>
          </a:bodyPr>
          <a:lstStyle/>
          <a:p>
            <a:pPr algn="just" eaLnBrk="1" hangingPunct="1">
              <a:lnSpc>
                <a:spcPts val="4365"/>
              </a:lnSpc>
              <a:spcBef>
                <a:spcPct val="0"/>
              </a:spcBef>
            </a:pPr>
            <a:r>
              <a:rPr lang="zh-CN" altLang="en-US" b="1" dirty="0">
                <a:solidFill>
                  <a:srgbClr val="FF3300"/>
                </a:solidFill>
                <a:latin typeface="华文宋体" panose="02010600040101010101" pitchFamily="2" charset="-122"/>
                <a:ea typeface="华文宋体" panose="02010600040101010101" pitchFamily="2" charset="-122"/>
              </a:rPr>
              <a:t>异相联</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Hetero-associative</a:t>
            </a:r>
            <a:r>
              <a:rPr lang="zh-CN" altLang="en-US" b="1" dirty="0">
                <a:latin typeface="华文宋体" panose="02010600040101010101" pitchFamily="2" charset="-122"/>
                <a:ea typeface="华文宋体" panose="02010600040101010101" pitchFamily="2" charset="-122"/>
              </a:rPr>
              <a:t>）映射	</a:t>
            </a:r>
          </a:p>
          <a:p>
            <a:pPr algn="just" eaLnBrk="1" hangingPunct="1">
              <a:lnSpc>
                <a:spcPts val="4365"/>
              </a:lnSpc>
              <a:spcBef>
                <a:spcPct val="0"/>
              </a:spcBef>
              <a:buFontTx/>
              <a:buNone/>
            </a:pP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1</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2</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A</a:t>
            </a:r>
            <a:r>
              <a:rPr lang="en-US" altLang="zh-CN" b="1" baseline="-30000" dirty="0">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a:t>
            </a:r>
            <a:r>
              <a:rPr lang="en-US" altLang="zh-CN" b="1" dirty="0" err="1">
                <a:latin typeface="华文宋体" panose="02010600040101010101" pitchFamily="2" charset="-122"/>
                <a:ea typeface="华文宋体" panose="02010600040101010101" pitchFamily="2" charset="-122"/>
              </a:rPr>
              <a:t>B</a:t>
            </a:r>
            <a:r>
              <a:rPr lang="en-US" altLang="zh-CN" b="1" baseline="-30000" dirty="0" err="1">
                <a:latin typeface="华文宋体" panose="02010600040101010101" pitchFamily="2" charset="-122"/>
                <a:ea typeface="华文宋体" panose="02010600040101010101" pitchFamily="2" charset="-122"/>
              </a:rPr>
              <a:t>n</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 </a:t>
            </a: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该网络在完成训练后，其权矩阵存放的将是上面所给的向量集合所蕴含的</a:t>
            </a:r>
            <a:r>
              <a:rPr lang="zh-CN" altLang="en-US" b="1" dirty="0">
                <a:solidFill>
                  <a:srgbClr val="FF0000"/>
                </a:solidFill>
                <a:latin typeface="华文宋体" panose="02010600040101010101" pitchFamily="2" charset="-122"/>
                <a:ea typeface="华文宋体" panose="02010600040101010101" pitchFamily="2" charset="-122"/>
              </a:rPr>
              <a:t>对应关系</a:t>
            </a:r>
            <a:r>
              <a:rPr lang="zh-CN" altLang="en-US" b="1" dirty="0">
                <a:latin typeface="华文宋体" panose="02010600040101010101" pitchFamily="2" charset="-122"/>
                <a:ea typeface="华文宋体" panose="02010600040101010101" pitchFamily="2" charset="-122"/>
              </a:rPr>
              <a:t>。</a:t>
            </a: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当输入向量</a:t>
            </a:r>
            <a:r>
              <a:rPr lang="en-US" altLang="zh-CN" b="1" dirty="0">
                <a:latin typeface="华文宋体" panose="02010600040101010101" pitchFamily="2" charset="-122"/>
                <a:ea typeface="华文宋体" panose="02010600040101010101" pitchFamily="2" charset="-122"/>
              </a:rPr>
              <a:t>A</a:t>
            </a:r>
            <a:r>
              <a:rPr lang="zh-CN" altLang="en-US" b="1" dirty="0">
                <a:latin typeface="华文宋体" panose="02010600040101010101" pitchFamily="2" charset="-122"/>
                <a:ea typeface="华文宋体" panose="02010600040101010101" pitchFamily="2" charset="-122"/>
              </a:rPr>
              <a:t>不是样本集的</a:t>
            </a:r>
            <a:r>
              <a:rPr lang="zh-CN" altLang="en-US" b="1" dirty="0">
                <a:solidFill>
                  <a:srgbClr val="FF0000"/>
                </a:solidFill>
                <a:latin typeface="华文宋体" panose="02010600040101010101" pitchFamily="2" charset="-122"/>
                <a:ea typeface="华文宋体" panose="02010600040101010101" pitchFamily="2" charset="-122"/>
              </a:rPr>
              <a:t>第一</a:t>
            </a:r>
            <a:r>
              <a:rPr lang="zh-CN" altLang="en-US" b="1" dirty="0">
                <a:latin typeface="华文宋体" panose="02010600040101010101" pitchFamily="2" charset="-122"/>
                <a:ea typeface="华文宋体" panose="02010600040101010101" pitchFamily="2" charset="-122"/>
              </a:rPr>
              <a:t>分量时，样本集中</a:t>
            </a:r>
            <a:r>
              <a:rPr lang="zh-CN" altLang="en-US" b="1" dirty="0">
                <a:solidFill>
                  <a:srgbClr val="FF3300"/>
                </a:solidFill>
                <a:latin typeface="华文宋体" panose="02010600040101010101" pitchFamily="2" charset="-122"/>
                <a:ea typeface="华文宋体" panose="02010600040101010101" pitchFamily="2" charset="-122"/>
              </a:rPr>
              <a:t>不存</a:t>
            </a:r>
            <a:r>
              <a:rPr lang="zh-CN" altLang="en-US" b="1" dirty="0">
                <a:latin typeface="华文宋体" panose="02010600040101010101" pitchFamily="2" charset="-122"/>
                <a:ea typeface="华文宋体" panose="02010600040101010101" pitchFamily="2" charset="-122"/>
              </a:rPr>
              <a:t>在这样的样本（</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k</a:t>
            </a:r>
            <a:r>
              <a:rPr lang="zh-CN" altLang="en-US" b="1" dirty="0">
                <a:latin typeface="华文宋体" panose="02010600040101010101" pitchFamily="2" charset="-122"/>
                <a:ea typeface="华文宋体" panose="02010600040101010101" pitchFamily="2" charset="-122"/>
              </a:rPr>
              <a:t>），使得</a:t>
            </a:r>
          </a:p>
          <a:p>
            <a:pPr algn="just" eaLnBrk="1" hangingPunct="1">
              <a:lnSpc>
                <a:spcPts val="4365"/>
              </a:lnSpc>
              <a:spcBef>
                <a:spcPct val="0"/>
              </a:spcBef>
              <a:buFontTx/>
              <a:buNone/>
            </a:pPr>
            <a:r>
              <a:rPr lang="zh-CN" altLang="en-US" b="1" dirty="0">
                <a:latin typeface="华文宋体" panose="02010600040101010101" pitchFamily="2" charset="-122"/>
                <a:ea typeface="华文宋体" panose="02010600040101010101" pitchFamily="2" charset="-122"/>
              </a:rPr>
              <a:t>		</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k</a:t>
            </a:r>
            <a:r>
              <a:rPr lang="en-US" altLang="zh-CN" b="1" dirty="0" err="1">
                <a:latin typeface="华文宋体" panose="02010600040101010101" pitchFamily="2" charset="-122"/>
                <a:ea typeface="华文宋体" panose="02010600040101010101" pitchFamily="2" charset="-122"/>
              </a:rPr>
              <a:t>≤A</a:t>
            </a:r>
            <a:r>
              <a:rPr lang="en-US" altLang="zh-CN" b="1" dirty="0">
                <a:latin typeface="华文宋体" panose="02010600040101010101" pitchFamily="2" charset="-122"/>
                <a:ea typeface="华文宋体" panose="02010600040101010101" pitchFamily="2" charset="-122"/>
              </a:rPr>
              <a:t> </a:t>
            </a:r>
            <a:r>
              <a:rPr lang="zh-CN" altLang="en-US" b="1" dirty="0">
                <a:latin typeface="华文宋体" panose="02010600040101010101" pitchFamily="2" charset="-122"/>
                <a:ea typeface="华文宋体" panose="02010600040101010101" pitchFamily="2" charset="-122"/>
              </a:rPr>
              <a:t>或者 </a:t>
            </a:r>
            <a:r>
              <a:rPr lang="en-US" altLang="zh-CN" b="1" dirty="0" err="1">
                <a:latin typeface="华文宋体" panose="02010600040101010101" pitchFamily="2" charset="-122"/>
                <a:ea typeface="华文宋体" panose="02010600040101010101" pitchFamily="2" charset="-122"/>
              </a:rPr>
              <a:t>A≤A</a:t>
            </a:r>
            <a:r>
              <a:rPr lang="en-US" altLang="zh-CN" b="1" baseline="-30000" dirty="0" err="1">
                <a:latin typeface="华文宋体" panose="02010600040101010101" pitchFamily="2" charset="-122"/>
                <a:ea typeface="华文宋体" panose="02010600040101010101" pitchFamily="2" charset="-122"/>
              </a:rPr>
              <a:t>k</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j</a:t>
            </a:r>
            <a:endParaRPr lang="en-US" altLang="zh-CN" b="1" dirty="0">
              <a:latin typeface="华文宋体" panose="02010600040101010101" pitchFamily="2" charset="-122"/>
              <a:ea typeface="华文宋体" panose="02010600040101010101" pitchFamily="2" charset="-122"/>
            </a:endParaRPr>
          </a:p>
          <a:p>
            <a:pPr algn="just"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且此时有		</a:t>
            </a:r>
            <a:r>
              <a:rPr lang="en-US" altLang="zh-CN" b="1" dirty="0" err="1">
                <a:latin typeface="华文宋体" panose="02010600040101010101" pitchFamily="2" charset="-122"/>
                <a:ea typeface="华文宋体" panose="02010600040101010101" pitchFamily="2" charset="-122"/>
              </a:rPr>
              <a:t>A</a:t>
            </a:r>
            <a:r>
              <a:rPr lang="en-US" altLang="zh-CN" b="1" baseline="-30000" dirty="0" err="1">
                <a:latin typeface="华文宋体" panose="02010600040101010101" pitchFamily="2" charset="-122"/>
                <a:ea typeface="华文宋体" panose="02010600040101010101" pitchFamily="2" charset="-122"/>
              </a:rPr>
              <a:t>i</a:t>
            </a:r>
            <a:r>
              <a:rPr lang="en-US" altLang="zh-CN" b="1" dirty="0" err="1">
                <a:latin typeface="华文宋体" panose="02010600040101010101" pitchFamily="2" charset="-122"/>
                <a:ea typeface="华文宋体" panose="02010600040101010101" pitchFamily="2" charset="-122"/>
              </a:rPr>
              <a:t>≤A≤A</a:t>
            </a:r>
            <a:r>
              <a:rPr lang="en-US" altLang="zh-CN" b="1" baseline="-30000" dirty="0" err="1">
                <a:latin typeface="华文宋体" panose="02010600040101010101" pitchFamily="2" charset="-122"/>
                <a:ea typeface="华文宋体" panose="02010600040101010101" pitchFamily="2" charset="-122"/>
              </a:rPr>
              <a:t>j</a:t>
            </a:r>
            <a:endParaRPr lang="en-US" altLang="zh-CN" b="1" dirty="0">
              <a:latin typeface="华文宋体" panose="02010600040101010101" pitchFamily="2" charset="-122"/>
              <a:ea typeface="华文宋体" panose="02010600040101010101" pitchFamily="2" charset="-122"/>
            </a:endParaRPr>
          </a:p>
          <a:p>
            <a:pPr eaLnBrk="1" hangingPunct="1">
              <a:lnSpc>
                <a:spcPts val="4365"/>
              </a:lnSpc>
              <a:spcBef>
                <a:spcPct val="0"/>
              </a:spcBef>
            </a:pPr>
            <a:r>
              <a:rPr lang="zh-CN" altLang="en-US" b="1" dirty="0">
                <a:latin typeface="华文宋体" panose="02010600040101010101" pitchFamily="2" charset="-122"/>
                <a:ea typeface="华文宋体" panose="02010600040101010101" pitchFamily="2" charset="-122"/>
              </a:rPr>
              <a:t>则向量</a:t>
            </a:r>
            <a:r>
              <a:rPr lang="en-US" altLang="zh-CN" b="1" dirty="0">
                <a:latin typeface="华文宋体" panose="02010600040101010101" pitchFamily="2" charset="-122"/>
                <a:ea typeface="华文宋体" panose="02010600040101010101" pitchFamily="2" charset="-122"/>
              </a:rPr>
              <a:t>B</a:t>
            </a:r>
            <a:r>
              <a:rPr lang="zh-CN" altLang="en-US" b="1" dirty="0">
                <a:latin typeface="华文宋体" panose="02010600040101010101" pitchFamily="2" charset="-122"/>
                <a:ea typeface="华文宋体" panose="02010600040101010101" pitchFamily="2" charset="-122"/>
              </a:rPr>
              <a:t>是</a:t>
            </a:r>
            <a:r>
              <a:rPr lang="en-US" altLang="zh-CN" b="1" dirty="0">
                <a:latin typeface="华文宋体" panose="02010600040101010101" pitchFamily="2" charset="-122"/>
                <a:ea typeface="华文宋体" panose="02010600040101010101" pitchFamily="2" charset="-122"/>
              </a:rPr>
              <a:t>B</a:t>
            </a:r>
            <a:r>
              <a:rPr lang="en-US" altLang="zh-CN" b="1" baseline="-30000" dirty="0">
                <a:latin typeface="华文宋体" panose="02010600040101010101" pitchFamily="2" charset="-122"/>
                <a:ea typeface="华文宋体" panose="02010600040101010101" pitchFamily="2" charset="-122"/>
              </a:rPr>
              <a:t>i</a:t>
            </a:r>
            <a:r>
              <a:rPr lang="zh-CN" altLang="en-US" b="1" dirty="0">
                <a:latin typeface="华文宋体" panose="02010600040101010101" pitchFamily="2" charset="-122"/>
                <a:ea typeface="华文宋体" panose="02010600040101010101" pitchFamily="2" charset="-122"/>
              </a:rPr>
              <a:t>与</a:t>
            </a:r>
            <a:r>
              <a:rPr lang="en-US" altLang="zh-CN" b="1" dirty="0" err="1">
                <a:latin typeface="华文宋体" panose="02010600040101010101" pitchFamily="2" charset="-122"/>
                <a:ea typeface="华文宋体" panose="02010600040101010101" pitchFamily="2" charset="-122"/>
              </a:rPr>
              <a:t>B</a:t>
            </a:r>
            <a:r>
              <a:rPr lang="en-US" altLang="zh-CN" b="1" baseline="-30000" dirty="0" err="1">
                <a:latin typeface="华文宋体" panose="02010600040101010101" pitchFamily="2" charset="-122"/>
                <a:ea typeface="华文宋体" panose="02010600040101010101" pitchFamily="2" charset="-122"/>
              </a:rPr>
              <a:t>j</a:t>
            </a:r>
            <a:r>
              <a:rPr lang="zh-CN" altLang="en-US" b="1" dirty="0">
                <a:latin typeface="华文宋体" panose="02010600040101010101" pitchFamily="2" charset="-122"/>
                <a:ea typeface="华文宋体" panose="02010600040101010101" pitchFamily="2" charset="-122"/>
              </a:rPr>
              <a:t>的</a:t>
            </a:r>
            <a:r>
              <a:rPr lang="zh-CN" altLang="en-US" b="1" dirty="0">
                <a:solidFill>
                  <a:srgbClr val="FF0000"/>
                </a:solidFill>
                <a:latin typeface="华文宋体" panose="02010600040101010101" pitchFamily="2" charset="-122"/>
                <a:ea typeface="华文宋体" panose="02010600040101010101" pitchFamily="2" charset="-122"/>
              </a:rPr>
              <a:t>插值</a:t>
            </a:r>
            <a:r>
              <a:rPr lang="zh-CN" altLang="en-US" b="1" dirty="0">
                <a:latin typeface="华文宋体" panose="02010600040101010101" pitchFamily="2" charset="-122"/>
                <a:ea typeface="华文宋体" panose="02010600040101010101" pitchFamily="2" charset="-122"/>
              </a:rPr>
              <a:t>。 </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457200" y="137160"/>
            <a:ext cx="5937991" cy="765618"/>
          </a:xfrm>
          <a:prstGeom prst="rect">
            <a:avLst/>
          </a:prstGeom>
        </p:spPr>
        <p:txBody>
          <a:bodyPr rtlCol="0">
            <a:normAutofit/>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EAD4F635-E23F-4B68-8A99-8331B2E3A536}" type="slidenum">
              <a:rPr lang="en-US" altLang="zh-CN" sz="1400"/>
              <a:t>98</a:t>
            </a:fld>
            <a:endParaRPr lang="en-US" altLang="zh-CN" sz="1400"/>
          </a:p>
        </p:txBody>
      </p:sp>
      <p:sp>
        <p:nvSpPr>
          <p:cNvPr id="101380" name="Rectangle 2"/>
          <p:cNvSpPr>
            <a:spLocks noGrp="1" noChangeArrowheads="1"/>
          </p:cNvSpPr>
          <p:nvPr>
            <p:ph type="title" idx="4294967295"/>
          </p:nvPr>
        </p:nvSpPr>
        <p:spPr>
          <a:xfrm>
            <a:off x="628650" y="971040"/>
            <a:ext cx="5924550" cy="71964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 </a:t>
            </a:r>
            <a:r>
              <a:rPr lang="zh-CN" altLang="en-US" sz="3200" b="1" dirty="0">
                <a:latin typeface="华文宋体" panose="02010600040101010101" pitchFamily="2" charset="-122"/>
                <a:ea typeface="华文宋体" panose="02010600040101010101" pitchFamily="2" charset="-122"/>
              </a:rPr>
              <a:t>人工神经网络的训练 </a:t>
            </a:r>
          </a:p>
        </p:txBody>
      </p:sp>
      <p:sp>
        <p:nvSpPr>
          <p:cNvPr id="101381" name="Rectangle 3"/>
          <p:cNvSpPr>
            <a:spLocks noGrp="1" noChangeArrowheads="1"/>
          </p:cNvSpPr>
          <p:nvPr>
            <p:ph type="body" idx="4294967295"/>
          </p:nvPr>
        </p:nvSpPr>
        <p:spPr>
          <a:xfrm>
            <a:off x="628650" y="1825624"/>
            <a:ext cx="7652602" cy="4655185"/>
          </a:xfrm>
        </p:spPr>
        <p:txBody>
          <a:bodyPr>
            <a:noAutofit/>
          </a:bodyPr>
          <a:lstStyle/>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人工神经网络最具有吸引力的特点是它的</a:t>
            </a:r>
            <a:r>
              <a:rPr lang="zh-CN" altLang="en-US" b="1" dirty="0">
                <a:solidFill>
                  <a:srgbClr val="FF3300"/>
                </a:solidFill>
                <a:latin typeface="华文宋体" panose="02010600040101010101" pitchFamily="2" charset="-122"/>
                <a:ea typeface="华文宋体" panose="02010600040101010101" pitchFamily="2" charset="-122"/>
              </a:rPr>
              <a:t>学习能力</a:t>
            </a:r>
            <a:r>
              <a:rPr lang="zh-CN" altLang="en-US" b="1" dirty="0">
                <a:latin typeface="华文宋体" panose="02010600040101010101" pitchFamily="2" charset="-122"/>
                <a:ea typeface="华文宋体" panose="02010600040101010101" pitchFamily="2" charset="-122"/>
              </a:rPr>
              <a:t>。</a:t>
            </a:r>
          </a:p>
          <a:p>
            <a:pPr algn="just" eaLnBrk="1" hangingPunct="1">
              <a:lnSpc>
                <a:spcPct val="120000"/>
              </a:lnSpc>
              <a:spcBef>
                <a:spcPts val="600"/>
              </a:spcBef>
            </a:pPr>
            <a:r>
              <a:rPr lang="en-US" altLang="zh-CN" b="1" dirty="0">
                <a:latin typeface="华文宋体" panose="02010600040101010101" pitchFamily="2" charset="-122"/>
                <a:ea typeface="华文宋体" panose="02010600040101010101" pitchFamily="2" charset="-122"/>
              </a:rPr>
              <a:t>1962</a:t>
            </a:r>
            <a:r>
              <a:rPr lang="zh-CN" altLang="en-US" b="1" dirty="0">
                <a:latin typeface="华文宋体" panose="02010600040101010101" pitchFamily="2" charset="-122"/>
                <a:ea typeface="华文宋体" panose="02010600040101010101" pitchFamily="2" charset="-122"/>
              </a:rPr>
              <a:t>年，</a:t>
            </a:r>
            <a:r>
              <a:rPr lang="en-US" altLang="zh-CN" b="1" dirty="0">
                <a:latin typeface="华文宋体" panose="02010600040101010101" pitchFamily="2" charset="-122"/>
                <a:ea typeface="华文宋体" panose="02010600040101010101" pitchFamily="2" charset="-122"/>
              </a:rPr>
              <a:t>Rosenblatt</a:t>
            </a:r>
            <a:r>
              <a:rPr lang="zh-CN" altLang="en-US" b="1" dirty="0">
                <a:latin typeface="华文宋体" panose="02010600040101010101" pitchFamily="2" charset="-122"/>
                <a:ea typeface="华文宋体" panose="02010600040101010101" pitchFamily="2" charset="-122"/>
              </a:rPr>
              <a:t>给出了人工神经网络著名的学习定理：人工神经网络可以学会它可以表达的任何东西。</a:t>
            </a:r>
          </a:p>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人工神经网络的表达能力大大地限制了它的学习能力。</a:t>
            </a:r>
          </a:p>
          <a:p>
            <a:pPr algn="just" eaLnBrk="1" hangingPunct="1">
              <a:lnSpc>
                <a:spcPct val="120000"/>
              </a:lnSpc>
              <a:spcBef>
                <a:spcPts val="600"/>
              </a:spcBef>
            </a:pPr>
            <a:r>
              <a:rPr lang="zh-CN" altLang="en-US" b="1" dirty="0">
                <a:latin typeface="华文宋体" panose="02010600040101010101" pitchFamily="2" charset="-122"/>
                <a:ea typeface="华文宋体" panose="02010600040101010101" pitchFamily="2" charset="-122"/>
              </a:rPr>
              <a:t>人工神经网络的</a:t>
            </a:r>
            <a:r>
              <a:rPr lang="zh-CN" altLang="en-US" b="1" dirty="0">
                <a:solidFill>
                  <a:srgbClr val="FF0000"/>
                </a:solidFill>
                <a:latin typeface="华文宋体" panose="02010600040101010101" pitchFamily="2" charset="-122"/>
                <a:ea typeface="华文宋体" panose="02010600040101010101" pitchFamily="2" charset="-122"/>
              </a:rPr>
              <a:t>学习</a:t>
            </a:r>
            <a:r>
              <a:rPr lang="zh-CN" altLang="en-US" b="1" dirty="0">
                <a:latin typeface="华文宋体" panose="02010600040101010101" pitchFamily="2" charset="-122"/>
                <a:ea typeface="华文宋体" panose="02010600040101010101" pitchFamily="2" charset="-122"/>
              </a:rPr>
              <a:t>过程就是对它的</a:t>
            </a:r>
            <a:r>
              <a:rPr lang="zh-CN" altLang="en-US" b="1" dirty="0">
                <a:solidFill>
                  <a:srgbClr val="FF0000"/>
                </a:solidFill>
                <a:latin typeface="华文宋体" panose="02010600040101010101" pitchFamily="2" charset="-122"/>
                <a:ea typeface="华文宋体" panose="02010600040101010101" pitchFamily="2" charset="-122"/>
              </a:rPr>
              <a:t>训练</a:t>
            </a:r>
            <a:r>
              <a:rPr lang="zh-CN" altLang="en-US" b="1" dirty="0">
                <a:latin typeface="华文宋体" panose="02010600040101010101" pitchFamily="2" charset="-122"/>
                <a:ea typeface="华文宋体" panose="02010600040101010101" pitchFamily="2" charset="-122"/>
              </a:rPr>
              <a:t>过程</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81">
                                            <p:txEl>
                                              <p:pRg st="0" end="0"/>
                                            </p:txEl>
                                          </p:spTgt>
                                        </p:tgtEl>
                                        <p:attrNameLst>
                                          <p:attrName>style.visibility</p:attrName>
                                        </p:attrNameLst>
                                      </p:cBhvr>
                                      <p:to>
                                        <p:strVal val="visible"/>
                                      </p:to>
                                    </p:set>
                                    <p:anim calcmode="lin" valueType="num">
                                      <p:cBhvr additive="base">
                                        <p:cTn id="7" dur="500" fill="hold"/>
                                        <p:tgtEl>
                                          <p:spTgt spid="1013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381">
                                            <p:txEl>
                                              <p:pRg st="1" end="1"/>
                                            </p:txEl>
                                          </p:spTgt>
                                        </p:tgtEl>
                                        <p:attrNameLst>
                                          <p:attrName>style.visibility</p:attrName>
                                        </p:attrNameLst>
                                      </p:cBhvr>
                                      <p:to>
                                        <p:strVal val="visible"/>
                                      </p:to>
                                    </p:set>
                                    <p:anim calcmode="lin" valueType="num">
                                      <p:cBhvr additive="base">
                                        <p:cTn id="13" dur="500" fill="hold"/>
                                        <p:tgtEl>
                                          <p:spTgt spid="10138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3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381">
                                            <p:txEl>
                                              <p:pRg st="2" end="2"/>
                                            </p:txEl>
                                          </p:spTgt>
                                        </p:tgtEl>
                                        <p:attrNameLst>
                                          <p:attrName>style.visibility</p:attrName>
                                        </p:attrNameLst>
                                      </p:cBhvr>
                                      <p:to>
                                        <p:strVal val="visible"/>
                                      </p:to>
                                    </p:set>
                                    <p:anim calcmode="lin" valueType="num">
                                      <p:cBhvr additive="base">
                                        <p:cTn id="19" dur="500" fill="hold"/>
                                        <p:tgtEl>
                                          <p:spTgt spid="10138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3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381">
                                            <p:txEl>
                                              <p:pRg st="3" end="3"/>
                                            </p:txEl>
                                          </p:spTgt>
                                        </p:tgtEl>
                                        <p:attrNameLst>
                                          <p:attrName>style.visibility</p:attrName>
                                        </p:attrNameLst>
                                      </p:cBhvr>
                                      <p:to>
                                        <p:strVal val="visible"/>
                                      </p:to>
                                    </p:set>
                                    <p:anim calcmode="lin" valueType="num">
                                      <p:cBhvr additive="base">
                                        <p:cTn id="25" dur="500" fill="hold"/>
                                        <p:tgtEl>
                                          <p:spTgt spid="10138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138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build="p"/>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3" name="灯片编号占位符 5"/>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fld id="{7D50827E-10B1-4663-B1D4-CAD51A4E1062}" type="slidenum">
              <a:rPr lang="en-US" altLang="zh-CN" sz="1400"/>
              <a:t>99</a:t>
            </a:fld>
            <a:endParaRPr lang="en-US" altLang="zh-CN" sz="1400"/>
          </a:p>
        </p:txBody>
      </p:sp>
      <p:sp>
        <p:nvSpPr>
          <p:cNvPr id="102404" name="Rectangle 2"/>
          <p:cNvSpPr>
            <a:spLocks noGrp="1" noChangeArrowheads="1"/>
          </p:cNvSpPr>
          <p:nvPr>
            <p:ph type="title" idx="4294967295"/>
          </p:nvPr>
        </p:nvSpPr>
        <p:spPr>
          <a:xfrm>
            <a:off x="628650" y="971040"/>
            <a:ext cx="5154930" cy="719649"/>
          </a:xfrm>
        </p:spPr>
        <p:txBody>
          <a:bodyPr>
            <a:normAutofit/>
          </a:bodyPr>
          <a:lstStyle/>
          <a:p>
            <a:pPr eaLnBrk="1" hangingPunct="1"/>
            <a:r>
              <a:rPr lang="en-US" altLang="zh-CN" sz="3200" b="1" dirty="0">
                <a:latin typeface="华文宋体" panose="02010600040101010101" pitchFamily="2" charset="-122"/>
                <a:ea typeface="华文宋体" panose="02010600040101010101" pitchFamily="2" charset="-122"/>
              </a:rPr>
              <a:t>4.5.1</a:t>
            </a:r>
            <a:r>
              <a:rPr lang="zh-CN" altLang="en-US" sz="3200" b="1" dirty="0">
                <a:latin typeface="华文宋体" panose="02010600040101010101" pitchFamily="2" charset="-122"/>
                <a:ea typeface="华文宋体" panose="02010600040101010101" pitchFamily="2" charset="-122"/>
              </a:rPr>
              <a:t>无导师学习 </a:t>
            </a:r>
          </a:p>
        </p:txBody>
      </p:sp>
      <p:sp>
        <p:nvSpPr>
          <p:cNvPr id="102405" name="Rectangle 3"/>
          <p:cNvSpPr>
            <a:spLocks noGrp="1" noChangeArrowheads="1"/>
          </p:cNvSpPr>
          <p:nvPr>
            <p:ph type="body" idx="4294967295"/>
          </p:nvPr>
        </p:nvSpPr>
        <p:spPr>
          <a:xfrm>
            <a:off x="628650" y="1825625"/>
            <a:ext cx="7406640" cy="4351338"/>
          </a:xfrm>
        </p:spPr>
        <p:txBody>
          <a:bodyPr/>
          <a:lstStyle/>
          <a:p>
            <a:pPr eaLnBrk="1" hangingPunct="1">
              <a:lnSpc>
                <a:spcPct val="150000"/>
              </a:lnSpc>
            </a:pPr>
            <a:r>
              <a:rPr lang="zh-CN" altLang="en-US" b="1" dirty="0">
                <a:latin typeface="华文宋体" panose="02010600040101010101" pitchFamily="2" charset="-122"/>
                <a:ea typeface="华文宋体" panose="02010600040101010101" pitchFamily="2" charset="-122"/>
              </a:rPr>
              <a:t>无导师学习</a:t>
            </a:r>
            <a:r>
              <a:rPr lang="en-US" altLang="zh-CN" b="1" dirty="0">
                <a:latin typeface="华文宋体" panose="02010600040101010101" pitchFamily="2" charset="-122"/>
                <a:ea typeface="华文宋体" panose="02010600040101010101" pitchFamily="2" charset="-122"/>
              </a:rPr>
              <a:t>(Unsupervised Learning)</a:t>
            </a:r>
            <a:r>
              <a:rPr lang="zh-CN" altLang="en-US" b="1" dirty="0">
                <a:latin typeface="华文宋体" panose="02010600040101010101" pitchFamily="2" charset="-122"/>
                <a:ea typeface="华文宋体" panose="02010600040101010101" pitchFamily="2" charset="-122"/>
              </a:rPr>
              <a:t>与无导师训练</a:t>
            </a:r>
            <a:r>
              <a:rPr lang="en-US" altLang="zh-CN" b="1" dirty="0">
                <a:latin typeface="华文宋体" panose="02010600040101010101" pitchFamily="2" charset="-122"/>
                <a:ea typeface="华文宋体" panose="02010600040101010101" pitchFamily="2" charset="-122"/>
              </a:rPr>
              <a:t>(Unsupervised Training)</a:t>
            </a:r>
            <a:r>
              <a:rPr lang="zh-CN" altLang="en-US" b="1" dirty="0">
                <a:latin typeface="华文宋体" panose="02010600040101010101" pitchFamily="2" charset="-122"/>
                <a:ea typeface="华文宋体" panose="02010600040101010101" pitchFamily="2" charset="-122"/>
              </a:rPr>
              <a:t>相对应 </a:t>
            </a:r>
          </a:p>
          <a:p>
            <a:pPr algn="just" eaLnBrk="1" hangingPunct="1">
              <a:lnSpc>
                <a:spcPct val="150000"/>
              </a:lnSpc>
            </a:pPr>
            <a:r>
              <a:rPr lang="zh-CN" altLang="en-US" b="1" dirty="0">
                <a:solidFill>
                  <a:srgbClr val="FF0000"/>
                </a:solidFill>
                <a:latin typeface="华文宋体" panose="02010600040101010101" pitchFamily="2" charset="-122"/>
                <a:ea typeface="华文宋体" panose="02010600040101010101" pitchFamily="2" charset="-122"/>
              </a:rPr>
              <a:t>抽取样本集合中蕴含的统计特性</a:t>
            </a:r>
            <a:r>
              <a:rPr lang="zh-CN" altLang="en-US" b="1" dirty="0">
                <a:latin typeface="华文宋体" panose="02010600040101010101" pitchFamily="2" charset="-122"/>
                <a:ea typeface="华文宋体" panose="02010600040101010101" pitchFamily="2" charset="-122"/>
              </a:rPr>
              <a:t>，并以神经元之间的联接</a:t>
            </a:r>
            <a:r>
              <a:rPr lang="zh-CN" altLang="en-US" b="1" dirty="0">
                <a:solidFill>
                  <a:srgbClr val="FF0000"/>
                </a:solidFill>
                <a:latin typeface="华文宋体" panose="02010600040101010101" pitchFamily="2" charset="-122"/>
                <a:ea typeface="华文宋体" panose="02010600040101010101" pitchFamily="2" charset="-122"/>
              </a:rPr>
              <a:t>权的形式</a:t>
            </a:r>
            <a:r>
              <a:rPr lang="zh-CN" altLang="en-US" b="1" dirty="0">
                <a:latin typeface="华文宋体" panose="02010600040101010101" pitchFamily="2" charset="-122"/>
                <a:ea typeface="华文宋体" panose="02010600040101010101" pitchFamily="2" charset="-122"/>
              </a:rPr>
              <a:t>存于网络中。</a:t>
            </a:r>
          </a:p>
        </p:txBody>
      </p:sp>
      <p:grpSp>
        <p:nvGrpSpPr>
          <p:cNvPr id="7" name="组 9"/>
          <p:cNvGrpSpPr/>
          <p:nvPr/>
        </p:nvGrpSpPr>
        <p:grpSpPr>
          <a:xfrm>
            <a:off x="8400804" y="0"/>
            <a:ext cx="733409" cy="6858000"/>
            <a:chOff x="9055676" y="0"/>
            <a:chExt cx="3136324" cy="6858000"/>
          </a:xfrm>
        </p:grpSpPr>
        <p:sp>
          <p:nvSpPr>
            <p:cNvPr id="8" name="长方形 3"/>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长方形 4"/>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0" name="长方形 5"/>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1" name="矩形 10"/>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长方形 7"/>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sp>
        <p:nvSpPr>
          <p:cNvPr id="13" name="标题 1"/>
          <p:cNvSpPr txBox="1"/>
          <p:nvPr/>
        </p:nvSpPr>
        <p:spPr>
          <a:xfrm>
            <a:off x="654220" y="340656"/>
            <a:ext cx="5740971" cy="562122"/>
          </a:xfrm>
          <a:prstGeom prst="rect">
            <a:avLst/>
          </a:prstGeom>
        </p:spPr>
        <p:txBody>
          <a:bodyPr rtlCol="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icrosoft YaHei UI Light" panose="020B0502040204020203" pitchFamily="34" charset="-122"/>
                <a:ea typeface="Microsoft YaHei UI Light" panose="020B0502040204020203" pitchFamily="34" charset="-122"/>
                <a:cs typeface="+mj-cs"/>
              </a:defRPr>
            </a:lvl1pPr>
          </a:lstStyle>
          <a:p>
            <a:r>
              <a:rPr lang="en-US" altLang="zh-CN" sz="4000" b="1" dirty="0">
                <a:solidFill>
                  <a:srgbClr val="FF0000"/>
                </a:solidFill>
                <a:latin typeface="宋体" panose="02010600030101010101" pitchFamily="2" charset="-122"/>
                <a:ea typeface="宋体" panose="02010600030101010101" pitchFamily="2" charset="-122"/>
              </a:rPr>
              <a:t>4</a:t>
            </a:r>
            <a:r>
              <a:rPr lang="en-US" altLang="zh-CN" sz="4300" b="1" dirty="0">
                <a:solidFill>
                  <a:srgbClr val="FF0000"/>
                </a:solidFill>
                <a:latin typeface="宋体" panose="02010600030101010101" pitchFamily="2" charset="-122"/>
                <a:ea typeface="宋体" panose="02010600030101010101" pitchFamily="2" charset="-122"/>
              </a:rPr>
              <a:t>.</a:t>
            </a:r>
            <a:r>
              <a:rPr lang="zh-CN" altLang="en-US" sz="4300" b="1" dirty="0">
                <a:solidFill>
                  <a:srgbClr val="FF0000"/>
                </a:solidFill>
                <a:latin typeface="宋体" panose="02010600030101010101" pitchFamily="2" charset="-122"/>
                <a:ea typeface="宋体" panose="02010600030101010101" pitchFamily="2" charset="-122"/>
              </a:rPr>
              <a:t>人工神经网络基础</a:t>
            </a:r>
            <a:endParaRPr lang="zh-CN" altLang="en-US" sz="4300" dirty="0">
              <a:solidFill>
                <a:schemeClr val="accent5">
                  <a:lumMod val="50000"/>
                </a:schemeClr>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5">
                                            <p:txEl>
                                              <p:pRg st="0" end="0"/>
                                            </p:txEl>
                                          </p:spTgt>
                                        </p:tgtEl>
                                        <p:attrNameLst>
                                          <p:attrName>style.visibility</p:attrName>
                                        </p:attrNameLst>
                                      </p:cBhvr>
                                      <p:to>
                                        <p:strVal val="visible"/>
                                      </p:to>
                                    </p:set>
                                    <p:anim calcmode="lin" valueType="num">
                                      <p:cBhvr additive="base">
                                        <p:cTn id="7" dur="500" fill="hold"/>
                                        <p:tgtEl>
                                          <p:spTgt spid="1024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5">
                                            <p:txEl>
                                              <p:pRg st="1" end="1"/>
                                            </p:txEl>
                                          </p:spTgt>
                                        </p:tgtEl>
                                        <p:attrNameLst>
                                          <p:attrName>style.visibility</p:attrName>
                                        </p:attrNameLst>
                                      </p:cBhvr>
                                      <p:to>
                                        <p:strVal val="visible"/>
                                      </p:to>
                                    </p:set>
                                    <p:anim calcmode="lin" valueType="num">
                                      <p:cBhvr additive="base">
                                        <p:cTn id="13" dur="500" fill="hold"/>
                                        <p:tgtEl>
                                          <p:spTgt spid="1024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JjNmU1OGNhM2E5NDczNmMzYmU1OWVjMjllOWYwMD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实验室安全</Template>
  <TotalTime>0</TotalTime>
  <Words>21967</Words>
  <Application>Microsoft Macintosh PowerPoint</Application>
  <PresentationFormat>On-screen Show (4:3)</PresentationFormat>
  <Paragraphs>2228</Paragraphs>
  <Slides>229</Slides>
  <Notes>79</Notes>
  <HiddenSlides>0</HiddenSlides>
  <MMClips>1</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229</vt:i4>
      </vt:variant>
    </vt:vector>
  </HeadingPairs>
  <TitlesOfParts>
    <vt:vector size="249" baseType="lpstr">
      <vt:lpstr>等线</vt:lpstr>
      <vt:lpstr>楷体_GB2312</vt:lpstr>
      <vt:lpstr>隶书</vt:lpstr>
      <vt:lpstr>Microsoft YaHei UI</vt:lpstr>
      <vt:lpstr>Microsoft YaHei UI Light</vt:lpstr>
      <vt:lpstr>PingFang SC</vt:lpstr>
      <vt:lpstr>黑体</vt:lpstr>
      <vt:lpstr>宋体</vt:lpstr>
      <vt:lpstr>华文宋体</vt:lpstr>
      <vt:lpstr>华文新魏</vt:lpstr>
      <vt:lpstr>幼圆</vt:lpstr>
      <vt:lpstr>Arial</vt:lpstr>
      <vt:lpstr>Cambria Math</vt:lpstr>
      <vt:lpstr>Symbol</vt:lpstr>
      <vt:lpstr>Tahoma</vt:lpstr>
      <vt:lpstr>Times New Roman</vt:lpstr>
      <vt:lpstr>Wingdings</vt:lpstr>
      <vt:lpstr>Office 主题</vt:lpstr>
      <vt:lpstr>Equation.3</vt:lpstr>
      <vt:lpstr>Word.Picture.8</vt:lpstr>
      <vt:lpstr>人工神经网络与深度学习基础</vt:lpstr>
      <vt:lpstr>综合成绩组成 平时表现 出勤 两篇实验报告 期末小论文：论文+展示 教材：                电脑：</vt:lpstr>
      <vt:lpstr>PowerPoint Presentation</vt:lpstr>
      <vt:lpstr>什么是人工神经网络？ 什么是深度学习？ 他们与人工智能是什么关系？</vt:lpstr>
      <vt:lpstr>PowerPoint Presentation</vt:lpstr>
      <vt:lpstr>PowerPoint Presentation</vt:lpstr>
      <vt:lpstr>PowerPoint Presentation</vt:lpstr>
      <vt:lpstr>那么Spiking就能完全取代人脑了吗？</vt:lpstr>
      <vt:lpstr>PowerPoint Presentation</vt:lpstr>
      <vt:lpstr>AlphaGo（围棋机器人）</vt:lpstr>
      <vt:lpstr>人机大战，柯洁非败阿法狗，人工智能才是第一生产力</vt:lpstr>
      <vt:lpstr>阿尔法围棋（AlphaGo）是一款围棋人工智能程序</vt:lpstr>
      <vt:lpstr>围棋世界冠军柯洁免试进入清华大学</vt:lpstr>
      <vt:lpstr>清华大学人工智能学堂班(简称“智班”)</vt:lpstr>
      <vt:lpstr>学堂计算机科学实验班(姚班) -----------“清华半英聚姚班”</vt:lpstr>
      <vt:lpstr>一支不足百人的团队创造了ChatGPT</vt:lpstr>
      <vt:lpstr>PowerPoint Presentation</vt:lpstr>
      <vt:lpstr>PowerPoint Presentation</vt:lpstr>
      <vt:lpstr>AMiner每年推出“AI 2000 全球人工智能学者”名单，评选全球人工智能 20 个细分领域前 100 名最具影响力学者</vt:lpstr>
      <vt:lpstr>PowerPoint Presentation</vt:lpstr>
      <vt:lpstr>DeepSeek——AI界新星！</vt:lpstr>
      <vt:lpstr>DeepSeek——AI界新星！</vt:lpstr>
      <vt:lpstr>DeepSeek背后团队</vt:lpstr>
      <vt:lpstr>2.人类对智能的探索</vt:lpstr>
      <vt:lpstr>2.人类对智能的探索</vt:lpstr>
      <vt:lpstr>2.人类对智能的探索</vt:lpstr>
      <vt:lpstr>2.人类对智能的探索</vt:lpstr>
      <vt:lpstr>2.人类对智能的探索</vt:lpstr>
      <vt:lpstr>2.人类对智能的探索</vt:lpstr>
      <vt:lpstr>2.人类对智能的探索</vt:lpstr>
      <vt:lpstr>2.人类对智能的探索</vt:lpstr>
      <vt:lpstr>PowerPoint Presentation</vt:lpstr>
      <vt:lpstr>2.人类对智能的探索</vt:lpstr>
      <vt:lpstr>课程目的和基本要求 </vt:lpstr>
      <vt:lpstr>课程目的和基本要求 </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 人工神经网络的提出</vt:lpstr>
      <vt:lpstr>3.人工神经网络的提出</vt:lpstr>
      <vt:lpstr>3.人工神经网络的提出</vt:lpstr>
      <vt:lpstr>生物神经元</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3.人工神经网络的提出</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4.人工神经网络基础</vt:lpstr>
      <vt:lpstr>(3)阈值函数(Threshold Function)阶跃函数</vt:lpstr>
      <vt:lpstr>(3) 阈值函数(Threshold Function)阶跃函数</vt:lpstr>
      <vt:lpstr>(4) S形函数 </vt:lpstr>
      <vt:lpstr>(4) S形函数 </vt:lpstr>
      <vt:lpstr>3)M-P模型 </vt:lpstr>
      <vt:lpstr>4.3 人工神经网络的拓扑特性 </vt:lpstr>
      <vt:lpstr>1) 联接模式 </vt:lpstr>
      <vt:lpstr>PowerPoint Presentation</vt:lpstr>
      <vt:lpstr>PowerPoint Presentation</vt:lpstr>
      <vt:lpstr>(1)简单单级网</vt:lpstr>
      <vt:lpstr>(2)单级横向反馈网</vt:lpstr>
      <vt:lpstr>（2）单级横向反馈网 </vt:lpstr>
      <vt:lpstr>（3）多级网</vt:lpstr>
      <vt:lpstr>(3)多级网——h层网络</vt:lpstr>
      <vt:lpstr>(3)多级网</vt:lpstr>
      <vt:lpstr>(4)循环网</vt:lpstr>
      <vt:lpstr>(4)循环网 </vt:lpstr>
      <vt:lpstr>PowerPoint Presentation</vt:lpstr>
      <vt:lpstr>PowerPoint Presentation</vt:lpstr>
      <vt:lpstr>PowerPoint Presentation</vt:lpstr>
      <vt:lpstr>4.4 存储与映射 </vt:lpstr>
      <vt:lpstr>4.4 存储与映射</vt:lpstr>
      <vt:lpstr>4.4 存储与映射</vt:lpstr>
      <vt:lpstr>4.4 存储与映射</vt:lpstr>
      <vt:lpstr>4.5 人工神经网络的训练 </vt:lpstr>
      <vt:lpstr>4.5.1无导师学习 </vt:lpstr>
      <vt:lpstr>4.5.1无导师学习</vt:lpstr>
      <vt:lpstr>4.5.2 有导师学习 </vt:lpstr>
      <vt:lpstr>Delta规则 </vt:lpstr>
      <vt:lpstr>其它</vt:lpstr>
      <vt:lpstr>上次课内容回顾:网络的分层结构</vt:lpstr>
      <vt:lpstr>上次课内容回顾:网络的分层结构</vt:lpstr>
      <vt:lpstr>上次课内容回顾：存储与映射</vt:lpstr>
      <vt:lpstr>上次课内容回顾：训练</vt:lpstr>
      <vt:lpstr>5 感知器</vt:lpstr>
      <vt:lpstr>5.1 感知器与ANN的早期发展</vt:lpstr>
      <vt:lpstr>5.1 感知器与ANN的早期发展</vt:lpstr>
      <vt:lpstr>5.2  感知器的学习算法 </vt:lpstr>
      <vt:lpstr>5.2.1离散单输出感知器训练算法 </vt:lpstr>
      <vt:lpstr>5.2.1离散单输出感知器训练算法 </vt:lpstr>
      <vt:lpstr>5.2.2离散多输出感知器训练算法 </vt:lpstr>
      <vt:lpstr>5.2.2离散多输出感知器训练算法 </vt:lpstr>
      <vt:lpstr>5.2.2离散多输出感知器训练算法 </vt:lpstr>
      <vt:lpstr>5.2.2离散多输出感知器训练算法 </vt:lpstr>
      <vt:lpstr>5.2.2离散多输出感知器训练算法 </vt:lpstr>
      <vt:lpstr>5.2.2离散多输出感知器训练算法 </vt:lpstr>
      <vt:lpstr>5.2.3 连续多输出感知器训练算法 </vt:lpstr>
      <vt:lpstr>5.2.3 连续多输出感知器训练算法 </vt:lpstr>
      <vt:lpstr>5.2.3 连续多输出感知器训练算法 </vt:lpstr>
      <vt:lpstr>5.3 线性不可分问题 </vt:lpstr>
      <vt:lpstr>5.3.1 异或(Exclusive –OR)问题 </vt:lpstr>
      <vt:lpstr>5.3 线性不可分问题 用于求解XOR的单神经元感知器 </vt:lpstr>
      <vt:lpstr>5.3 线性不可分问题 线性不可分函数</vt:lpstr>
      <vt:lpstr>两级单输出网在n维空间中划分出m边凸域 </vt:lpstr>
      <vt:lpstr>PowerPoint Presentation</vt:lpstr>
      <vt:lpstr>5.3.2 线性不可分问题的克服 </vt:lpstr>
      <vt:lpstr>PowerPoint Presentation</vt:lpstr>
      <vt:lpstr>PowerPoint Presentation</vt:lpstr>
      <vt:lpstr>5.3.2 线性不可分问题的克服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5.5.1 MATLAB快速入门</vt:lpstr>
      <vt:lpstr>1  MATLAB界面组成</vt:lpstr>
      <vt:lpstr>1  MATLAB界面组成</vt:lpstr>
      <vt:lpstr>2  MATLAB基本运算 </vt:lpstr>
      <vt:lpstr>2  MATLAB基本运算</vt:lpstr>
      <vt:lpstr>2  MATLAB基本运算</vt:lpstr>
      <vt:lpstr>2  MATLAB基本运算</vt:lpstr>
      <vt:lpstr>2  MATLAB基本运算</vt:lpstr>
      <vt:lpstr>2  MATLAB基本运算</vt:lpstr>
      <vt:lpstr>2  MATLAB基本运算</vt:lpstr>
      <vt:lpstr>2  MATLAB基本运算</vt:lpstr>
      <vt:lpstr>3  MATLAB绘图函数</vt:lpstr>
      <vt:lpstr>3  MATLAB绘图函数</vt:lpstr>
      <vt:lpstr>3  MATLAB绘图函数</vt:lpstr>
      <vt:lpstr>PowerPoint Presentation</vt:lpstr>
      <vt:lpstr>3  MATLAB绘图函数</vt:lpstr>
      <vt:lpstr>3  MATLAB绘图函数</vt:lpstr>
      <vt:lpstr>5.5.2  单层感知器的MATLAB实现 </vt:lpstr>
      <vt:lpstr>PowerPoint Presentation</vt:lpstr>
      <vt:lpstr>5.5.2 单层感知器的MATLAB实现</vt:lpstr>
      <vt:lpstr>5.5.2  单层感知器的MATLAB实现</vt:lpstr>
      <vt:lpstr>5.5.2  单层感知器的MATLAB实现</vt:lpstr>
      <vt:lpstr>PowerPoint Presentation</vt:lpstr>
      <vt:lpstr> 例</vt:lpstr>
      <vt:lpstr>5.5.2  单层感知器的MATLAB实现</vt:lpstr>
      <vt:lpstr>5.5.2  单层感知器的MATLAB实现</vt:lpstr>
      <vt:lpstr>PowerPoint Presentation</vt:lpstr>
      <vt:lpstr>5.5.2  单层感知器的MATLAB实现</vt:lpstr>
      <vt:lpstr>5.5.2  单层感知器的MATLAB实现</vt:lpstr>
      <vt:lpstr>5.5.2  单层感知器的MATLAB实现</vt:lpstr>
      <vt:lpstr>PowerPoint Presentation</vt:lpstr>
      <vt:lpstr>PowerPoint Presentation</vt:lpstr>
      <vt:lpstr>5.5.3 线性网络</vt:lpstr>
      <vt:lpstr>PowerPoint Presentation</vt:lpstr>
      <vt:lpstr>5.5.3 线性网络</vt:lpstr>
      <vt:lpstr>5.5.3 线性网络</vt:lpstr>
      <vt:lpstr>6  BP网络 </vt:lpstr>
      <vt:lpstr>6.1 概述 </vt:lpstr>
      <vt:lpstr>6.2 基本BP算法 </vt:lpstr>
      <vt:lpstr>输出函数分析</vt:lpstr>
      <vt:lpstr>网络的拓扑结构</vt:lpstr>
      <vt:lpstr>网络的拓扑结构 </vt:lpstr>
      <vt:lpstr>网络的拓扑结构</vt:lpstr>
      <vt:lpstr>6.2.2 训练过程概述 </vt:lpstr>
      <vt:lpstr>6.2.2 训练过程概述 </vt:lpstr>
      <vt:lpstr>6.2.4 基本的BP算法 </vt:lpstr>
      <vt:lpstr>6.2.4 基本的BP算法 </vt:lpstr>
      <vt:lpstr>6.2.4 基本的BP算法 </vt:lpstr>
      <vt:lpstr>6.3 算法的改进 </vt:lpstr>
      <vt:lpstr>6.3 算法的改进 </vt:lpstr>
      <vt:lpstr>6.5 算法的理论基础</vt:lpstr>
      <vt:lpstr>6.5 算法的理论基础</vt:lpstr>
      <vt:lpstr>6.5 算法的理论基础</vt:lpstr>
      <vt:lpstr>6.5 算法的理论基础</vt:lpstr>
      <vt:lpstr>6.5 算法的理论基础</vt:lpstr>
      <vt:lpstr>6.5 算法的理论基础</vt:lpstr>
      <vt:lpstr>PowerPoint Presentation</vt:lpstr>
      <vt:lpstr>误差测度</vt:lpstr>
      <vt:lpstr>最速下降法，要求E的极小点 </vt:lpstr>
      <vt:lpstr>最速下降法，要求E的极小点</vt:lpstr>
      <vt:lpstr>最速下降法，要求E的极小点</vt:lpstr>
      <vt:lpstr>ANj为输出层神经元 </vt:lpstr>
      <vt:lpstr>ANj为输出层神经元</vt:lpstr>
      <vt:lpstr>ANj为输出层神经元</vt:lpstr>
      <vt:lpstr>ANj为输出层神经元</vt:lpstr>
      <vt:lpstr>ANj为隐藏层神经元 </vt:lpstr>
      <vt:lpstr>ANj为隐藏层神经元</vt:lpstr>
      <vt:lpstr>ANj为隐藏层神经元</vt:lpstr>
      <vt:lpstr>ANj为隐藏层神经元</vt:lpstr>
      <vt:lpstr>ANj为隐藏层神经元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6.6 几个问题的讨论 </vt:lpstr>
      <vt:lpstr>6.6 几个问题的讨论 </vt:lpstr>
      <vt:lpstr>6.6 几个问题的讨论 </vt:lpstr>
      <vt:lpstr>PowerPoint Presentation</vt:lpstr>
      <vt:lpstr>PowerPoint Presentation</vt:lpstr>
      <vt:lpstr>PowerPoint Presentation</vt:lpstr>
      <vt:lpstr>实验室服装</vt:lpstr>
      <vt:lpstr>实验室安全实践</vt:lpstr>
      <vt:lpstr>实验室安全实践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9</cp:revision>
  <dcterms:created xsi:type="dcterms:W3CDTF">2019-09-12T08:28:00Z</dcterms:created>
  <dcterms:modified xsi:type="dcterms:W3CDTF">2025-11-04T07:43:37Z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2052-12.1.0.16929</vt:lpwstr>
  </property>
  <property fmtid="{D5CDD505-2E9C-101B-9397-08002B2CF9AE}" pid="11" name="ICV">
    <vt:lpwstr>F54DF6813F144342AA2B637B82DB13E1_12</vt:lpwstr>
  </property>
</Properties>
</file>